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2" r:id="rId5"/>
  </p:sldMasterIdLst>
  <p:notesMasterIdLst>
    <p:notesMasterId r:id="rId24"/>
  </p:notesMasterIdLst>
  <p:sldIdLst>
    <p:sldId id="303" r:id="rId6"/>
    <p:sldId id="339" r:id="rId7"/>
    <p:sldId id="1202" r:id="rId8"/>
    <p:sldId id="1218" r:id="rId9"/>
    <p:sldId id="1214" r:id="rId10"/>
    <p:sldId id="1208" r:id="rId11"/>
    <p:sldId id="1190" r:id="rId12"/>
    <p:sldId id="1204" r:id="rId13"/>
    <p:sldId id="1205" r:id="rId14"/>
    <p:sldId id="1206" r:id="rId15"/>
    <p:sldId id="1215" r:id="rId16"/>
    <p:sldId id="1210" r:id="rId17"/>
    <p:sldId id="1219" r:id="rId18"/>
    <p:sldId id="1220" r:id="rId19"/>
    <p:sldId id="1221" r:id="rId20"/>
    <p:sldId id="1216" r:id="rId21"/>
    <p:sldId id="1217" r:id="rId22"/>
    <p:sldId id="1193" r:id="rId23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SLIDES" id="{9089B11A-86C8-7F4F-830A-FFA05CE2C597}">
          <p14:sldIdLst>
            <p14:sldId id="303"/>
            <p14:sldId id="339"/>
            <p14:sldId id="1202"/>
            <p14:sldId id="1218"/>
            <p14:sldId id="1214"/>
            <p14:sldId id="1208"/>
            <p14:sldId id="1190"/>
            <p14:sldId id="1204"/>
            <p14:sldId id="1205"/>
            <p14:sldId id="1206"/>
            <p14:sldId id="1215"/>
            <p14:sldId id="1210"/>
            <p14:sldId id="1219"/>
            <p14:sldId id="1220"/>
            <p14:sldId id="1221"/>
            <p14:sldId id="1216"/>
            <p14:sldId id="1217"/>
            <p14:sldId id="11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3A4923-D64D-0E51-01AE-AC35704702A9}" name="David Park" initials="DTP" userId="David Park" providerId="None"/>
  <p188:author id="{27D4DA26-619D-0AB3-1379-68124B9BF7D6}" name="Karen Emmerson" initials="KE" userId="S::emmerson@edgeresearch.com::5c97f31b-bd1b-4f0c-82ab-d4f2fda491bb" providerId="AD"/>
  <p188:author id="{A6CD9549-F100-1BCA-AA96-87AC45EA798B}" name="Adam Burns" initials="AB" userId="S::burns@edgeresearch.com::a3023e2a-861c-4781-935b-3258661b0ace" providerId="AD"/>
  <p188:author id="{225ADB4B-5D02-2B2B-2784-5002D47244C9}" name="Bennett Berman" initials="BB" userId="S::berman@edgeresearch.com::bdff228a-781f-46e3-8392-f43c2ae25ee0" providerId="AD"/>
  <p188:author id="{441BE15B-D419-2488-C50A-9A93FF1A891B}" name="Liana Gainsboro" initials="LG" userId="S::gainsboro@edgeresearch.com::2d5a7584-b493-405c-bd67-9e7f8acf2980" providerId="AD"/>
  <p188:author id="{6AB1F26D-1A14-A91B-F600-7C88443FAFDE}" name="Bibb Hubbard" initials="BH" userId="S::bibb.hubbard@charity.org::071d373b-0426-4e65-8c53-bd8b7f2e9a4f" providerId="AD"/>
  <p188:author id="{570E1373-670C-0F3F-5E64-06F9AFE87DA2}" name="Bibb Hubbard" initials="BH" userId="80d7016910d82a13" providerId="Windows Live"/>
  <p188:author id="{9A139C7C-5F90-1410-02AD-215ADDB2E202}" name="Samantha Kalibala" initials="SK" userId="S::kalibala@edgeresearch.com::1aa57161-b364-4175-b1b0-4f269c338f6d" providerId="AD"/>
  <p188:author id="{147925CD-BDE4-EFE8-4CAE-B6D9AD5901AC}" name="Michelle Chaudoir" initials="MC" userId="Michelle Chaudoir" providerId="None"/>
  <p188:author id="{809404D1-2C53-BF12-8493-8BD21DD9B93F}" name="David Park" initials="" userId="S::david.park@charity.org::51c30b7e-356e-4b63-82df-c39a15e85e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515"/>
    <a:srgbClr val="820A60"/>
    <a:srgbClr val="000000"/>
    <a:srgbClr val="1C70B6"/>
    <a:srgbClr val="2186D9"/>
    <a:srgbClr val="7BB7EB"/>
    <a:srgbClr val="D0CECE"/>
    <a:srgbClr val="00BB31"/>
    <a:srgbClr val="205C40"/>
    <a:srgbClr val="4E9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B2F6BB-D210-4469-BD8F-A988B01A29BA}" v="16" dt="2024-04-30T11:43:00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3"/>
    <p:restoredTop sz="94632"/>
  </p:normalViewPr>
  <p:slideViewPr>
    <p:cSldViewPr snapToGrid="0">
      <p:cViewPr varScale="1">
        <p:scale>
          <a:sx n="90" d="100"/>
          <a:sy n="90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tx2"/>
                </a:solidFill>
              </a:rPr>
              <a:t>Worries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744728783902011"/>
          <c:w val="1"/>
          <c:h val="0.454045494313210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Extremely/Somewhat worried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Your child being bullied  </c:v>
                </c:pt>
                <c:pt idx="1">
                  <c:v>Your child’s emotional well-being  </c:v>
                </c:pt>
                <c:pt idx="2">
                  <c:v>Your child experiencing violence at school  </c:v>
                </c:pt>
                <c:pt idx="3">
                  <c:v>Impact of social media on my child </c:v>
                </c:pt>
                <c:pt idx="4">
                  <c:v>Your child experiencing stress or anxiety  </c:v>
                </c:pt>
                <c:pt idx="5">
                  <c:v>Being able to pay for your child’s college education  </c:v>
                </c:pt>
                <c:pt idx="6">
                  <c:v>The long-term impact of COVID-related school disruptions on my child’s learning </c:v>
                </c:pt>
                <c:pt idx="7">
                  <c:v>Being able to pay the bills  </c:v>
                </c:pt>
                <c:pt idx="8">
                  <c:v>Your child missing too many days of school </c:v>
                </c:pt>
                <c:pt idx="9">
                  <c:v>Your child’s math skills  </c:v>
                </c:pt>
                <c:pt idx="10">
                  <c:v>Your child being on track with the academic expectations for their grade  </c:v>
                </c:pt>
                <c:pt idx="11">
                  <c:v>Your child’s reading skills 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0.64173199999999997</c:v>
                </c:pt>
                <c:pt idx="1">
                  <c:v>0.65157500000000002</c:v>
                </c:pt>
                <c:pt idx="2">
                  <c:v>0.63582700000000003</c:v>
                </c:pt>
                <c:pt idx="3">
                  <c:v>0.68307100000000009</c:v>
                </c:pt>
                <c:pt idx="4">
                  <c:v>0.69291300000000011</c:v>
                </c:pt>
                <c:pt idx="5">
                  <c:v>0.59645700000000001</c:v>
                </c:pt>
                <c:pt idx="6">
                  <c:v>0.57874000000000003</c:v>
                </c:pt>
                <c:pt idx="7">
                  <c:v>0.53937000000000002</c:v>
                </c:pt>
                <c:pt idx="8">
                  <c:v>0.42125999999999997</c:v>
                </c:pt>
                <c:pt idx="9">
                  <c:v>0.39960600000000002</c:v>
                </c:pt>
                <c:pt idx="10">
                  <c:v>0.48621999999999999</c:v>
                </c:pt>
                <c:pt idx="11">
                  <c:v>0.37795299999999998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9-4F1D-A964-946B695846D4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Extremely worried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1574074074074073E-3"/>
                  <c:y val="6.8474409448818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7B-4726-BB17-3BF554249164}"/>
                </c:ext>
              </c:extLst>
            </c:dLbl>
            <c:dLbl>
              <c:idx val="6"/>
              <c:layout>
                <c:manualLayout>
                  <c:x val="0"/>
                  <c:y val="7.39615048118985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FC-4DED-9CF9-90042C3451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Your child being bullied  </c:v>
                </c:pt>
                <c:pt idx="1">
                  <c:v>Your child’s emotional well-being  </c:v>
                </c:pt>
                <c:pt idx="2">
                  <c:v>Your child experiencing violence at school  </c:v>
                </c:pt>
                <c:pt idx="3">
                  <c:v>Impact of social media on my child </c:v>
                </c:pt>
                <c:pt idx="4">
                  <c:v>Your child experiencing stress or anxiety  </c:v>
                </c:pt>
                <c:pt idx="5">
                  <c:v>Being able to pay for your child’s college education  </c:v>
                </c:pt>
                <c:pt idx="6">
                  <c:v>The long-term impact of COVID-related school disruptions on my child’s learning </c:v>
                </c:pt>
                <c:pt idx="7">
                  <c:v>Being able to pay the bills  </c:v>
                </c:pt>
                <c:pt idx="8">
                  <c:v>Your child missing too many days of school </c:v>
                </c:pt>
                <c:pt idx="9">
                  <c:v>Your child’s math skills  </c:v>
                </c:pt>
                <c:pt idx="10">
                  <c:v>Your child being on track with the academic expectations for their grade  </c:v>
                </c:pt>
                <c:pt idx="11">
                  <c:v>Your child’s reading skills 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0.307087</c:v>
                </c:pt>
                <c:pt idx="1">
                  <c:v>0.305118</c:v>
                </c:pt>
                <c:pt idx="2">
                  <c:v>0.30315000000000003</c:v>
                </c:pt>
                <c:pt idx="3">
                  <c:v>0.29527599999999998</c:v>
                </c:pt>
                <c:pt idx="4">
                  <c:v>0.28740199999999999</c:v>
                </c:pt>
                <c:pt idx="5">
                  <c:v>0.26968500000000001</c:v>
                </c:pt>
                <c:pt idx="6">
                  <c:v>0.21062999999999998</c:v>
                </c:pt>
                <c:pt idx="7">
                  <c:v>0.21062999999999998</c:v>
                </c:pt>
                <c:pt idx="8">
                  <c:v>0.18700800000000001</c:v>
                </c:pt>
                <c:pt idx="9">
                  <c:v>0.16929099999999997</c:v>
                </c:pt>
                <c:pt idx="10">
                  <c:v>0.167323</c:v>
                </c:pt>
                <c:pt idx="11">
                  <c:v>0.14960599999999999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F9A9-4F1D-A964-946B695846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564665840"/>
        <c:axId val="1557536864"/>
        <c:extLst/>
      </c:barChart>
      <c:catAx>
        <c:axId val="1564665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7536864"/>
        <c:crosses val="autoZero"/>
        <c:auto val="0"/>
        <c:lblAlgn val="ctr"/>
        <c:lblOffset val="100"/>
        <c:tickLblSkip val="1"/>
        <c:noMultiLvlLbl val="0"/>
      </c:catAx>
      <c:valAx>
        <c:axId val="1557536864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64665840"/>
        <c:crossesAt val="1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126585739282584"/>
          <c:y val="0.12387510936132981"/>
          <c:w val="0.51154226815398074"/>
          <c:h val="6.5822834645669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4855839895013124"/>
          <c:w val="1"/>
          <c:h val="0.454045494313210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Absolutely Essential + Very Important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That my child is on grade level for reading </c:v>
                </c:pt>
                <c:pt idx="1">
                  <c:v>Knowing what math curriculum my child is learning in class </c:v>
                </c:pt>
                <c:pt idx="2">
                  <c:v>That my child is being taught reading using a high-quality curriculum </c:v>
                </c:pt>
                <c:pt idx="3">
                  <c:v>Knowing what reading curriculum my child is learning in class </c:v>
                </c:pt>
                <c:pt idx="4">
                  <c:v>That my child is on grade level for math </c:v>
                </c:pt>
                <c:pt idx="5">
                  <c:v>That my child is being taught math using a high-quality curriculum </c:v>
                </c:pt>
                <c:pt idx="6">
                  <c:v>That my child enjoys reading </c:v>
                </c:pt>
                <c:pt idx="7">
                  <c:v>That my child enjoys math 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0.885154</c:v>
                </c:pt>
                <c:pt idx="1">
                  <c:v>0.86092699999999989</c:v>
                </c:pt>
                <c:pt idx="2">
                  <c:v>0.85154099999999999</c:v>
                </c:pt>
                <c:pt idx="3">
                  <c:v>0.82913199999999998</c:v>
                </c:pt>
                <c:pt idx="4">
                  <c:v>0.82781499999999997</c:v>
                </c:pt>
                <c:pt idx="5">
                  <c:v>0.82781499999999997</c:v>
                </c:pt>
                <c:pt idx="6">
                  <c:v>0.81512600000000002</c:v>
                </c:pt>
                <c:pt idx="7">
                  <c:v>0.70860900000000004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9-4F1D-A964-946B695846D4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Absolutely Essential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1574074074074073E-3"/>
                  <c:y val="6.8474409448818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8E-4FFC-8E56-FD1B719869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That my child is on grade level for reading </c:v>
                </c:pt>
                <c:pt idx="1">
                  <c:v>Knowing what math curriculum my child is learning in class </c:v>
                </c:pt>
                <c:pt idx="2">
                  <c:v>That my child is being taught reading using a high-quality curriculum </c:v>
                </c:pt>
                <c:pt idx="3">
                  <c:v>Knowing what reading curriculum my child is learning in class </c:v>
                </c:pt>
                <c:pt idx="4">
                  <c:v>That my child is on grade level for math </c:v>
                </c:pt>
                <c:pt idx="5">
                  <c:v>That my child is being taught math using a high-quality curriculum </c:v>
                </c:pt>
                <c:pt idx="6">
                  <c:v>That my child enjoys reading </c:v>
                </c:pt>
                <c:pt idx="7">
                  <c:v>That my child enjoys math 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0.445378</c:v>
                </c:pt>
                <c:pt idx="1">
                  <c:v>0.32450299999999999</c:v>
                </c:pt>
                <c:pt idx="2">
                  <c:v>0.40336100000000003</c:v>
                </c:pt>
                <c:pt idx="3">
                  <c:v>0.355742</c:v>
                </c:pt>
                <c:pt idx="4">
                  <c:v>0.37748300000000001</c:v>
                </c:pt>
                <c:pt idx="5">
                  <c:v>0.32450299999999999</c:v>
                </c:pt>
                <c:pt idx="6">
                  <c:v>0.38375399999999998</c:v>
                </c:pt>
                <c:pt idx="7">
                  <c:v>0.192053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F9A9-4F1D-A964-946B695846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564665840"/>
        <c:axId val="1557536864"/>
        <c:extLst/>
      </c:barChart>
      <c:catAx>
        <c:axId val="156466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536864"/>
        <c:crosses val="autoZero"/>
        <c:auto val="0"/>
        <c:lblAlgn val="ctr"/>
        <c:lblOffset val="100"/>
        <c:tickLblSkip val="1"/>
        <c:noMultiLvlLbl val="0"/>
      </c:catAx>
      <c:valAx>
        <c:axId val="1557536864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64665840"/>
        <c:crossesAt val="1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4855839895013124"/>
          <c:w val="1"/>
          <c:h val="0.454045494313210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Absolutely Essential + Very Important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That my child is on grade level for reading </c:v>
                </c:pt>
                <c:pt idx="1">
                  <c:v>That my child is being taught reading using a high-quality curriculum </c:v>
                </c:pt>
                <c:pt idx="2">
                  <c:v>Knowing what reading curriculum my child is learning in class </c:v>
                </c:pt>
                <c:pt idx="3">
                  <c:v>Knowing what math curriculum my child is learning in class </c:v>
                </c:pt>
                <c:pt idx="4">
                  <c:v>That my child is being taught math using a high-quality curriculum </c:v>
                </c:pt>
                <c:pt idx="5">
                  <c:v>That my child enjoys reading </c:v>
                </c:pt>
                <c:pt idx="6">
                  <c:v>That my child is on grade level for math </c:v>
                </c:pt>
                <c:pt idx="7">
                  <c:v>That my child enjoys math 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0.92</c:v>
                </c:pt>
                <c:pt idx="1">
                  <c:v>0.85599999999999998</c:v>
                </c:pt>
                <c:pt idx="2">
                  <c:v>0.84799999999999998</c:v>
                </c:pt>
                <c:pt idx="3">
                  <c:v>0.81632700000000002</c:v>
                </c:pt>
                <c:pt idx="4">
                  <c:v>0.81632700000000002</c:v>
                </c:pt>
                <c:pt idx="5">
                  <c:v>0.81599999999999995</c:v>
                </c:pt>
                <c:pt idx="6">
                  <c:v>0.77551000000000003</c:v>
                </c:pt>
                <c:pt idx="7">
                  <c:v>0.653061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9-4F1D-A964-946B695846D4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Absolutely Essential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1574074074074073E-3"/>
                  <c:y val="6.8474409448818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50-40DA-9A20-7B9E0BC1A8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That my child is on grade level for reading </c:v>
                </c:pt>
                <c:pt idx="1">
                  <c:v>That my child is being taught reading using a high-quality curriculum </c:v>
                </c:pt>
                <c:pt idx="2">
                  <c:v>Knowing what reading curriculum my child is learning in class </c:v>
                </c:pt>
                <c:pt idx="3">
                  <c:v>Knowing what math curriculum my child is learning in class </c:v>
                </c:pt>
                <c:pt idx="4">
                  <c:v>That my child is being taught math using a high-quality curriculum </c:v>
                </c:pt>
                <c:pt idx="5">
                  <c:v>That my child enjoys reading </c:v>
                </c:pt>
                <c:pt idx="6">
                  <c:v>That my child is on grade level for math </c:v>
                </c:pt>
                <c:pt idx="7">
                  <c:v>That my child enjoys math 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0.54400000000000004</c:v>
                </c:pt>
                <c:pt idx="1">
                  <c:v>0.48</c:v>
                </c:pt>
                <c:pt idx="2">
                  <c:v>0.40799999999999997</c:v>
                </c:pt>
                <c:pt idx="3">
                  <c:v>0.28571400000000002</c:v>
                </c:pt>
                <c:pt idx="4">
                  <c:v>0.24489799999999998</c:v>
                </c:pt>
                <c:pt idx="5">
                  <c:v>0.44</c:v>
                </c:pt>
                <c:pt idx="6">
                  <c:v>0.408163</c:v>
                </c:pt>
                <c:pt idx="7">
                  <c:v>0.24489799999999998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F9A9-4F1D-A964-946B695846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564665840"/>
        <c:axId val="1557536864"/>
        <c:extLst/>
      </c:barChart>
      <c:catAx>
        <c:axId val="156466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536864"/>
        <c:crosses val="autoZero"/>
        <c:auto val="0"/>
        <c:lblAlgn val="ctr"/>
        <c:lblOffset val="100"/>
        <c:tickLblSkip val="1"/>
        <c:noMultiLvlLbl val="0"/>
      </c:catAx>
      <c:valAx>
        <c:axId val="1557536864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64665840"/>
        <c:crossesAt val="1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Total NYC</a:t>
            </a:r>
            <a:r>
              <a:rPr lang="en-US" sz="1800" b="1" baseline="0"/>
              <a:t> Parents</a:t>
            </a:r>
            <a:endParaRPr lang="en-US" sz="1800" b="1"/>
          </a:p>
        </c:rich>
      </c:tx>
      <c:layout>
        <c:manualLayout>
          <c:xMode val="edge"/>
          <c:yMode val="edge"/>
          <c:x val="3.6799004991137342E-2"/>
          <c:y val="6.5905415868363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826964738788757E-3"/>
          <c:y val="0.13321923566323682"/>
          <c:w val="0.49604139953157472"/>
          <c:h val="0.82110737704747883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E151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Make sure my child attends school every day </c:v>
                </c:pt>
                <c:pt idx="1">
                  <c:v>Ask my child’s teacher if my child is on grade level </c:v>
                </c:pt>
                <c:pt idx="2">
                  <c:v>Look for other measures beyond report card grades (e.g. end of year tests, classwork examples, diagnostic tests) to know how my child is doing academically ' </c:v>
                </c:pt>
                <c:pt idx="3">
                  <c:v>Connect with my child's teacher to make a summer learning plan </c:v>
                </c:pt>
                <c:pt idx="5">
                  <c:v>Have my child evaluated to find out if they have a developmental and/or learning difference*</c:v>
                </c:pt>
                <c:pt idx="6">
                  <c:v>Talk to my child’s teacher to see if they think my child should be evaluated for a developmental and/or learning difference*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0.62401600000000002</c:v>
                </c:pt>
                <c:pt idx="1">
                  <c:v>0.54724400000000006</c:v>
                </c:pt>
                <c:pt idx="2">
                  <c:v>0.5</c:v>
                </c:pt>
                <c:pt idx="3">
                  <c:v>0.389764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2-4FB1-BD21-E23AEC3186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64665840"/>
        <c:axId val="15575368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solidFill>
                    <a:schemeClr val="tx2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3"/>
                    <c:numFmt formatCode="0%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1" i="0" u="none" strike="noStrike" kern="1200" baseline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in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0-C20E-4FC9-9F89-588B4924D436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Make sure my child attends school every day </c:v>
                      </c:pt>
                      <c:pt idx="1">
                        <c:v>Ask my child’s teacher if my child is on grade level </c:v>
                      </c:pt>
                      <c:pt idx="2">
                        <c:v>Look for other measures beyond report card grades (e.g. end of year tests, classwork examples, diagnostic tests) to know how my child is doing academically ' </c:v>
                      </c:pt>
                      <c:pt idx="3">
                        <c:v>Connect with my child's teacher to make a summer learning plan </c:v>
                      </c:pt>
                      <c:pt idx="5">
                        <c:v>Have my child evaluated to find out if they have a developmental and/or learning difference*</c:v>
                      </c:pt>
                      <c:pt idx="6">
                        <c:v>Talk to my child’s teacher to see if they think my child should be evaluated for a developmental and/or learning difference*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C82-4FB1-BD21-E23AEC318619}"/>
                  </c:ext>
                </c:extLst>
              </c15:ser>
            </c15:filteredBarSeries>
          </c:ext>
        </c:extLst>
      </c:barChart>
      <c:catAx>
        <c:axId val="1564665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accent1">
                <a:alpha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536864"/>
        <c:crosses val="autoZero"/>
        <c:auto val="0"/>
        <c:lblAlgn val="ctr"/>
        <c:lblOffset val="100"/>
        <c:noMultiLvlLbl val="0"/>
      </c:catAx>
      <c:valAx>
        <c:axId val="155753686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56466584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Children with Learning</a:t>
            </a:r>
            <a:r>
              <a:rPr lang="en-US" sz="1800" b="1" baseline="0"/>
              <a:t> Differences</a:t>
            </a:r>
            <a:endParaRPr lang="en-US" sz="1800" b="1"/>
          </a:p>
        </c:rich>
      </c:tx>
      <c:layout>
        <c:manualLayout>
          <c:xMode val="edge"/>
          <c:yMode val="edge"/>
          <c:x val="3.6799004991137342E-2"/>
          <c:y val="6.5905415868363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826964738788757E-3"/>
          <c:y val="0.13321923566323682"/>
          <c:w val="0.49604139953157472"/>
          <c:h val="0.82110737704747883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w/ Learning Diff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A3-476E-BA21-FB395448A09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A3-476E-BA21-FB395448A09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6A3-476E-BA21-FB395448A09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A3-476E-BA21-FB395448A09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0-0160-47B4-B19C-48618511572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60-47B4-B19C-4861851157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Make sure my child attends school every day </c:v>
                </c:pt>
                <c:pt idx="1">
                  <c:v>Ask my child’s teacher if my child is on grade level </c:v>
                </c:pt>
                <c:pt idx="2">
                  <c:v>Look for other measures beyond report card grades (e.g. end of year tests, classwork examples, diagnostic tests) to know how my child is doing academically ' </c:v>
                </c:pt>
                <c:pt idx="3">
                  <c:v>Connect with my child's teacher to make a summer learning plan </c:v>
                </c:pt>
                <c:pt idx="5">
                  <c:v>Have my child evaluated to find out if they have a developmental and/or learning difference*</c:v>
                </c:pt>
                <c:pt idx="6">
                  <c:v>Talk to my child’s teacher to see if they think my child should be evaluated for a developmental and/or learning difference*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0.62643700000000002</c:v>
                </c:pt>
                <c:pt idx="1">
                  <c:v>0.62069000000000007</c:v>
                </c:pt>
                <c:pt idx="2">
                  <c:v>0.57471300000000003</c:v>
                </c:pt>
                <c:pt idx="3">
                  <c:v>0.45976999999999996</c:v>
                </c:pt>
                <c:pt idx="5">
                  <c:v>0.39743600000000001</c:v>
                </c:pt>
                <c:pt idx="6">
                  <c:v>0.38461499999999998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B-458C-A6EE-E40066E822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64665840"/>
        <c:axId val="15575368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solidFill>
                    <a:schemeClr val="tx2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3"/>
                    <c:numFmt formatCode="0%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1" i="0" u="none" strike="noStrike" kern="1200" baseline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in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1-B4DB-458C-A6EE-E40066E822B8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Make sure my child attends school every day </c:v>
                      </c:pt>
                      <c:pt idx="1">
                        <c:v>Ask my child’s teacher if my child is on grade level </c:v>
                      </c:pt>
                      <c:pt idx="2">
                        <c:v>Look for other measures beyond report card grades (e.g. end of year tests, classwork examples, diagnostic tests) to know how my child is doing academically ' </c:v>
                      </c:pt>
                      <c:pt idx="3">
                        <c:v>Connect with my child's teacher to make a summer learning plan </c:v>
                      </c:pt>
                      <c:pt idx="5">
                        <c:v>Have my child evaluated to find out if they have a developmental and/or learning difference*</c:v>
                      </c:pt>
                      <c:pt idx="6">
                        <c:v>Talk to my child’s teacher to see if they think my child should be evaluated for a developmental and/or learning difference*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4DB-458C-A6EE-E40066E822B8}"/>
                  </c:ext>
                </c:extLst>
              </c15:ser>
            </c15:filteredBarSeries>
          </c:ext>
        </c:extLst>
      </c:barChart>
      <c:catAx>
        <c:axId val="1564665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accent1">
                <a:alpha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536864"/>
        <c:crosses val="autoZero"/>
        <c:auto val="0"/>
        <c:lblAlgn val="ctr"/>
        <c:lblOffset val="100"/>
        <c:noMultiLvlLbl val="0"/>
      </c:catAx>
      <c:valAx>
        <c:axId val="155753686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56466584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Total NYC</a:t>
            </a:r>
            <a:r>
              <a:rPr lang="en-US" sz="1800" b="1" baseline="0"/>
              <a:t> Parents</a:t>
            </a:r>
            <a:endParaRPr lang="en-US" sz="1800" b="1"/>
          </a:p>
        </c:rich>
      </c:tx>
      <c:layout>
        <c:manualLayout>
          <c:xMode val="edge"/>
          <c:yMode val="edge"/>
          <c:x val="3.6799004991137342E-2"/>
          <c:y val="6.5905415868363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826964738788757E-3"/>
          <c:y val="0.13321923566323682"/>
          <c:w val="0.49604139953157472"/>
          <c:h val="0.82110737704747883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E151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Ensure my child spends quality time with family and/or friends   </c:v>
                </c:pt>
                <c:pt idx="1">
                  <c:v>Focus on my child's social/emotional development and skills</c:v>
                </c:pt>
                <c:pt idx="2">
                  <c:v>Help my child work on their reading and writing skills</c:v>
                </c:pt>
                <c:pt idx="3">
                  <c:v>Help my child work on their math skills</c:v>
                </c:pt>
                <c:pt idx="4">
                  <c:v>Enroll my child in a summer school tutoring program</c:v>
                </c:pt>
                <c:pt idx="5">
                  <c:v>Sign my child up for private tutoring</c:v>
                </c:pt>
                <c:pt idx="6">
                  <c:v>Something else (please specify:)</c:v>
                </c:pt>
                <c:pt idx="7">
                  <c:v>None of the above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0.58858299999999997</c:v>
                </c:pt>
                <c:pt idx="1">
                  <c:v>0.56102400000000008</c:v>
                </c:pt>
                <c:pt idx="2">
                  <c:v>0.52165399999999995</c:v>
                </c:pt>
                <c:pt idx="3">
                  <c:v>0.415354</c:v>
                </c:pt>
                <c:pt idx="4">
                  <c:v>0.32677200000000001</c:v>
                </c:pt>
                <c:pt idx="5">
                  <c:v>0.18897600000000001</c:v>
                </c:pt>
                <c:pt idx="6">
                  <c:v>3.3464999999999995E-2</c:v>
                </c:pt>
                <c:pt idx="7">
                  <c:v>2.3622000000000001E-2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2-4FB1-BD21-E23AEC3186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64665840"/>
        <c:axId val="15575368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solidFill>
                    <a:schemeClr val="tx2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3"/>
                    <c:numFmt formatCode="0%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1" i="0" u="none" strike="noStrike" kern="1200" baseline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in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0-C20E-4FC9-9F89-588B4924D436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strCache>
                      <c:ptCount val="8"/>
                      <c:pt idx="0">
                        <c:v>Ensure my child spends quality time with family and/or friends   </c:v>
                      </c:pt>
                      <c:pt idx="1">
                        <c:v>Focus on my child's social/emotional development and skills</c:v>
                      </c:pt>
                      <c:pt idx="2">
                        <c:v>Help my child work on their reading and writing skills</c:v>
                      </c:pt>
                      <c:pt idx="3">
                        <c:v>Help my child work on their math skills</c:v>
                      </c:pt>
                      <c:pt idx="4">
                        <c:v>Enroll my child in a summer school tutoring program</c:v>
                      </c:pt>
                      <c:pt idx="5">
                        <c:v>Sign my child up for private tutoring</c:v>
                      </c:pt>
                      <c:pt idx="6">
                        <c:v>Something else (please specify:)</c:v>
                      </c:pt>
                      <c:pt idx="7">
                        <c:v>None of the above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C82-4FB1-BD21-E23AEC318619}"/>
                  </c:ext>
                </c:extLst>
              </c15:ser>
            </c15:filteredBarSeries>
          </c:ext>
        </c:extLst>
      </c:barChart>
      <c:catAx>
        <c:axId val="1564665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accent1">
                <a:alpha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536864"/>
        <c:crosses val="autoZero"/>
        <c:auto val="0"/>
        <c:lblAlgn val="ctr"/>
        <c:lblOffset val="100"/>
        <c:noMultiLvlLbl val="0"/>
      </c:catAx>
      <c:valAx>
        <c:axId val="155753686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56466584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Children with Learning</a:t>
            </a:r>
            <a:r>
              <a:rPr lang="en-US" sz="1800" b="1" baseline="0"/>
              <a:t> Differences</a:t>
            </a:r>
            <a:endParaRPr lang="en-US" sz="1800" b="1"/>
          </a:p>
        </c:rich>
      </c:tx>
      <c:layout>
        <c:manualLayout>
          <c:xMode val="edge"/>
          <c:yMode val="edge"/>
          <c:x val="3.6799004991137342E-2"/>
          <c:y val="6.5905415868363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826964738788757E-3"/>
          <c:y val="0.13321923566323682"/>
          <c:w val="0.49604139953157472"/>
          <c:h val="0.82110737704747883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w/ Learning Diff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Ensure my child spends quality time with family and/or friends   </c:v>
                </c:pt>
                <c:pt idx="1">
                  <c:v>Focus on my child's social/emotional development and skills</c:v>
                </c:pt>
                <c:pt idx="2">
                  <c:v>Help my child work on their reading and writing skills</c:v>
                </c:pt>
                <c:pt idx="3">
                  <c:v>Help my child work on their math skills</c:v>
                </c:pt>
                <c:pt idx="4">
                  <c:v>Enroll my child in a summer school tutoring program</c:v>
                </c:pt>
                <c:pt idx="5">
                  <c:v>Sign my child up for private tutoring</c:v>
                </c:pt>
                <c:pt idx="6">
                  <c:v>Something else (please specify:)</c:v>
                </c:pt>
                <c:pt idx="7">
                  <c:v>None of the above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0.57471300000000003</c:v>
                </c:pt>
                <c:pt idx="1">
                  <c:v>0.65517199999999998</c:v>
                </c:pt>
                <c:pt idx="2">
                  <c:v>0.56896599999999997</c:v>
                </c:pt>
                <c:pt idx="3">
                  <c:v>0.46551699999999996</c:v>
                </c:pt>
                <c:pt idx="4">
                  <c:v>0.36206899999999997</c:v>
                </c:pt>
                <c:pt idx="5">
                  <c:v>0.22413799999999998</c:v>
                </c:pt>
                <c:pt idx="6">
                  <c:v>2.2989000000000002E-2</c:v>
                </c:pt>
                <c:pt idx="7">
                  <c:v>1.1493999999999999E-2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B-458C-A6EE-E40066E822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64665840"/>
        <c:axId val="15575368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solidFill>
                    <a:schemeClr val="tx2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3"/>
                    <c:numFmt formatCode="0%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1" i="0" u="none" strike="noStrike" kern="1200" baseline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in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1-B4DB-458C-A6EE-E40066E822B8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strCache>
                      <c:ptCount val="8"/>
                      <c:pt idx="0">
                        <c:v>Ensure my child spends quality time with family and/or friends   </c:v>
                      </c:pt>
                      <c:pt idx="1">
                        <c:v>Focus on my child's social/emotional development and skills</c:v>
                      </c:pt>
                      <c:pt idx="2">
                        <c:v>Help my child work on their reading and writing skills</c:v>
                      </c:pt>
                      <c:pt idx="3">
                        <c:v>Help my child work on their math skills</c:v>
                      </c:pt>
                      <c:pt idx="4">
                        <c:v>Enroll my child in a summer school tutoring program</c:v>
                      </c:pt>
                      <c:pt idx="5">
                        <c:v>Sign my child up for private tutoring</c:v>
                      </c:pt>
                      <c:pt idx="6">
                        <c:v>Something else (please specify:)</c:v>
                      </c:pt>
                      <c:pt idx="7">
                        <c:v>None of the above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4DB-458C-A6EE-E40066E822B8}"/>
                  </c:ext>
                </c:extLst>
              </c15:ser>
            </c15:filteredBarSeries>
          </c:ext>
        </c:extLst>
      </c:barChart>
      <c:catAx>
        <c:axId val="1564665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accent1">
                <a:alpha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536864"/>
        <c:crosses val="autoZero"/>
        <c:auto val="0"/>
        <c:lblAlgn val="ctr"/>
        <c:lblOffset val="100"/>
        <c:noMultiLvlLbl val="0"/>
      </c:catAx>
      <c:valAx>
        <c:axId val="155753686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56466584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26964738788757E-3"/>
          <c:y val="0"/>
          <c:w val="0.49604139953157472"/>
          <c:h val="0.955554425418940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w/ Learning Diff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School teacher</c:v>
                </c:pt>
                <c:pt idx="1">
                  <c:v>School counselor</c:v>
                </c:pt>
                <c:pt idx="2">
                  <c:v>Online/Google search</c:v>
                </c:pt>
                <c:pt idx="3">
                  <c:v>Mental health professional</c:v>
                </c:pt>
                <c:pt idx="4">
                  <c:v>Friend or family member who has experience w/ LD</c:v>
                </c:pt>
                <c:pt idx="5">
                  <c:v>School principal/administrator</c:v>
                </c:pt>
                <c:pt idx="6">
                  <c:v>Pediatrician</c:v>
                </c:pt>
                <c:pt idx="7">
                  <c:v>After school provider/mentor</c:v>
                </c:pt>
                <c:pt idx="8">
                  <c:v>Non-profit or community orgs</c:v>
                </c:pt>
                <c:pt idx="9">
                  <c:v>Friend or family member</c:v>
                </c:pt>
                <c:pt idx="10">
                  <c:v>Religious leader</c:v>
                </c:pt>
                <c:pt idx="11">
                  <c:v>Somewhere else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0.53448300000000004</c:v>
                </c:pt>
                <c:pt idx="1">
                  <c:v>0.51724099999999995</c:v>
                </c:pt>
                <c:pt idx="2">
                  <c:v>0.494253</c:v>
                </c:pt>
                <c:pt idx="3">
                  <c:v>0.36206899999999997</c:v>
                </c:pt>
                <c:pt idx="4">
                  <c:v>0.33333299999999999</c:v>
                </c:pt>
                <c:pt idx="5">
                  <c:v>0.25862099999999999</c:v>
                </c:pt>
                <c:pt idx="6">
                  <c:v>0.24137899999999998</c:v>
                </c:pt>
                <c:pt idx="7">
                  <c:v>0.22988499999999998</c:v>
                </c:pt>
                <c:pt idx="8">
                  <c:v>0.17241399999999998</c:v>
                </c:pt>
                <c:pt idx="9">
                  <c:v>3.4483E-2</c:v>
                </c:pt>
                <c:pt idx="10">
                  <c:v>1.1493999999999999E-2</c:v>
                </c:pt>
                <c:pt idx="11">
                  <c:v>5.7469999999999995E-3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D766-4ACD-A1C9-6CC857E9F4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64665840"/>
        <c:axId val="1557536864"/>
        <c:extLst/>
      </c:barChart>
      <c:catAx>
        <c:axId val="1564665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alpha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536864"/>
        <c:crosses val="autoZero"/>
        <c:auto val="0"/>
        <c:lblAlgn val="ctr"/>
        <c:lblOffset val="100"/>
        <c:noMultiLvlLbl val="0"/>
      </c:catAx>
      <c:valAx>
        <c:axId val="155753686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56466584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26964738788757E-3"/>
          <c:y val="0"/>
          <c:w val="0.99521735173557169"/>
          <c:h val="0.955554425418940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Evaluation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Not sure my child has a learning difference and needs to be evaluated</c:v>
                </c:pt>
                <c:pt idx="1">
                  <c:v>My child will outgrow their behavior</c:v>
                </c:pt>
                <c:pt idx="2">
                  <c:v>Don't know where or how to get an evaluation</c:v>
                </c:pt>
                <c:pt idx="3">
                  <c:v>Teacher is discouraging my child from getting an evaluation</c:v>
                </c:pt>
                <c:pt idx="4">
                  <c:v>Waiting for the school to schedule the evaluation</c:v>
                </c:pt>
                <c:pt idx="5">
                  <c:v>My child just needs to try harder in school</c:v>
                </c:pt>
                <c:pt idx="6">
                  <c:v>Evaluations are too expensive</c:v>
                </c:pt>
                <c:pt idx="7">
                  <c:v>Don't trust the school to do the evaluation</c:v>
                </c:pt>
                <c:pt idx="8">
                  <c:v>Don't trust health care providers to do the evaluation</c:v>
                </c:pt>
                <c:pt idx="9">
                  <c:v>Don't want my child to be labeled as having a learning difference</c:v>
                </c:pt>
                <c:pt idx="10">
                  <c:v>Don't think it will help my child</c:v>
                </c:pt>
                <c:pt idx="11">
                  <c:v>Something else</c:v>
                </c:pt>
                <c:pt idx="12">
                  <c:v>Not sure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0.29787199999999997</c:v>
                </c:pt>
                <c:pt idx="1">
                  <c:v>0.29787199999999997</c:v>
                </c:pt>
                <c:pt idx="2">
                  <c:v>0.25531900000000002</c:v>
                </c:pt>
                <c:pt idx="3">
                  <c:v>0.19148900000000002</c:v>
                </c:pt>
                <c:pt idx="4">
                  <c:v>0.19148900000000002</c:v>
                </c:pt>
                <c:pt idx="5">
                  <c:v>0.170213</c:v>
                </c:pt>
                <c:pt idx="6">
                  <c:v>0.10638299999999999</c:v>
                </c:pt>
                <c:pt idx="7">
                  <c:v>0.10638299999999999</c:v>
                </c:pt>
                <c:pt idx="8">
                  <c:v>0.10638299999999999</c:v>
                </c:pt>
                <c:pt idx="9">
                  <c:v>6.3829999999999998E-2</c:v>
                </c:pt>
                <c:pt idx="10">
                  <c:v>4.2553000000000001E-2</c:v>
                </c:pt>
                <c:pt idx="11">
                  <c:v>4.2553000000000001E-2</c:v>
                </c:pt>
                <c:pt idx="12">
                  <c:v>6.3829999999999998E-2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2483-4F11-BDCC-B6390CE91B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64665840"/>
        <c:axId val="1557536864"/>
        <c:extLst/>
      </c:barChart>
      <c:catAx>
        <c:axId val="15646658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557536864"/>
        <c:crosses val="autoZero"/>
        <c:auto val="0"/>
        <c:lblAlgn val="ctr"/>
        <c:lblOffset val="100"/>
        <c:noMultiLvlLbl val="0"/>
      </c:catAx>
      <c:valAx>
        <c:axId val="155753686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56466584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kern="1200" spc="0" baseline="0" dirty="0">
                <a:solidFill>
                  <a:schemeClr val="tx2"/>
                </a:solidFill>
              </a:rPr>
              <a:t>Worries of </a:t>
            </a:r>
            <a:r>
              <a:rPr lang="en-US" sz="2400" b="1" dirty="0">
                <a:solidFill>
                  <a:schemeClr val="tx2"/>
                </a:solidFill>
              </a:rPr>
              <a:t>Parents of Children Below Grade</a:t>
            </a:r>
            <a:r>
              <a:rPr lang="en-US" sz="2400" b="1" baseline="0" dirty="0">
                <a:solidFill>
                  <a:schemeClr val="tx2"/>
                </a:solidFill>
              </a:rPr>
              <a:t> Level in Math or Reading </a:t>
            </a:r>
            <a:r>
              <a:rPr lang="en-US" sz="1800" b="1" i="1" baseline="0" dirty="0">
                <a:solidFill>
                  <a:schemeClr val="tx2"/>
                </a:solidFill>
              </a:rPr>
              <a:t>(n=80)</a:t>
            </a:r>
            <a:endParaRPr lang="en-US" sz="2400" b="1" i="1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4855839895013124"/>
          <c:w val="1"/>
          <c:h val="0.454045494313210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Extremely/Somewhat worried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BE-4283-A28A-C8809BABFDE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DD-40EA-83FA-FE55DED568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Your child’s math skills  </c:v>
                </c:pt>
                <c:pt idx="1">
                  <c:v>Your child’s emotional well-being  </c:v>
                </c:pt>
                <c:pt idx="2">
                  <c:v>Your child experiencing stress or anxiety  </c:v>
                </c:pt>
                <c:pt idx="3">
                  <c:v>Your child not receiving the help they need with their developmental or learning difference </c:v>
                </c:pt>
                <c:pt idx="4">
                  <c:v>Your child being on track with the academic expectations for their grade  </c:v>
                </c:pt>
                <c:pt idx="5">
                  <c:v>Impact of social media on my child </c:v>
                </c:pt>
                <c:pt idx="6">
                  <c:v>The long-term impact of COVID-related school disruptions on my child’s learning </c:v>
                </c:pt>
                <c:pt idx="7">
                  <c:v>Being able to pay for your child’s college education  </c:v>
                </c:pt>
                <c:pt idx="8">
                  <c:v>Your child’s reading skills </c:v>
                </c:pt>
                <c:pt idx="9">
                  <c:v>Your child being bullied  </c:v>
                </c:pt>
                <c:pt idx="10">
                  <c:v>Being able to pay the bills  </c:v>
                </c:pt>
                <c:pt idx="11">
                  <c:v>Your child not qualifying for the additional services or accommodations they need through their school </c:v>
                </c:pt>
                <c:pt idx="12">
                  <c:v>Your child missing too many days of school </c:v>
                </c:pt>
                <c:pt idx="13">
                  <c:v>Your child experiencing violence at school  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0.88</c:v>
                </c:pt>
                <c:pt idx="1">
                  <c:v>0.84</c:v>
                </c:pt>
                <c:pt idx="2">
                  <c:v>0.84</c:v>
                </c:pt>
                <c:pt idx="3">
                  <c:v>0.82</c:v>
                </c:pt>
                <c:pt idx="4">
                  <c:v>0.83</c:v>
                </c:pt>
                <c:pt idx="5">
                  <c:v>0.83</c:v>
                </c:pt>
                <c:pt idx="6">
                  <c:v>0.79</c:v>
                </c:pt>
                <c:pt idx="7">
                  <c:v>0.73</c:v>
                </c:pt>
                <c:pt idx="8">
                  <c:v>0.76</c:v>
                </c:pt>
                <c:pt idx="9">
                  <c:v>0.75</c:v>
                </c:pt>
                <c:pt idx="10">
                  <c:v>0.74</c:v>
                </c:pt>
                <c:pt idx="11">
                  <c:v>0.82</c:v>
                </c:pt>
                <c:pt idx="12">
                  <c:v>0.66</c:v>
                </c:pt>
                <c:pt idx="1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BE-4283-A28A-C8809BABFDEC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Extremely worried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EBE-4283-A28A-C8809BABFDE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DDD-40EA-83FA-FE55DED5689D}"/>
              </c:ext>
            </c:extLst>
          </c:dPt>
          <c:dLbls>
            <c:dLbl>
              <c:idx val="0"/>
              <c:layout>
                <c:manualLayout>
                  <c:x val="0"/>
                  <c:y val="7.39615048118985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DD-40EA-83FA-FE55DED5689D}"/>
                </c:ext>
              </c:extLst>
            </c:dLbl>
            <c:dLbl>
              <c:idx val="9"/>
              <c:layout>
                <c:manualLayout>
                  <c:x val="-1.1574074074074073E-3"/>
                  <c:y val="6.8474409448818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DD-40EA-83FA-FE55DED568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Your child’s math skills  </c:v>
                </c:pt>
                <c:pt idx="1">
                  <c:v>Your child’s emotional well-being  </c:v>
                </c:pt>
                <c:pt idx="2">
                  <c:v>Your child experiencing stress or anxiety  </c:v>
                </c:pt>
                <c:pt idx="3">
                  <c:v>Your child not receiving the help they need with their developmental or learning difference </c:v>
                </c:pt>
                <c:pt idx="4">
                  <c:v>Your child being on track with the academic expectations for their grade  </c:v>
                </c:pt>
                <c:pt idx="5">
                  <c:v>Impact of social media on my child </c:v>
                </c:pt>
                <c:pt idx="6">
                  <c:v>The long-term impact of COVID-related school disruptions on my child’s learning </c:v>
                </c:pt>
                <c:pt idx="7">
                  <c:v>Being able to pay for your child’s college education  </c:v>
                </c:pt>
                <c:pt idx="8">
                  <c:v>Your child’s reading skills </c:v>
                </c:pt>
                <c:pt idx="9">
                  <c:v>Your child being bullied  </c:v>
                </c:pt>
                <c:pt idx="10">
                  <c:v>Being able to pay the bills  </c:v>
                </c:pt>
                <c:pt idx="11">
                  <c:v>Your child not qualifying for the additional services or accommodations they need through their school </c:v>
                </c:pt>
                <c:pt idx="12">
                  <c:v>Your child missing too many days of school </c:v>
                </c:pt>
                <c:pt idx="13">
                  <c:v>Your child experiencing violence at school  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0.55000000000000004</c:v>
                </c:pt>
                <c:pt idx="1">
                  <c:v>0.53</c:v>
                </c:pt>
                <c:pt idx="2">
                  <c:v>0.53</c:v>
                </c:pt>
                <c:pt idx="3">
                  <c:v>0.48</c:v>
                </c:pt>
                <c:pt idx="4">
                  <c:v>0.48</c:v>
                </c:pt>
                <c:pt idx="5">
                  <c:v>0.45</c:v>
                </c:pt>
                <c:pt idx="6">
                  <c:v>0.45</c:v>
                </c:pt>
                <c:pt idx="7">
                  <c:v>0.44</c:v>
                </c:pt>
                <c:pt idx="8">
                  <c:v>0.44</c:v>
                </c:pt>
                <c:pt idx="9">
                  <c:v>0.43</c:v>
                </c:pt>
                <c:pt idx="10">
                  <c:v>0.39</c:v>
                </c:pt>
                <c:pt idx="11">
                  <c:v>0.36</c:v>
                </c:pt>
                <c:pt idx="12">
                  <c:v>0.33</c:v>
                </c:pt>
                <c:pt idx="13">
                  <c:v>0.3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EBE-4283-A28A-C8809BABFD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564665840"/>
        <c:axId val="1557536864"/>
        <c:extLst/>
      </c:barChart>
      <c:catAx>
        <c:axId val="1564665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7536864"/>
        <c:crosses val="autoZero"/>
        <c:auto val="0"/>
        <c:lblAlgn val="ctr"/>
        <c:lblOffset val="100"/>
        <c:tickLblSkip val="1"/>
        <c:noMultiLvlLbl val="0"/>
      </c:catAx>
      <c:valAx>
        <c:axId val="1557536864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64665840"/>
        <c:crossesAt val="1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kern="1200" spc="0" baseline="0">
                <a:solidFill>
                  <a:schemeClr val="tx2"/>
                </a:solidFill>
              </a:rPr>
              <a:t>Worries of </a:t>
            </a:r>
            <a:r>
              <a:rPr lang="en-US" sz="2400" b="1">
                <a:solidFill>
                  <a:schemeClr val="tx2"/>
                </a:solidFill>
              </a:rPr>
              <a:t>Parents of Children with Learning</a:t>
            </a:r>
            <a:r>
              <a:rPr lang="en-US" sz="2400" b="1" baseline="0">
                <a:solidFill>
                  <a:schemeClr val="tx2"/>
                </a:solidFill>
              </a:rPr>
              <a:t> Differences</a:t>
            </a:r>
            <a:endParaRPr lang="en-US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4855839895013124"/>
          <c:w val="1"/>
          <c:h val="0.454045494313210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Extremely/Somewhat worried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B9-4CD8-A45E-7E415317413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B9-4CD8-A45E-7E41531741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Impact of social media on my child </c:v>
                </c:pt>
                <c:pt idx="1">
                  <c:v>Your child’s emotional well-being  </c:v>
                </c:pt>
                <c:pt idx="2">
                  <c:v>Your child experiencing stress or anxiety  </c:v>
                </c:pt>
                <c:pt idx="3">
                  <c:v>Your child being bullied  </c:v>
                </c:pt>
                <c:pt idx="4">
                  <c:v>Being able to pay for your child’s college education  </c:v>
                </c:pt>
                <c:pt idx="5">
                  <c:v>Your child experiencing violence at school  </c:v>
                </c:pt>
                <c:pt idx="6">
                  <c:v>Your child not receiving the help they need with their developmental or learning difference </c:v>
                </c:pt>
                <c:pt idx="7">
                  <c:v>The long-term impact of COVID-related school disruptions on my child’s learning </c:v>
                </c:pt>
                <c:pt idx="8">
                  <c:v>Your child missing too many days of school </c:v>
                </c:pt>
                <c:pt idx="9">
                  <c:v>Being able to pay the bills  </c:v>
                </c:pt>
                <c:pt idx="10">
                  <c:v>Your child’s math skills  </c:v>
                </c:pt>
                <c:pt idx="11">
                  <c:v>Your child not qualifying for the additional services or accommodations they need through their school </c:v>
                </c:pt>
                <c:pt idx="12">
                  <c:v>Your child being on track with the academic expectations for their grade  </c:v>
                </c:pt>
                <c:pt idx="13">
                  <c:v>Your child’s reading skills 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0.83333299999999999</c:v>
                </c:pt>
                <c:pt idx="1">
                  <c:v>0.78735600000000006</c:v>
                </c:pt>
                <c:pt idx="2">
                  <c:v>0.81034499999999998</c:v>
                </c:pt>
                <c:pt idx="3">
                  <c:v>0.72413799999999995</c:v>
                </c:pt>
                <c:pt idx="4">
                  <c:v>0.68390799999999996</c:v>
                </c:pt>
                <c:pt idx="5">
                  <c:v>0.66666700000000001</c:v>
                </c:pt>
                <c:pt idx="6">
                  <c:v>0.69540199999999996</c:v>
                </c:pt>
                <c:pt idx="7">
                  <c:v>0.63218400000000008</c:v>
                </c:pt>
                <c:pt idx="8">
                  <c:v>0.54022999999999999</c:v>
                </c:pt>
                <c:pt idx="9">
                  <c:v>0.63793100000000003</c:v>
                </c:pt>
                <c:pt idx="10">
                  <c:v>0.563218</c:v>
                </c:pt>
                <c:pt idx="11">
                  <c:v>0.64942499999999992</c:v>
                </c:pt>
                <c:pt idx="12">
                  <c:v>0.67816100000000001</c:v>
                </c:pt>
                <c:pt idx="13">
                  <c:v>0.54597700000000005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9-4F1D-A964-946B695846D4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Extremely worried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B9-4CD8-A45E-7E415317413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B9-4CD8-A45E-7E4153174131}"/>
              </c:ext>
            </c:extLst>
          </c:dPt>
          <c:dLbls>
            <c:dLbl>
              <c:idx val="3"/>
              <c:layout>
                <c:manualLayout>
                  <c:x val="-1.1574074074074073E-3"/>
                  <c:y val="6.8474409448818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B9-4CD8-A45E-7E4153174131}"/>
                </c:ext>
              </c:extLst>
            </c:dLbl>
            <c:dLbl>
              <c:idx val="10"/>
              <c:layout>
                <c:manualLayout>
                  <c:x val="0"/>
                  <c:y val="7.39615048118985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B9-4CD8-A45E-7E41531741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Impact of social media on my child </c:v>
                </c:pt>
                <c:pt idx="1">
                  <c:v>Your child’s emotional well-being  </c:v>
                </c:pt>
                <c:pt idx="2">
                  <c:v>Your child experiencing stress or anxiety  </c:v>
                </c:pt>
                <c:pt idx="3">
                  <c:v>Your child being bullied  </c:v>
                </c:pt>
                <c:pt idx="4">
                  <c:v>Being able to pay for your child’s college education  </c:v>
                </c:pt>
                <c:pt idx="5">
                  <c:v>Your child experiencing violence at school  </c:v>
                </c:pt>
                <c:pt idx="6">
                  <c:v>Your child not receiving the help they need with their developmental or learning difference </c:v>
                </c:pt>
                <c:pt idx="7">
                  <c:v>The long-term impact of COVID-related school disruptions on my child’s learning </c:v>
                </c:pt>
                <c:pt idx="8">
                  <c:v>Your child missing too many days of school </c:v>
                </c:pt>
                <c:pt idx="9">
                  <c:v>Being able to pay the bills  </c:v>
                </c:pt>
                <c:pt idx="10">
                  <c:v>Your child’s math skills  </c:v>
                </c:pt>
                <c:pt idx="11">
                  <c:v>Your child not qualifying for the additional services or accommodations they need through their school </c:v>
                </c:pt>
                <c:pt idx="12">
                  <c:v>Your child being on track with the academic expectations for their grade  </c:v>
                </c:pt>
                <c:pt idx="13">
                  <c:v>Your child’s reading skills 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0.43678199999999995</c:v>
                </c:pt>
                <c:pt idx="1">
                  <c:v>0.43103400000000003</c:v>
                </c:pt>
                <c:pt idx="2">
                  <c:v>0.39655200000000002</c:v>
                </c:pt>
                <c:pt idx="3">
                  <c:v>0.39080500000000001</c:v>
                </c:pt>
                <c:pt idx="4">
                  <c:v>0.37356299999999998</c:v>
                </c:pt>
                <c:pt idx="5">
                  <c:v>0.35057499999999997</c:v>
                </c:pt>
                <c:pt idx="6">
                  <c:v>0.33907999999999999</c:v>
                </c:pt>
                <c:pt idx="7">
                  <c:v>0.287356</c:v>
                </c:pt>
                <c:pt idx="8">
                  <c:v>0.275862</c:v>
                </c:pt>
                <c:pt idx="9">
                  <c:v>0.275862</c:v>
                </c:pt>
                <c:pt idx="10">
                  <c:v>0.275862</c:v>
                </c:pt>
                <c:pt idx="11">
                  <c:v>0.27011499999999999</c:v>
                </c:pt>
                <c:pt idx="12">
                  <c:v>0.26436799999999999</c:v>
                </c:pt>
                <c:pt idx="13">
                  <c:v>0.24137899999999998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F9A9-4F1D-A964-946B695846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564665840"/>
        <c:axId val="1557536864"/>
        <c:extLst/>
      </c:barChart>
      <c:catAx>
        <c:axId val="1564665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7536864"/>
        <c:crosses val="autoZero"/>
        <c:auto val="0"/>
        <c:lblAlgn val="ctr"/>
        <c:lblOffset val="100"/>
        <c:tickLblSkip val="1"/>
        <c:noMultiLvlLbl val="0"/>
      </c:catAx>
      <c:valAx>
        <c:axId val="1557536864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64665840"/>
        <c:crossesAt val="1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92935258092737E-2"/>
          <c:y val="0.3603011811023622"/>
          <c:w val="0.95134910870516187"/>
          <c:h val="0.4541795713035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Extremely/very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0D3-4F1E-8927-9E2D4D546A71}"/>
              </c:ext>
            </c:extLst>
          </c:dPt>
          <c:dLbls>
            <c:dLbl>
              <c:idx val="3"/>
              <c:layout>
                <c:manualLayout>
                  <c:x val="-1.2731334408019992E-16"/>
                  <c:y val="1.35850831146106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5-46EA-8177-41D1562E84A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435-46EA-8177-41D1562E84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Absolutely essential</c:v>
                </c:pt>
                <c:pt idx="1">
                  <c:v>Very important</c:v>
                </c:pt>
                <c:pt idx="2">
                  <c:v>Somewhat important </c:v>
                </c:pt>
                <c:pt idx="3">
                  <c:v>Not that important</c:v>
                </c:pt>
                <c:pt idx="4">
                  <c:v>Not important at all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0.39</c:v>
                </c:pt>
                <c:pt idx="1">
                  <c:v>0.45</c:v>
                </c:pt>
                <c:pt idx="2">
                  <c:v>0.14000000000000001</c:v>
                </c:pt>
                <c:pt idx="3">
                  <c:v>0.02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01-114F-8D1E-A58D954A66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4665840"/>
        <c:axId val="1557536864"/>
      </c:barChart>
      <c:catAx>
        <c:axId val="156466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D0CECE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536864"/>
        <c:crosses val="autoZero"/>
        <c:auto val="0"/>
        <c:lblAlgn val="ctr"/>
        <c:lblOffset val="100"/>
        <c:tickLblSkip val="1"/>
        <c:noMultiLvlLbl val="0"/>
      </c:catAx>
      <c:valAx>
        <c:axId val="1557536864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6466584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92935258092737E-2"/>
          <c:y val="0.32696779309366064"/>
          <c:w val="0.95134910870516187"/>
          <c:h val="0.48751281225290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Extremely/very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0D3-4F1E-8927-9E2D4D546A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D51-4BD2-86DA-8B8F4397D3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National</c:v>
                </c:pt>
                <c:pt idx="1">
                  <c:v>NYC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01-114F-8D1E-A58D954A66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4665840"/>
        <c:axId val="1557536864"/>
      </c:barChart>
      <c:catAx>
        <c:axId val="156466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D0CECE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536864"/>
        <c:crosses val="autoZero"/>
        <c:auto val="0"/>
        <c:lblAlgn val="ctr"/>
        <c:lblOffset val="100"/>
        <c:tickLblSkip val="1"/>
        <c:noMultiLvlLbl val="0"/>
      </c:catAx>
      <c:valAx>
        <c:axId val="155753686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6466584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92935258092737E-2"/>
          <c:y val="0.32696779309366064"/>
          <c:w val="0.95134910870516187"/>
          <c:h val="0.48751281225290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Extremely/very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0D3-4F1E-8927-9E2D4D546A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D51-4BD2-86DA-8B8F4397D3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National</c:v>
                </c:pt>
                <c:pt idx="1">
                  <c:v>NYC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01-114F-8D1E-A58D954A66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4665840"/>
        <c:axId val="1557536864"/>
      </c:barChart>
      <c:catAx>
        <c:axId val="156466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D0CECE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536864"/>
        <c:crosses val="autoZero"/>
        <c:auto val="0"/>
        <c:lblAlgn val="ctr"/>
        <c:lblOffset val="100"/>
        <c:tickLblSkip val="1"/>
        <c:noMultiLvlLbl val="0"/>
      </c:catAx>
      <c:valAx>
        <c:axId val="155753686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6466584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92935258092737E-2"/>
          <c:y val="0.32696779309366064"/>
          <c:w val="0.95134910870516187"/>
          <c:h val="0.48751281225290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Mostly Bs or Better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0D3-4F1E-8927-9E2D4D546A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D51-4BD2-86DA-8B8F4397D3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National</c:v>
                </c:pt>
                <c:pt idx="1">
                  <c:v>NYC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01-114F-8D1E-A58D954A66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4665840"/>
        <c:axId val="1557536864"/>
      </c:barChart>
      <c:catAx>
        <c:axId val="156466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D0CECE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536864"/>
        <c:crosses val="autoZero"/>
        <c:auto val="0"/>
        <c:lblAlgn val="ctr"/>
        <c:lblOffset val="100"/>
        <c:tickLblSkip val="1"/>
        <c:noMultiLvlLbl val="0"/>
      </c:catAx>
      <c:valAx>
        <c:axId val="155753686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56466584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69537926976208E-2"/>
          <c:y val="5.1203535455503962E-2"/>
          <c:w val="0.91987222237789668"/>
          <c:h val="0.831045157816811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 grade level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A2-4326-B24E-204E2BCE3D2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A2-4326-B24E-204E2BCE3D27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AA2-4326-B24E-204E2BCE3D2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A2-4326-B24E-204E2BCE3D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National</c:v>
                </c:pt>
                <c:pt idx="1">
                  <c:v>NYC</c:v>
                </c:pt>
                <c:pt idx="2">
                  <c:v>National</c:v>
                </c:pt>
                <c:pt idx="3">
                  <c:v>NYC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0.45</c:v>
                </c:pt>
                <c:pt idx="1">
                  <c:v>0.47</c:v>
                </c:pt>
                <c:pt idx="2">
                  <c:v>0.52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AA2-4326-B24E-204E2BCE3D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Above grade level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AA2-4326-B24E-204E2BCE3D2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AA2-4326-B24E-204E2BCE3D27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DAA2-4326-B24E-204E2BCE3D2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DAA2-4326-B24E-204E2BCE3D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National</c:v>
                </c:pt>
                <c:pt idx="1">
                  <c:v>NYC</c:v>
                </c:pt>
                <c:pt idx="2">
                  <c:v>National</c:v>
                </c:pt>
                <c:pt idx="3">
                  <c:v>NYC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0.44</c:v>
                </c:pt>
                <c:pt idx="1">
                  <c:v>0.42</c:v>
                </c:pt>
                <c:pt idx="2">
                  <c:v>0.4</c:v>
                </c:pt>
                <c:pt idx="3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AA2-4326-B24E-204E2BCE3D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92%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DAA2-4326-B24E-204E2BCE3D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National</c:v>
                </c:pt>
                <c:pt idx="1">
                  <c:v>NYC</c:v>
                </c:pt>
                <c:pt idx="2">
                  <c:v>National</c:v>
                </c:pt>
                <c:pt idx="3">
                  <c:v>NYC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0.89</c:v>
                </c:pt>
                <c:pt idx="1">
                  <c:v>0.89</c:v>
                </c:pt>
                <c:pt idx="2">
                  <c:v>0.92</c:v>
                </c:pt>
                <c:pt idx="3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AA2-4326-B24E-204E2BCE3D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99901424"/>
        <c:axId val="525058464"/>
      </c:barChart>
      <c:catAx>
        <c:axId val="79990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D0CECE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058464"/>
        <c:crosses val="autoZero"/>
        <c:auto val="1"/>
        <c:lblAlgn val="ctr"/>
        <c:lblOffset val="100"/>
        <c:noMultiLvlLbl val="0"/>
      </c:catAx>
      <c:valAx>
        <c:axId val="525058464"/>
        <c:scaling>
          <c:orientation val="minMax"/>
          <c:max val="1.100000000000000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79990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1203535455503962E-2"/>
          <c:w val="0.91987222237789668"/>
          <c:h val="0.831045157816811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 grade level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A2-4326-B24E-204E2BCE3D2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A2-4326-B24E-204E2BCE3D2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AA2-4326-B24E-204E2BCE3D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NYC Parents of Children with Learning Differences</c:v>
                </c:pt>
                <c:pt idx="1">
                  <c:v>NYC Parents of Children with Learning Differences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AA2-4326-B24E-204E2BCE3D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Above grade level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AA2-4326-B24E-204E2BCE3D2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AA2-4326-B24E-204E2BCE3D2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DAA2-4326-B24E-204E2BCE3D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NYC Parents of Children with Learning Differences</c:v>
                </c:pt>
                <c:pt idx="1">
                  <c:v>NYC Parents of Children with Learning Differences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0.32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AA2-4326-B24E-204E2BCE3D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92%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DAA2-4326-B24E-204E2BCE3D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NYC Parents of Children with Learning Differences</c:v>
                </c:pt>
                <c:pt idx="1">
                  <c:v>NYC Parents of Children with Learning Differences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0.78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AA2-4326-B24E-204E2BCE3D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99901424"/>
        <c:axId val="525058464"/>
      </c:barChart>
      <c:catAx>
        <c:axId val="79990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D0CECE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058464"/>
        <c:crosses val="autoZero"/>
        <c:auto val="1"/>
        <c:lblAlgn val="ctr"/>
        <c:lblOffset val="100"/>
        <c:noMultiLvlLbl val="0"/>
      </c:catAx>
      <c:valAx>
        <c:axId val="525058464"/>
        <c:scaling>
          <c:orientation val="minMax"/>
          <c:max val="1.100000000000000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79990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807EA4A-7229-344F-B290-1A45769708E7}" type="datetimeFigureOut">
              <a:rPr lang="en-US" smtClean="0"/>
              <a:t>4/30/24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BC5C8DE-96A7-4142-97E6-5BB3C0AB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p1:notes"/>
          <p:cNvSpPr txBox="1">
            <a:spLocks noGrp="1"/>
          </p:cNvSpPr>
          <p:nvPr>
            <p:ph type="body" idx="1"/>
          </p:nvPr>
        </p:nvSpPr>
        <p:spPr>
          <a:xfrm>
            <a:off x="936413" y="4421823"/>
            <a:ext cx="5150274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46637" rIns="93301" bIns="46637" anchor="t" anchorCtr="0">
            <a:noAutofit/>
          </a:bodyPr>
          <a:lstStyle/>
          <a:p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Q24: When it comes to each of the areas listed below, is your child achieving…?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5C8DE-96A7-4142-97E6-5BB3C0ABC9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04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Q24: When it comes to each of the areas listed below, is your child achieving…?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5C8DE-96A7-4142-97E6-5BB3C0ABC9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73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8638">
              <a:defRPr/>
            </a:pPr>
            <a:r>
              <a:rPr lang="en-US"/>
              <a:t>Q27: How important are the following to you?</a:t>
            </a:r>
            <a:endParaRPr lang="en-US" b="0"/>
          </a:p>
          <a:p>
            <a:pPr defTabSz="958638">
              <a:defRPr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5C8DE-96A7-4142-97E6-5BB3C0ABC9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45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8638">
              <a:defRPr/>
            </a:pPr>
            <a:r>
              <a:rPr lang="en-US"/>
              <a:t>Q27: How important are the following to you?</a:t>
            </a:r>
            <a:endParaRPr lang="en-US" b="0"/>
          </a:p>
          <a:p>
            <a:pPr defTabSz="958638">
              <a:defRPr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5C8DE-96A7-4142-97E6-5BB3C0ABC9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79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Q28: TOP BOX (VERY LIKELY) SUMMARY TABLE: Please indicate how likely you are to do each of the following before the end of this school year.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5C8DE-96A7-4142-97E6-5BB3C0ABC9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59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Q29: As you think about this summer, which of the following actions do you plan to take for your child over the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summer?Select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all that apply.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5C8DE-96A7-4142-97E6-5BB3C0ABC9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16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Q32: Where do you/would you go for information about developmental and/or learning </a:t>
            </a:r>
            <a:r>
              <a:rPr lang="en-US" dirty="0" err="1"/>
              <a:t>differences?Select</a:t>
            </a:r>
            <a:r>
              <a:rPr lang="en-US" dirty="0"/>
              <a:t> all that apply.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5C8DE-96A7-4142-97E6-5BB3C0ABC9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09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Q34: There are many reasons parents/guardians give for not yet having their child evaluated. Which, if any, describe your </a:t>
            </a:r>
            <a:r>
              <a:rPr lang="en-US" dirty="0" err="1"/>
              <a:t>situation?Select</a:t>
            </a:r>
            <a:r>
              <a:rPr lang="en-US" dirty="0"/>
              <a:t> all that apply.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5C8DE-96A7-4142-97E6-5BB3C0ABC9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98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5C8DE-96A7-4142-97E6-5BB3C0ABC9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5C8DE-96A7-4142-97E6-5BB3C0ABC9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8638">
              <a:defRPr/>
            </a:pPr>
            <a:r>
              <a:rPr lang="en-US"/>
              <a:t>Q26: As a parent, to what extent do you worry about each of the following?</a:t>
            </a:r>
            <a:endParaRPr lang="en-US" b="0"/>
          </a:p>
          <a:p>
            <a:pPr defTabSz="958638">
              <a:defRPr/>
            </a:pPr>
            <a:endParaRPr lang="en-US" b="0"/>
          </a:p>
          <a:p>
            <a:pPr defTabSz="958638">
              <a:defRPr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5C8DE-96A7-4142-97E6-5BB3C0ABC9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78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Q26: As a parent, to what extent do you worry about each of the following?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5C8DE-96A7-4142-97E6-5BB3C0ABC9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6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8638">
              <a:defRPr/>
            </a:pPr>
            <a:r>
              <a:rPr lang="en-US" dirty="0"/>
              <a:t>Q26: As a parent, to what extent do you worry about each of the following?</a:t>
            </a:r>
            <a:endParaRPr lang="en-US" b="0" dirty="0"/>
          </a:p>
          <a:p>
            <a:pPr defTabSz="958638">
              <a:defRPr/>
            </a:pPr>
            <a:endParaRPr lang="en-US" b="0" dirty="0"/>
          </a:p>
          <a:p>
            <a:pPr defTabSz="958638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5C8DE-96A7-4142-97E6-5BB3C0ABC9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61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008">
              <a:defRPr/>
            </a:pPr>
            <a:r>
              <a:rPr lang="en-US"/>
              <a:t>Q22: How important is it to you personally that your child goes to college and receives a two-year or four-year college degree?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5C8DE-96A7-4142-97E6-5BB3C0ABC9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008">
              <a:defRPr/>
            </a:pPr>
            <a:r>
              <a:rPr lang="en-US"/>
              <a:t>Q21: How confident are you that your child will be well prepared for entrance into and success in college upon graduation from high school?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5C8DE-96A7-4142-97E6-5BB3C0ABC9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81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008">
              <a:defRPr/>
            </a:pPr>
            <a:r>
              <a:rPr lang="en-US"/>
              <a:t>Q23: How confident are you that you have a clear understanding of how well your child is achieving academically?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5C8DE-96A7-4142-97E6-5BB3C0ABC9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57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008">
              <a:defRPr/>
            </a:pPr>
            <a:r>
              <a:rPr lang="en-US"/>
              <a:t>Q25: When you think about your child’s report cards, what grades does he/she typically get... If your school uses a different grading system, use your best approximation of how your child fits into this traditional grade scale.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5C8DE-96A7-4142-97E6-5BB3C0ABC9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8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ue_background.png" descr="blue_background.png">
            <a:extLst>
              <a:ext uri="{FF2B5EF4-FFF2-40B4-BE49-F238E27FC236}">
                <a16:creationId xmlns:a16="http://schemas.microsoft.com/office/drawing/2014/main" id="{B21D3274-CD45-F741-BFFB-6C877C6AC2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3716"/>
          <a:stretch>
            <a:fillRect/>
          </a:stretch>
        </p:blipFill>
        <p:spPr>
          <a:xfrm>
            <a:off x="0" y="0"/>
            <a:ext cx="1218960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4472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C4BAF-17F4-AC41-AC29-440F7ED832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4484" y="2290353"/>
            <a:ext cx="6650275" cy="1271861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C2BDC-79FE-0D4A-8F68-C4370A47B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484" y="3654290"/>
            <a:ext cx="6650275" cy="9318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638D107-A118-CC46-9FE6-A631C2D5D1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4858" y="5220431"/>
            <a:ext cx="3863159" cy="44884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DATE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8086AC-C545-D84A-A3AD-927940525D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938" y="141512"/>
            <a:ext cx="2243908" cy="19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3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Bullets - Blue Sidebar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26" descr="blue_background.png">
            <a:extLst>
              <a:ext uri="{FF2B5EF4-FFF2-40B4-BE49-F238E27FC236}">
                <a16:creationId xmlns:a16="http://schemas.microsoft.com/office/drawing/2014/main" id="{9EAD6B20-BB1B-264D-A9A3-7ECABBECDA4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2560" r="69955" b="11865"/>
          <a:stretch/>
        </p:blipFill>
        <p:spPr>
          <a:xfrm>
            <a:off x="0" y="-1"/>
            <a:ext cx="3699641" cy="68632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CBB59-2F2F-0040-AD55-12C52D35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3" y="1688989"/>
            <a:ext cx="2932387" cy="1642789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FBF9-4619-1A4D-88D8-8B0C1B50B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062" y="1825625"/>
            <a:ext cx="6718738" cy="4351338"/>
          </a:xfrm>
        </p:spPr>
        <p:txBody>
          <a:bodyPr/>
          <a:lstStyle>
            <a:lvl1pPr marL="274320" indent="-27432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F83A-97AF-1849-941D-2519BC24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04030-E6E3-144C-8B6D-85A75A9B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4A6470C-7241-D34D-9BB6-07BB4F8FC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3994040"/>
            <a:ext cx="2932113" cy="13668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85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Bullets - Navy Sidebar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157" descr="BALH_blue_background.png">
            <a:extLst>
              <a:ext uri="{FF2B5EF4-FFF2-40B4-BE49-F238E27FC236}">
                <a16:creationId xmlns:a16="http://schemas.microsoft.com/office/drawing/2014/main" id="{EF27C11B-BD29-E042-B627-1CB1ACB5BE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390" r="69970" b="20238"/>
          <a:stretch/>
        </p:blipFill>
        <p:spPr>
          <a:xfrm>
            <a:off x="0" y="0"/>
            <a:ext cx="3687742" cy="6873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CBB59-2F2F-0040-AD55-12C52D35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3" y="1688989"/>
            <a:ext cx="2932387" cy="1642789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FBF9-4619-1A4D-88D8-8B0C1B50B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062" y="1825625"/>
            <a:ext cx="671873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F83A-97AF-1849-941D-2519BC24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04030-E6E3-144C-8B6D-85A75A9B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4A6470C-7241-D34D-9BB6-07BB4F8FC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3994040"/>
            <a:ext cx="2932113" cy="13668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340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Bullets - Navy Sidebar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157" descr="BALH_blue_background.png">
            <a:extLst>
              <a:ext uri="{FF2B5EF4-FFF2-40B4-BE49-F238E27FC236}">
                <a16:creationId xmlns:a16="http://schemas.microsoft.com/office/drawing/2014/main" id="{EF27C11B-BD29-E042-B627-1CB1ACB5BE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390" r="69970" b="20238"/>
          <a:stretch/>
        </p:blipFill>
        <p:spPr>
          <a:xfrm>
            <a:off x="0" y="0"/>
            <a:ext cx="3687742" cy="6873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CBB59-2F2F-0040-AD55-12C52D35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3" y="1688989"/>
            <a:ext cx="2932387" cy="1642789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FBF9-4619-1A4D-88D8-8B0C1B50B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062" y="1825625"/>
            <a:ext cx="6718738" cy="4351338"/>
          </a:xfrm>
        </p:spPr>
        <p:txBody>
          <a:bodyPr/>
          <a:lstStyle>
            <a:lvl1pPr marL="274320" indent="-27432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F83A-97AF-1849-941D-2519BC24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04030-E6E3-144C-8B6D-85A75A9B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4A6470C-7241-D34D-9BB6-07BB4F8FC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3994040"/>
            <a:ext cx="2932113" cy="13668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2825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E5D21A-5C77-8740-8C0A-22EB38DB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559F2-F072-E140-9189-F9C972E9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99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26" descr="blue_background.png">
            <a:extLst>
              <a:ext uri="{FF2B5EF4-FFF2-40B4-BE49-F238E27FC236}">
                <a16:creationId xmlns:a16="http://schemas.microsoft.com/office/drawing/2014/main" id="{A521F2EF-CA37-524D-B5F5-49D7EA8E996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1" t="12560" r="987" b="11865"/>
          <a:stretch/>
        </p:blipFill>
        <p:spPr>
          <a:xfrm>
            <a:off x="0" y="-1"/>
            <a:ext cx="12192000" cy="68632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830485-9995-7143-959F-176FD436A051}"/>
              </a:ext>
            </a:extLst>
          </p:cNvPr>
          <p:cNvSpPr txBox="1"/>
          <p:nvPr userDrawn="1"/>
        </p:nvSpPr>
        <p:spPr>
          <a:xfrm>
            <a:off x="4766109" y="1026160"/>
            <a:ext cx="495808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0BDEE4-FA72-A54E-B83C-878F5A85D73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6427" y="2082800"/>
            <a:ext cx="5516562" cy="347503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and Last Name</a:t>
            </a:r>
          </a:p>
          <a:p>
            <a:pPr lvl="0"/>
            <a:r>
              <a:rPr lang="en-US"/>
              <a:t>Position Title</a:t>
            </a:r>
          </a:p>
          <a:p>
            <a:pPr lvl="0"/>
            <a:r>
              <a:rPr lang="en-US"/>
              <a:t>Email Address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9E0C9E-97F8-454F-8FD2-83865EB8A0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945" y="371646"/>
            <a:ext cx="3188706" cy="27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40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4" descr="blue_background.png"/>
          <p:cNvPicPr preferRelativeResize="0"/>
          <p:nvPr/>
        </p:nvPicPr>
        <p:blipFill rotWithShape="1">
          <a:blip r:embed="rId2">
            <a:alphaModFix/>
          </a:blip>
          <a:srcRect b="23715"/>
          <a:stretch/>
        </p:blipFill>
        <p:spPr>
          <a:xfrm>
            <a:off x="-1" y="0"/>
            <a:ext cx="12189601" cy="6858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4472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" name="Google Shape;11;p34"/>
          <p:cNvSpPr txBox="1">
            <a:spLocks noGrp="1"/>
          </p:cNvSpPr>
          <p:nvPr>
            <p:ph type="title"/>
          </p:nvPr>
        </p:nvSpPr>
        <p:spPr>
          <a:xfrm>
            <a:off x="834484" y="2290353"/>
            <a:ext cx="6650275" cy="127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447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447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447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447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447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447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447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447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body" idx="1"/>
          </p:nvPr>
        </p:nvSpPr>
        <p:spPr>
          <a:xfrm>
            <a:off x="834484" y="3654290"/>
            <a:ext cx="6650275" cy="9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4" descr="Pictur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937" y="141512"/>
            <a:ext cx="2243909" cy="194056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F92"/>
              </a:buClr>
              <a:buSzPts val="600"/>
              <a:buFont typeface="Arial"/>
              <a:buNone/>
              <a:defRPr sz="600" b="1">
                <a:solidFill>
                  <a:srgbClr val="8B8F92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F92"/>
              </a:buClr>
              <a:buSzPts val="600"/>
              <a:buFont typeface="Arial"/>
              <a:buNone/>
              <a:defRPr sz="600" b="1">
                <a:solidFill>
                  <a:srgbClr val="8B8F92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F92"/>
              </a:buClr>
              <a:buSzPts val="600"/>
              <a:buFont typeface="Arial"/>
              <a:buNone/>
              <a:defRPr sz="600" b="1">
                <a:solidFill>
                  <a:srgbClr val="8B8F92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F92"/>
              </a:buClr>
              <a:buSzPts val="600"/>
              <a:buFont typeface="Arial"/>
              <a:buNone/>
              <a:defRPr sz="600" b="1">
                <a:solidFill>
                  <a:srgbClr val="8B8F92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F92"/>
              </a:buClr>
              <a:buSzPts val="600"/>
              <a:buFont typeface="Arial"/>
              <a:buNone/>
              <a:defRPr sz="600" b="1">
                <a:solidFill>
                  <a:srgbClr val="8B8F92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F92"/>
              </a:buClr>
              <a:buSzPts val="600"/>
              <a:buFont typeface="Arial"/>
              <a:buNone/>
              <a:defRPr sz="600" b="1">
                <a:solidFill>
                  <a:srgbClr val="8B8F92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F92"/>
              </a:buClr>
              <a:buSzPts val="600"/>
              <a:buFont typeface="Arial"/>
              <a:buNone/>
              <a:defRPr sz="600" b="1">
                <a:solidFill>
                  <a:srgbClr val="8B8F92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F92"/>
              </a:buClr>
              <a:buSzPts val="600"/>
              <a:buFont typeface="Arial"/>
              <a:buNone/>
              <a:defRPr sz="600" b="1">
                <a:solidFill>
                  <a:srgbClr val="8B8F92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F92"/>
              </a:buClr>
              <a:buSzPts val="600"/>
              <a:buFont typeface="Arial"/>
              <a:buNone/>
              <a:defRPr sz="600" b="1">
                <a:solidFill>
                  <a:srgbClr val="8B8F9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360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r Bullets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C8DF3F6-E299-734C-AEEE-D94804453EA4}"/>
              </a:ext>
            </a:extLst>
          </p:cNvPr>
          <p:cNvGrpSpPr/>
          <p:nvPr userDrawn="1"/>
        </p:nvGrpSpPr>
        <p:grpSpPr>
          <a:xfrm>
            <a:off x="2553" y="-60102"/>
            <a:ext cx="12189447" cy="1262171"/>
            <a:chOff x="1820" y="-58717"/>
            <a:chExt cx="24382180" cy="2524682"/>
          </a:xfrm>
        </p:grpSpPr>
        <p:pic>
          <p:nvPicPr>
            <p:cNvPr id="8" name="BALH_blue_background.png" descr="BALH_blue_background.png">
              <a:extLst>
                <a:ext uri="{FF2B5EF4-FFF2-40B4-BE49-F238E27FC236}">
                  <a16:creationId xmlns:a16="http://schemas.microsoft.com/office/drawing/2014/main" id="{2D4C9643-D171-E94B-AB4B-628A173D95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" b="76079"/>
            <a:stretch/>
          </p:blipFill>
          <p:spPr>
            <a:xfrm>
              <a:off x="1820" y="-58717"/>
              <a:ext cx="14966539" cy="252468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9" name="BALH_blue_background.png" descr="BALH_blue_background.png">
              <a:extLst>
                <a:ext uri="{FF2B5EF4-FFF2-40B4-BE49-F238E27FC236}">
                  <a16:creationId xmlns:a16="http://schemas.microsoft.com/office/drawing/2014/main" id="{1C0C6AB2-BB45-5140-8036-6F93B6E31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88" b="76080"/>
            <a:stretch/>
          </p:blipFill>
          <p:spPr>
            <a:xfrm>
              <a:off x="10313506" y="-58717"/>
              <a:ext cx="14070494" cy="252468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8CBB59-2F2F-0040-AD55-12C52D35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" y="-33800"/>
            <a:ext cx="12189447" cy="123587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FBF9-4619-1A4D-88D8-8B0C1B50B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F83A-97AF-1849-941D-2519BC24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04030-E6E3-144C-8B6D-85A75A9B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0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r Bullets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C8DF3F6-E299-734C-AEEE-D94804453EA4}"/>
              </a:ext>
            </a:extLst>
          </p:cNvPr>
          <p:cNvGrpSpPr/>
          <p:nvPr userDrawn="1"/>
        </p:nvGrpSpPr>
        <p:grpSpPr>
          <a:xfrm>
            <a:off x="2553" y="-60102"/>
            <a:ext cx="12189447" cy="1262171"/>
            <a:chOff x="1820" y="-58717"/>
            <a:chExt cx="24382180" cy="2524682"/>
          </a:xfrm>
        </p:grpSpPr>
        <p:pic>
          <p:nvPicPr>
            <p:cNvPr id="8" name="BALH_blue_background.png" descr="BALH_blue_background.png">
              <a:extLst>
                <a:ext uri="{FF2B5EF4-FFF2-40B4-BE49-F238E27FC236}">
                  <a16:creationId xmlns:a16="http://schemas.microsoft.com/office/drawing/2014/main" id="{2D4C9643-D171-E94B-AB4B-628A173D95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" b="76079"/>
            <a:stretch/>
          </p:blipFill>
          <p:spPr>
            <a:xfrm>
              <a:off x="1820" y="-58717"/>
              <a:ext cx="14966539" cy="252468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9" name="BALH_blue_background.png" descr="BALH_blue_background.png">
              <a:extLst>
                <a:ext uri="{FF2B5EF4-FFF2-40B4-BE49-F238E27FC236}">
                  <a16:creationId xmlns:a16="http://schemas.microsoft.com/office/drawing/2014/main" id="{1C0C6AB2-BB45-5140-8036-6F93B6E31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88" b="76080"/>
            <a:stretch/>
          </p:blipFill>
          <p:spPr>
            <a:xfrm>
              <a:off x="10313506" y="-58717"/>
              <a:ext cx="14070494" cy="252468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8CBB59-2F2F-0040-AD55-12C52D35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" y="-33800"/>
            <a:ext cx="12189447" cy="123587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FBF9-4619-1A4D-88D8-8B0C1B50B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F83A-97AF-1849-941D-2519BC24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04030-E6E3-144C-8B6D-85A75A9B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0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vy Bullets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C8DF3F6-E299-734C-AEEE-D94804453EA4}"/>
              </a:ext>
            </a:extLst>
          </p:cNvPr>
          <p:cNvGrpSpPr/>
          <p:nvPr userDrawn="1"/>
        </p:nvGrpSpPr>
        <p:grpSpPr>
          <a:xfrm>
            <a:off x="2553" y="-60102"/>
            <a:ext cx="12189447" cy="1262171"/>
            <a:chOff x="1820" y="-58717"/>
            <a:chExt cx="24382180" cy="2524682"/>
          </a:xfrm>
        </p:grpSpPr>
        <p:pic>
          <p:nvPicPr>
            <p:cNvPr id="8" name="BALH_blue_background.png" descr="BALH_blue_background.png">
              <a:extLst>
                <a:ext uri="{FF2B5EF4-FFF2-40B4-BE49-F238E27FC236}">
                  <a16:creationId xmlns:a16="http://schemas.microsoft.com/office/drawing/2014/main" id="{2D4C9643-D171-E94B-AB4B-628A173D95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" b="76079"/>
            <a:stretch/>
          </p:blipFill>
          <p:spPr>
            <a:xfrm>
              <a:off x="1820" y="-58717"/>
              <a:ext cx="14966539" cy="252468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9" name="BALH_blue_background.png" descr="BALH_blue_background.png">
              <a:extLst>
                <a:ext uri="{FF2B5EF4-FFF2-40B4-BE49-F238E27FC236}">
                  <a16:creationId xmlns:a16="http://schemas.microsoft.com/office/drawing/2014/main" id="{1C0C6AB2-BB45-5140-8036-6F93B6E31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88" b="76080"/>
            <a:stretch/>
          </p:blipFill>
          <p:spPr>
            <a:xfrm>
              <a:off x="10313506" y="-58717"/>
              <a:ext cx="14070494" cy="252468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8CBB59-2F2F-0040-AD55-12C52D35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" y="-33800"/>
            <a:ext cx="12189447" cy="123587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FBF9-4619-1A4D-88D8-8B0C1B50B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7432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F83A-97AF-1849-941D-2519BC24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04030-E6E3-144C-8B6D-85A75A9B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9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- Star Bullets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98" descr="LH_light_grey_background.png">
            <a:extLst>
              <a:ext uri="{FF2B5EF4-FFF2-40B4-BE49-F238E27FC236}">
                <a16:creationId xmlns:a16="http://schemas.microsoft.com/office/drawing/2014/main" id="{3B952573-A7C6-E749-B9AA-E987200EF1E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664" b="20237"/>
          <a:stretch/>
        </p:blipFill>
        <p:spPr>
          <a:xfrm>
            <a:off x="11899" y="-33801"/>
            <a:ext cx="12180101" cy="6897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CBB59-2F2F-0040-AD55-12C52D35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" y="-33800"/>
            <a:ext cx="12189447" cy="123587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1144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FBF9-4619-1A4D-88D8-8B0C1B50B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F83A-97AF-1849-941D-2519BC24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04030-E6E3-144C-8B6D-85A75A9B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3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vy Bullets - Gray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98" descr="LH_light_grey_background.png">
            <a:extLst>
              <a:ext uri="{FF2B5EF4-FFF2-40B4-BE49-F238E27FC236}">
                <a16:creationId xmlns:a16="http://schemas.microsoft.com/office/drawing/2014/main" id="{3B952573-A7C6-E749-B9AA-E987200EF1E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664" b="20237"/>
          <a:stretch/>
        </p:blipFill>
        <p:spPr>
          <a:xfrm>
            <a:off x="11899" y="-33801"/>
            <a:ext cx="12180101" cy="6897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CBB59-2F2F-0040-AD55-12C52D35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" y="-33800"/>
            <a:ext cx="12189447" cy="123587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1144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FBF9-4619-1A4D-88D8-8B0C1B50B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7432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F83A-97AF-1849-941D-2519BC24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04030-E6E3-144C-8B6D-85A75A9B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r Bullets - Blu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57" descr="BALH_blue_background.png">
            <a:extLst>
              <a:ext uri="{FF2B5EF4-FFF2-40B4-BE49-F238E27FC236}">
                <a16:creationId xmlns:a16="http://schemas.microsoft.com/office/drawing/2014/main" id="{2521F7E3-7C90-A643-BE8E-9D767CBA522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815" b="20237"/>
          <a:stretch/>
        </p:blipFill>
        <p:spPr>
          <a:xfrm>
            <a:off x="1" y="-24784"/>
            <a:ext cx="12192000" cy="69075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CBB59-2F2F-0040-AD55-12C52D35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" y="-33800"/>
            <a:ext cx="12189447" cy="123587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FBF9-4619-1A4D-88D8-8B0C1B50B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F83A-97AF-1849-941D-2519BC24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04030-E6E3-144C-8B6D-85A75A9B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516266-9EFC-AA48-A7FA-65B041A20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Bullets - Blu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57" descr="BALH_blue_background.png">
            <a:extLst>
              <a:ext uri="{FF2B5EF4-FFF2-40B4-BE49-F238E27FC236}">
                <a16:creationId xmlns:a16="http://schemas.microsoft.com/office/drawing/2014/main" id="{2521F7E3-7C90-A643-BE8E-9D767CBA522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815" b="20237"/>
          <a:stretch/>
        </p:blipFill>
        <p:spPr>
          <a:xfrm>
            <a:off x="1" y="-24784"/>
            <a:ext cx="12192000" cy="69075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CBB59-2F2F-0040-AD55-12C52D35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" y="-33800"/>
            <a:ext cx="12189447" cy="123587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FBF9-4619-1A4D-88D8-8B0C1B50B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7432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F83A-97AF-1849-941D-2519BC24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04030-E6E3-144C-8B6D-85A75A9B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516266-9EFC-AA48-A7FA-65B041A20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9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ue_background.png" descr="blue_background.png">
            <a:extLst>
              <a:ext uri="{FF2B5EF4-FFF2-40B4-BE49-F238E27FC236}">
                <a16:creationId xmlns:a16="http://schemas.microsoft.com/office/drawing/2014/main" id="{B21D3274-CD45-F741-BFFB-6C877C6AC2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3716"/>
          <a:stretch>
            <a:fillRect/>
          </a:stretch>
        </p:blipFill>
        <p:spPr>
          <a:xfrm>
            <a:off x="0" y="0"/>
            <a:ext cx="1218960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4472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C4BAF-17F4-AC41-AC29-440F7ED832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4484" y="2290353"/>
            <a:ext cx="6650275" cy="1271861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65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Bullet - Blue Sidebar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26" descr="blue_background.png">
            <a:extLst>
              <a:ext uri="{FF2B5EF4-FFF2-40B4-BE49-F238E27FC236}">
                <a16:creationId xmlns:a16="http://schemas.microsoft.com/office/drawing/2014/main" id="{9EAD6B20-BB1B-264D-A9A3-7ECABBECDA4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2560" r="69955" b="11865"/>
          <a:stretch/>
        </p:blipFill>
        <p:spPr>
          <a:xfrm>
            <a:off x="0" y="-1"/>
            <a:ext cx="3699641" cy="68632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CBB59-2F2F-0040-AD55-12C52D35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3" y="1688989"/>
            <a:ext cx="2932387" cy="1642789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FBF9-4619-1A4D-88D8-8B0C1B50B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062" y="1825625"/>
            <a:ext cx="671873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F83A-97AF-1849-941D-2519BC24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04030-E6E3-144C-8B6D-85A75A9B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4A6470C-7241-D34D-9BB6-07BB4F8FC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3994040"/>
            <a:ext cx="2932113" cy="13668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540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31641-A802-3245-99E5-F9931502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</a:t>
            </a:r>
            <a:r>
              <a:rPr lang="en-US" err="1"/>
              <a:t>Masteredit</a:t>
            </a:r>
            <a:r>
              <a:rPr lang="en-US"/>
              <a:t>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57E63-7763-2B43-8F56-815D7F490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429A7-631B-8548-ACCF-81171A29B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3543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7BFD0-215D-E545-A682-40CC6985C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6674" y="6356350"/>
            <a:ext cx="407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516266-9EFC-AA48-A7FA-65B041A20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1" r:id="rId4"/>
    <p:sldLayoutId id="2147483667" r:id="rId5"/>
    <p:sldLayoutId id="2147483662" r:id="rId6"/>
    <p:sldLayoutId id="2147483668" r:id="rId7"/>
    <p:sldLayoutId id="2147483660" r:id="rId8"/>
    <p:sldLayoutId id="2147483663" r:id="rId9"/>
    <p:sldLayoutId id="2147483669" r:id="rId10"/>
    <p:sldLayoutId id="2147483664" r:id="rId11"/>
    <p:sldLayoutId id="2147483670" r:id="rId12"/>
    <p:sldLayoutId id="2147483655" r:id="rId13"/>
    <p:sldLayoutId id="2147483665" r:id="rId14"/>
    <p:sldLayoutId id="2147483671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1447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SzPct val="105000"/>
        <a:buFont typeface="System Font Regular"/>
        <a:buChar char="☆"/>
        <a:defRPr sz="2800" kern="1200">
          <a:solidFill>
            <a:srgbClr val="1144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144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144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44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44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31641-A802-3245-99E5-F9931502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</a:t>
            </a:r>
            <a:r>
              <a:rPr lang="en-US" err="1"/>
              <a:t>Masteredit</a:t>
            </a:r>
            <a:r>
              <a:rPr lang="en-US"/>
              <a:t>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57E63-7763-2B43-8F56-815D7F490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429A7-631B-8548-ACCF-81171A29B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3543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7BFD0-215D-E545-A682-40CC6985C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6674" y="6356350"/>
            <a:ext cx="407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516266-9EFC-AA48-A7FA-65B041A20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1447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SzPct val="105000"/>
        <a:buFont typeface="System Font Regular"/>
        <a:buChar char="☆"/>
        <a:defRPr sz="2800" kern="1200">
          <a:solidFill>
            <a:srgbClr val="1144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144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144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44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44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15C887-8B66-6B8D-E776-431CBAF8C6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April 2024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0157EB-7968-CF7E-23DC-A503A67CC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855" y="4386469"/>
            <a:ext cx="6528125" cy="18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6D683A9-16F0-8830-33B4-8C933A9CC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858" y="2610393"/>
            <a:ext cx="9966038" cy="127186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 Beyond Grades: New York City Parent Survey Findings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9959-3546-BC45-83A7-A5441228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Almost 9-in-10 NYC parents believe their child is at or above grade level in math and/or reading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C06AB-2F2F-1F4C-9AAD-EE7DA7CA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10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E5AE488-7E34-DE90-EA2B-49245257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437" y="6356350"/>
            <a:ext cx="4114800" cy="365125"/>
          </a:xfrm>
        </p:spPr>
        <p:txBody>
          <a:bodyPr/>
          <a:lstStyle/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74A8C-FB92-7AB5-D94C-0463D611D54F}"/>
              </a:ext>
            </a:extLst>
          </p:cNvPr>
          <p:cNvSpPr txBox="1"/>
          <p:nvPr/>
        </p:nvSpPr>
        <p:spPr>
          <a:xfrm>
            <a:off x="125263" y="6538912"/>
            <a:ext cx="3657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>
                <a:solidFill>
                  <a:schemeClr val="tx2"/>
                </a:solidFill>
              </a:rPr>
              <a:t>National data from study fielded in March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F1CF1-FCCC-DB3A-1983-79DD4CBE36C1}"/>
              </a:ext>
            </a:extLst>
          </p:cNvPr>
          <p:cNvSpPr txBox="1"/>
          <p:nvPr/>
        </p:nvSpPr>
        <p:spPr>
          <a:xfrm>
            <a:off x="1524000" y="1284493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accent1"/>
                </a:solidFill>
              </a:rPr>
              <a:t>Believe Child is At/Above Grade Level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E5075DF-8B6F-C406-766B-01A838E98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602200"/>
              </p:ext>
            </p:extLst>
          </p:nvPr>
        </p:nvGraphicFramePr>
        <p:xfrm>
          <a:off x="1524000" y="1999436"/>
          <a:ext cx="914400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CAD68BB-4E83-7A49-9C2F-8C02ADFDC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566038"/>
              </p:ext>
            </p:extLst>
          </p:nvPr>
        </p:nvGraphicFramePr>
        <p:xfrm>
          <a:off x="1146440" y="2820218"/>
          <a:ext cx="9144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53799046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Above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643433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723747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A0F9877-8829-5F77-2DA7-BC84DC7F51EF}"/>
              </a:ext>
            </a:extLst>
          </p:cNvPr>
          <p:cNvSpPr txBox="1"/>
          <p:nvPr/>
        </p:nvSpPr>
        <p:spPr>
          <a:xfrm>
            <a:off x="1757024" y="1687376"/>
            <a:ext cx="457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Math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64E1B1-5F7C-8236-1247-F189B35755FF}"/>
              </a:ext>
            </a:extLst>
          </p:cNvPr>
          <p:cNvSpPr txBox="1"/>
          <p:nvPr/>
        </p:nvSpPr>
        <p:spPr>
          <a:xfrm>
            <a:off x="5963264" y="1687376"/>
            <a:ext cx="457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Reading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BC7255-4968-DB6A-6496-A7F3427DF130}"/>
              </a:ext>
            </a:extLst>
          </p:cNvPr>
          <p:cNvSpPr/>
          <p:nvPr/>
        </p:nvSpPr>
        <p:spPr>
          <a:xfrm>
            <a:off x="4657724" y="2411665"/>
            <a:ext cx="790575" cy="296799"/>
          </a:xfrm>
          <a:prstGeom prst="roundRect">
            <a:avLst/>
          </a:prstGeom>
          <a:noFill/>
          <a:ln w="19050">
            <a:solidFill>
              <a:srgbClr val="820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BA6E191-0FC9-C1EF-A624-DAD21D0E3A48}"/>
              </a:ext>
            </a:extLst>
          </p:cNvPr>
          <p:cNvSpPr/>
          <p:nvPr/>
        </p:nvSpPr>
        <p:spPr>
          <a:xfrm>
            <a:off x="8887448" y="2411665"/>
            <a:ext cx="790575" cy="296799"/>
          </a:xfrm>
          <a:prstGeom prst="roundRect">
            <a:avLst/>
          </a:prstGeom>
          <a:noFill/>
          <a:ln w="19050">
            <a:solidFill>
              <a:srgbClr val="820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40002-F26A-9790-F025-A76BDD85AE15}"/>
              </a:ext>
            </a:extLst>
          </p:cNvPr>
          <p:cNvSpPr txBox="1"/>
          <p:nvPr/>
        </p:nvSpPr>
        <p:spPr>
          <a:xfrm>
            <a:off x="246742" y="5554620"/>
            <a:ext cx="3192951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Hispanic parents</a:t>
            </a:r>
            <a:r>
              <a:rPr lang="en-US" sz="1400" dirty="0"/>
              <a:t> are statistically significantly </a:t>
            </a:r>
            <a:r>
              <a:rPr lang="en-US" sz="1400" b="1" i="1" dirty="0"/>
              <a:t>less likely </a:t>
            </a:r>
            <a:r>
              <a:rPr lang="en-US" sz="1400" dirty="0"/>
              <a:t>to say their child is above grade level in reading and math </a:t>
            </a:r>
            <a:r>
              <a:rPr lang="en-US" sz="1400" b="1" dirty="0"/>
              <a:t>(36%)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9046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9959-3546-BC45-83A7-A5441228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Parents of children with learning differences are less likely to think their children are at or above grade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C06AB-2F2F-1F4C-9AAD-EE7DA7CA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11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E5AE488-7E34-DE90-EA2B-49245257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437" y="6356350"/>
            <a:ext cx="4114800" cy="365125"/>
          </a:xfrm>
        </p:spPr>
        <p:txBody>
          <a:bodyPr/>
          <a:lstStyle/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F1CF1-FCCC-DB3A-1983-79DD4CBE36C1}"/>
              </a:ext>
            </a:extLst>
          </p:cNvPr>
          <p:cNvSpPr txBox="1"/>
          <p:nvPr/>
        </p:nvSpPr>
        <p:spPr>
          <a:xfrm>
            <a:off x="1648535" y="166449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accent1"/>
                </a:solidFill>
              </a:rPr>
              <a:t>Believe Child is At/Above Grade Level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E5075DF-8B6F-C406-766B-01A838E984ED}"/>
              </a:ext>
            </a:extLst>
          </p:cNvPr>
          <p:cNvGraphicFramePr/>
          <p:nvPr/>
        </p:nvGraphicFramePr>
        <p:xfrm>
          <a:off x="2268129" y="2205524"/>
          <a:ext cx="7904813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CAD68BB-4E83-7A49-9C2F-8C02ADFDC935}"/>
              </a:ext>
            </a:extLst>
          </p:cNvPr>
          <p:cNvGraphicFramePr>
            <a:graphicFrameLocks noGrp="1"/>
          </p:cNvGraphicFramePr>
          <p:nvPr/>
        </p:nvGraphicFramePr>
        <p:xfrm>
          <a:off x="1467900" y="2967742"/>
          <a:ext cx="9144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53799046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Above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643433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723747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A0F9877-8829-5F77-2DA7-BC84DC7F51EF}"/>
              </a:ext>
            </a:extLst>
          </p:cNvPr>
          <p:cNvSpPr txBox="1"/>
          <p:nvPr/>
        </p:nvSpPr>
        <p:spPr>
          <a:xfrm>
            <a:off x="1925100" y="2192661"/>
            <a:ext cx="457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Math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64E1B1-5F7C-8236-1247-F189B35755FF}"/>
              </a:ext>
            </a:extLst>
          </p:cNvPr>
          <p:cNvSpPr txBox="1"/>
          <p:nvPr/>
        </p:nvSpPr>
        <p:spPr>
          <a:xfrm>
            <a:off x="5854776" y="2192661"/>
            <a:ext cx="457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Reading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BC7255-4968-DB6A-6496-A7F3427DF130}"/>
              </a:ext>
            </a:extLst>
          </p:cNvPr>
          <p:cNvSpPr/>
          <p:nvPr/>
        </p:nvSpPr>
        <p:spPr>
          <a:xfrm>
            <a:off x="3820946" y="2791141"/>
            <a:ext cx="790575" cy="338555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A85FD-DD0F-25BD-37DD-D1F4C28CBF8E}"/>
              </a:ext>
            </a:extLst>
          </p:cNvPr>
          <p:cNvSpPr txBox="1"/>
          <p:nvPr/>
        </p:nvSpPr>
        <p:spPr>
          <a:xfrm>
            <a:off x="3788619" y="1319513"/>
            <a:ext cx="4863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Parents with Children with Learning Differences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09B00F-EBF8-41D2-D5B5-51FA8DA0CA1C}"/>
              </a:ext>
            </a:extLst>
          </p:cNvPr>
          <p:cNvSpPr/>
          <p:nvPr/>
        </p:nvSpPr>
        <p:spPr>
          <a:xfrm>
            <a:off x="7764538" y="2808963"/>
            <a:ext cx="790575" cy="338555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9154EB-CF33-6C4D-BF2D-129E4B59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Grade-level reading, a strong reading curriculum garner the most “absolutely essential” responses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B61B6-E4B0-3940-8568-EF60041B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B7F2C-81F1-8042-81C8-ECEF9F0BBAF5}"/>
              </a:ext>
            </a:extLst>
          </p:cNvPr>
          <p:cNvSpPr txBox="1"/>
          <p:nvPr/>
        </p:nvSpPr>
        <p:spPr>
          <a:xfrm>
            <a:off x="1524000" y="146304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How important are the following to you?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2C9BDC3-0368-8031-85D5-FDE3EAEE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437" y="6356350"/>
            <a:ext cx="4114800" cy="365125"/>
          </a:xfrm>
        </p:spPr>
        <p:txBody>
          <a:bodyPr/>
          <a:lstStyle/>
          <a:p>
            <a:r>
              <a:rPr lang="en-US" b="1"/>
              <a:t>LEARNING HEROES</a:t>
            </a:r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3CB064B-AE2D-0805-7A82-C436F7BC2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199823"/>
              </p:ext>
            </p:extLst>
          </p:nvPr>
        </p:nvGraphicFramePr>
        <p:xfrm>
          <a:off x="609600" y="1931586"/>
          <a:ext cx="10972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B9BC1DB-6A20-D5B3-4F71-F94694A3AF8F}"/>
              </a:ext>
            </a:extLst>
          </p:cNvPr>
          <p:cNvSpPr txBox="1"/>
          <p:nvPr/>
        </p:nvSpPr>
        <p:spPr>
          <a:xfrm>
            <a:off x="20053" y="6576171"/>
            <a:ext cx="36954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>
                <a:solidFill>
                  <a:schemeClr val="tx2"/>
                </a:solidFill>
              </a:rPr>
              <a:t>Ranked by % Absolutely Essential + Very Important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82267A-EBDB-37F3-9838-39BE8E47D6E9}"/>
              </a:ext>
            </a:extLst>
          </p:cNvPr>
          <p:cNvSpPr txBox="1"/>
          <p:nvPr/>
        </p:nvSpPr>
        <p:spPr>
          <a:xfrm>
            <a:off x="38724" y="6356350"/>
            <a:ext cx="99293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>
                <a:solidFill>
                  <a:schemeClr val="tx2"/>
                </a:solidFill>
              </a:rPr>
              <a:t>**Respondents were split-sampled on the math-related and reading-related questions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CCC826-4038-9FDB-5105-8B6FE2639EFF}"/>
              </a:ext>
            </a:extLst>
          </p:cNvPr>
          <p:cNvSpPr/>
          <p:nvPr/>
        </p:nvSpPr>
        <p:spPr>
          <a:xfrm>
            <a:off x="932747" y="4167242"/>
            <a:ext cx="790575" cy="457200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B40879-2F8A-0613-2D62-51A3901A1AF6}"/>
              </a:ext>
            </a:extLst>
          </p:cNvPr>
          <p:cNvSpPr/>
          <p:nvPr/>
        </p:nvSpPr>
        <p:spPr>
          <a:xfrm>
            <a:off x="3645472" y="4252267"/>
            <a:ext cx="790575" cy="457200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9154EB-CF33-6C4D-BF2D-129E4B59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Knowing the reading curriculum is slightly more essential to parents of children with learning differences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B61B6-E4B0-3940-8568-EF60041B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B7F2C-81F1-8042-81C8-ECEF9F0BBAF5}"/>
              </a:ext>
            </a:extLst>
          </p:cNvPr>
          <p:cNvSpPr txBox="1"/>
          <p:nvPr/>
        </p:nvSpPr>
        <p:spPr>
          <a:xfrm>
            <a:off x="1524000" y="135196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Among Parents with Children with Learning Differences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How important are the following to you?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2C9BDC3-0368-8031-85D5-FDE3EAEE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437" y="6356350"/>
            <a:ext cx="4114800" cy="365125"/>
          </a:xfrm>
        </p:spPr>
        <p:txBody>
          <a:bodyPr/>
          <a:lstStyle/>
          <a:p>
            <a:r>
              <a:rPr lang="en-US" b="1"/>
              <a:t>LEARNING HEROES</a:t>
            </a:r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3CB064B-AE2D-0805-7A82-C436F7BC2C72}"/>
              </a:ext>
            </a:extLst>
          </p:cNvPr>
          <p:cNvGraphicFramePr/>
          <p:nvPr/>
        </p:nvGraphicFramePr>
        <p:xfrm>
          <a:off x="609600" y="1931586"/>
          <a:ext cx="10972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B9BC1DB-6A20-D5B3-4F71-F94694A3AF8F}"/>
              </a:ext>
            </a:extLst>
          </p:cNvPr>
          <p:cNvSpPr txBox="1"/>
          <p:nvPr/>
        </p:nvSpPr>
        <p:spPr>
          <a:xfrm>
            <a:off x="20053" y="6576171"/>
            <a:ext cx="36954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>
                <a:solidFill>
                  <a:schemeClr val="tx2"/>
                </a:solidFill>
              </a:rPr>
              <a:t>Ranked by % Absolutely Essential + Very Important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82267A-EBDB-37F3-9838-39BE8E47D6E9}"/>
              </a:ext>
            </a:extLst>
          </p:cNvPr>
          <p:cNvSpPr txBox="1"/>
          <p:nvPr/>
        </p:nvSpPr>
        <p:spPr>
          <a:xfrm>
            <a:off x="38724" y="6356350"/>
            <a:ext cx="99293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>
                <a:solidFill>
                  <a:schemeClr val="tx2"/>
                </a:solidFill>
              </a:rPr>
              <a:t>**Respondents were split-sampled on the math-related and reading-related questions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CCC826-4038-9FDB-5105-8B6FE2639EFF}"/>
              </a:ext>
            </a:extLst>
          </p:cNvPr>
          <p:cNvSpPr/>
          <p:nvPr/>
        </p:nvSpPr>
        <p:spPr>
          <a:xfrm>
            <a:off x="941674" y="3948721"/>
            <a:ext cx="790575" cy="457200"/>
          </a:xfrm>
          <a:prstGeom prst="round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B40879-2F8A-0613-2D62-51A3901A1AF6}"/>
              </a:ext>
            </a:extLst>
          </p:cNvPr>
          <p:cNvSpPr/>
          <p:nvPr/>
        </p:nvSpPr>
        <p:spPr>
          <a:xfrm>
            <a:off x="2303125" y="4119265"/>
            <a:ext cx="790575" cy="457200"/>
          </a:xfrm>
          <a:prstGeom prst="round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47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6169-6384-4787-8AE0-6DFB6FFD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majority indicate they will check to see if their child is on grade level via teachers and multiple measures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D49C4-D213-746D-8135-387CCB20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CD6A2-D9D3-81F0-41B9-07F7EF459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7934C-F8D4-0E44-5CA2-22DAE21D986D}"/>
              </a:ext>
            </a:extLst>
          </p:cNvPr>
          <p:cNvSpPr txBox="1"/>
          <p:nvPr/>
        </p:nvSpPr>
        <p:spPr>
          <a:xfrm>
            <a:off x="1798558" y="1459995"/>
            <a:ext cx="8840408" cy="37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2B3C46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/>
                </a:solidFill>
              </a:rPr>
              <a:t>% Very Likely to Do before End of 2023-2024 School Year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CA99B7-5D89-5B7C-0633-E52E42528BAE}"/>
              </a:ext>
            </a:extLst>
          </p:cNvPr>
          <p:cNvGraphicFramePr>
            <a:graphicFrameLocks noGrp="1"/>
          </p:cNvGraphicFramePr>
          <p:nvPr/>
        </p:nvGraphicFramePr>
        <p:xfrm>
          <a:off x="123825" y="2380760"/>
          <a:ext cx="2949757" cy="4076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9757">
                  <a:extLst>
                    <a:ext uri="{9D8B030D-6E8A-4147-A177-3AD203B41FA5}">
                      <a16:colId xmlns:a16="http://schemas.microsoft.com/office/drawing/2014/main" val="3329647308"/>
                    </a:ext>
                  </a:extLst>
                </a:gridCol>
              </a:tblGrid>
              <a:tr h="566630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Make sure my child attends school every day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208094"/>
                  </a:ext>
                </a:extLst>
              </a:tr>
              <a:tr h="566630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Ask my child’s teacher if my child is on grade level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849789"/>
                  </a:ext>
                </a:extLst>
              </a:tr>
              <a:tr h="566630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Look for other measures beyond report card grades (e.g. end of year tests, classwork examples, diagnostic tests) to know how my child is doing academically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93199"/>
                  </a:ext>
                </a:extLst>
              </a:tr>
              <a:tr h="566630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Connect with my child's teacher to make a summer learning plan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266747"/>
                  </a:ext>
                </a:extLst>
              </a:tr>
              <a:tr h="566630">
                <a:tc>
                  <a:txBody>
                    <a:bodyPr/>
                    <a:lstStyle/>
                    <a:p>
                      <a:pPr algn="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71754"/>
                  </a:ext>
                </a:extLst>
              </a:tr>
              <a:tr h="566630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Have my child evaluated to find out if they have a developmental and/or learning difference*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358768"/>
                  </a:ext>
                </a:extLst>
              </a:tr>
              <a:tr h="566630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Talk to my child’s teacher to see if they think my child should be evaluated for a developmental and/or learning difference*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106110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29046D7-7384-D3B2-7EFE-A9A22B16A28C}"/>
              </a:ext>
            </a:extLst>
          </p:cNvPr>
          <p:cNvGraphicFramePr/>
          <p:nvPr/>
        </p:nvGraphicFramePr>
        <p:xfrm>
          <a:off x="3073582" y="1761589"/>
          <a:ext cx="5219652" cy="481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272DE49-FA9C-6FA2-D4C8-9DD2DD56C4C7}"/>
              </a:ext>
            </a:extLst>
          </p:cNvPr>
          <p:cNvGraphicFramePr/>
          <p:nvPr/>
        </p:nvGraphicFramePr>
        <p:xfrm>
          <a:off x="6296447" y="1759988"/>
          <a:ext cx="5219652" cy="481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BA93D4F-F358-F803-C299-CA91396D53C0}"/>
              </a:ext>
            </a:extLst>
          </p:cNvPr>
          <p:cNvSpPr txBox="1"/>
          <p:nvPr/>
        </p:nvSpPr>
        <p:spPr>
          <a:xfrm>
            <a:off x="20053" y="6489546"/>
            <a:ext cx="3695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>
                <a:solidFill>
                  <a:schemeClr val="tx2"/>
                </a:solidFill>
              </a:rPr>
              <a:t>Select all that apply item</a:t>
            </a:r>
          </a:p>
          <a:p>
            <a:r>
              <a:rPr lang="en-US" sz="1000" i="1">
                <a:solidFill>
                  <a:schemeClr val="tx2"/>
                </a:solidFill>
              </a:rPr>
              <a:t>Ranked by % selected by NYC parents overall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90EF0-B579-BBB6-BC34-47E2A66B7150}"/>
              </a:ext>
            </a:extLst>
          </p:cNvPr>
          <p:cNvSpPr txBox="1"/>
          <p:nvPr/>
        </p:nvSpPr>
        <p:spPr>
          <a:xfrm>
            <a:off x="8354170" y="5517629"/>
            <a:ext cx="3094879" cy="6155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/>
              <a:t>*Only asked of parents who </a:t>
            </a:r>
            <a:r>
              <a:rPr lang="en-US" sz="1200" b="1"/>
              <a:t>suspect</a:t>
            </a:r>
            <a:r>
              <a:rPr lang="en-US" sz="1200"/>
              <a:t> child has a learning difference (not diagnosed)</a:t>
            </a:r>
          </a:p>
          <a:p>
            <a:pPr algn="ctr"/>
            <a:r>
              <a:rPr lang="en-US" sz="1000"/>
              <a:t>(n=78)</a:t>
            </a:r>
          </a:p>
        </p:txBody>
      </p:sp>
    </p:spTree>
    <p:extLst>
      <p:ext uri="{BB962C8B-B14F-4D97-AF65-F5344CB8AC3E}">
        <p14:creationId xmlns:p14="http://schemas.microsoft.com/office/powerpoint/2010/main" val="2410629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6169-6384-4787-8AE0-6DFB6FFD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NYC parents prioritize quality time and social/ emotional development over tutoring this Summer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D49C4-D213-746D-8135-387CCB20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CD6A2-D9D3-81F0-41B9-07F7EF459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7934C-F8D4-0E44-5CA2-22DAE21D986D}"/>
              </a:ext>
            </a:extLst>
          </p:cNvPr>
          <p:cNvSpPr txBox="1"/>
          <p:nvPr/>
        </p:nvSpPr>
        <p:spPr>
          <a:xfrm>
            <a:off x="1684579" y="1426568"/>
            <a:ext cx="8840408" cy="37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2B3C46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/>
                </a:solidFill>
              </a:rPr>
              <a:t>Action Parents Plan to Take For Child over the Summer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CA99B7-5D89-5B7C-0633-E52E42528BAE}"/>
              </a:ext>
            </a:extLst>
          </p:cNvPr>
          <p:cNvGraphicFramePr>
            <a:graphicFrameLocks noGrp="1"/>
          </p:cNvGraphicFramePr>
          <p:nvPr/>
        </p:nvGraphicFramePr>
        <p:xfrm>
          <a:off x="287955" y="2380760"/>
          <a:ext cx="2785627" cy="3975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5627">
                  <a:extLst>
                    <a:ext uri="{9D8B030D-6E8A-4147-A177-3AD203B41FA5}">
                      <a16:colId xmlns:a16="http://schemas.microsoft.com/office/drawing/2014/main" val="3329647308"/>
                    </a:ext>
                  </a:extLst>
                </a:gridCol>
              </a:tblGrid>
              <a:tr h="49694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Ensure my child spends quality time with family and/or friends   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208094"/>
                  </a:ext>
                </a:extLst>
              </a:tr>
              <a:tr h="49694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Focus on my child's social/emotional development and skills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849789"/>
                  </a:ext>
                </a:extLst>
              </a:tr>
              <a:tr h="49694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Help my child work on their reading and writing skills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93199"/>
                  </a:ext>
                </a:extLst>
              </a:tr>
              <a:tr h="49694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Help my child work on their math skills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266747"/>
                  </a:ext>
                </a:extLst>
              </a:tr>
              <a:tr h="49694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Enroll my child in a summer school tutoring program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71754"/>
                  </a:ext>
                </a:extLst>
              </a:tr>
              <a:tr h="49694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Sign my child up for private tutoring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55281"/>
                  </a:ext>
                </a:extLst>
              </a:tr>
              <a:tr h="49694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Something else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358768"/>
                  </a:ext>
                </a:extLst>
              </a:tr>
              <a:tr h="49694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None of the above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106110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29046D7-7384-D3B2-7EFE-A9A22B16A28C}"/>
              </a:ext>
            </a:extLst>
          </p:cNvPr>
          <p:cNvGraphicFramePr/>
          <p:nvPr/>
        </p:nvGraphicFramePr>
        <p:xfrm>
          <a:off x="3073582" y="1761589"/>
          <a:ext cx="5219652" cy="481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272DE49-FA9C-6FA2-D4C8-9DD2DD56C4C7}"/>
              </a:ext>
            </a:extLst>
          </p:cNvPr>
          <p:cNvGraphicFramePr/>
          <p:nvPr/>
        </p:nvGraphicFramePr>
        <p:xfrm>
          <a:off x="6296447" y="1759988"/>
          <a:ext cx="5219652" cy="481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BA93D4F-F358-F803-C299-CA91396D53C0}"/>
              </a:ext>
            </a:extLst>
          </p:cNvPr>
          <p:cNvSpPr txBox="1"/>
          <p:nvPr/>
        </p:nvSpPr>
        <p:spPr>
          <a:xfrm>
            <a:off x="20053" y="6489546"/>
            <a:ext cx="3695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</a:rPr>
              <a:t>Select all that apply item</a:t>
            </a:r>
          </a:p>
          <a:p>
            <a:r>
              <a:rPr lang="en-US" sz="1000" i="1" dirty="0">
                <a:solidFill>
                  <a:schemeClr val="tx2"/>
                </a:solidFill>
              </a:rPr>
              <a:t>Ranked by % selected by NYC parents overall</a:t>
            </a:r>
          </a:p>
        </p:txBody>
      </p:sp>
    </p:spTree>
    <p:extLst>
      <p:ext uri="{BB962C8B-B14F-4D97-AF65-F5344CB8AC3E}">
        <p14:creationId xmlns:p14="http://schemas.microsoft.com/office/powerpoint/2010/main" val="2518728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1A92-527E-18D6-3A08-3EA709E3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For information about their child’s learning difference, parents most rely on the teachers, the counselor, and Google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710972D-1622-F90C-E729-6226FC16301E}"/>
              </a:ext>
            </a:extLst>
          </p:cNvPr>
          <p:cNvGraphicFramePr/>
          <p:nvPr/>
        </p:nvGraphicFramePr>
        <p:xfrm>
          <a:off x="1085955" y="2040490"/>
          <a:ext cx="9218951" cy="481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5A827E-77C1-8984-CF2A-A29031AF4EF3}"/>
              </a:ext>
            </a:extLst>
          </p:cNvPr>
          <p:cNvSpPr txBox="1"/>
          <p:nvPr/>
        </p:nvSpPr>
        <p:spPr>
          <a:xfrm>
            <a:off x="654571" y="1472338"/>
            <a:ext cx="10882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2B3C46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Information Resources for Parents of Children with Learning 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18DBA1-C2D7-03EE-BB9A-1658107A4D12}"/>
              </a:ext>
            </a:extLst>
          </p:cNvPr>
          <p:cNvSpPr txBox="1"/>
          <p:nvPr/>
        </p:nvSpPr>
        <p:spPr>
          <a:xfrm>
            <a:off x="20053" y="6489546"/>
            <a:ext cx="3695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</a:rPr>
              <a:t>Select all that apply item</a:t>
            </a:r>
          </a:p>
          <a:p>
            <a:r>
              <a:rPr lang="en-US" sz="1000" i="1" dirty="0">
                <a:solidFill>
                  <a:schemeClr val="tx2"/>
                </a:solidFill>
              </a:rPr>
              <a:t>Asked only of parents of children with learning differences</a:t>
            </a:r>
          </a:p>
        </p:txBody>
      </p:sp>
    </p:spTree>
    <p:extLst>
      <p:ext uri="{BB962C8B-B14F-4D97-AF65-F5344CB8AC3E}">
        <p14:creationId xmlns:p14="http://schemas.microsoft.com/office/powerpoint/2010/main" val="3061776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D45A-A4E2-A92F-08AB-43706226B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and thinking their child will outgrow the behavior lead the barriers to getting </a:t>
            </a:r>
            <a:r>
              <a:rPr lang="en-US"/>
              <a:t>an evaluation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C2B2E97-BE35-E006-3F7E-598CCB2E4047}"/>
              </a:ext>
            </a:extLst>
          </p:cNvPr>
          <p:cNvGraphicFramePr/>
          <p:nvPr/>
        </p:nvGraphicFramePr>
        <p:xfrm>
          <a:off x="6094873" y="2040490"/>
          <a:ext cx="4105319" cy="481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80B35F-9918-DD89-93D4-A933D62506C9}"/>
              </a:ext>
            </a:extLst>
          </p:cNvPr>
          <p:cNvSpPr txBox="1"/>
          <p:nvPr/>
        </p:nvSpPr>
        <p:spPr>
          <a:xfrm>
            <a:off x="654571" y="1472338"/>
            <a:ext cx="10882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2B3C46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Barriers to Getting an Evaluation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A4D1E-D243-6200-28D3-72ECC757CFDB}"/>
              </a:ext>
            </a:extLst>
          </p:cNvPr>
          <p:cNvSpPr txBox="1"/>
          <p:nvPr/>
        </p:nvSpPr>
        <p:spPr>
          <a:xfrm>
            <a:off x="20052" y="6489546"/>
            <a:ext cx="5884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</a:rPr>
              <a:t>Select all that apply item</a:t>
            </a:r>
          </a:p>
          <a:p>
            <a:r>
              <a:rPr lang="en-US" sz="1000" i="1" dirty="0">
                <a:solidFill>
                  <a:schemeClr val="tx2"/>
                </a:solidFill>
              </a:rPr>
              <a:t>Asked only of parents who suspect their child has a learning difference, but no evaluation (n=47)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D383BA2-1EDA-DDAC-7477-BBB560EF15EF}"/>
              </a:ext>
            </a:extLst>
          </p:cNvPr>
          <p:cNvGraphicFramePr>
            <a:graphicFrameLocks noGrp="1"/>
          </p:cNvGraphicFramePr>
          <p:nvPr/>
        </p:nvGraphicFramePr>
        <p:xfrm>
          <a:off x="805912" y="2040490"/>
          <a:ext cx="5288961" cy="4573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8961">
                  <a:extLst>
                    <a:ext uri="{9D8B030D-6E8A-4147-A177-3AD203B41FA5}">
                      <a16:colId xmlns:a16="http://schemas.microsoft.com/office/drawing/2014/main" val="890052079"/>
                    </a:ext>
                  </a:extLst>
                </a:gridCol>
              </a:tblGrid>
              <a:tr h="3468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Not sure my child has a learning difference and needs to be evaluated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0890259"/>
                  </a:ext>
                </a:extLst>
              </a:tr>
              <a:tr h="3468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My child will outgrow their behavior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462843"/>
                  </a:ext>
                </a:extLst>
              </a:tr>
              <a:tr h="3810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Don't know where or how to get an evaluation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8649252"/>
                  </a:ext>
                </a:extLst>
              </a:tr>
              <a:tr h="3468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Teacher is discouraging my child from getting an evaluation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8043755"/>
                  </a:ext>
                </a:extLst>
              </a:tr>
              <a:tr h="3468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Waiting for the school to schedule the evaluation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7271799"/>
                  </a:ext>
                </a:extLst>
              </a:tr>
              <a:tr h="3468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My child just needs to try harder in school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7125317"/>
                  </a:ext>
                </a:extLst>
              </a:tr>
              <a:tr h="3468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Evaluations are too expensive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2447099"/>
                  </a:ext>
                </a:extLst>
              </a:tr>
              <a:tr h="3468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Don't trust the school to do the evaluation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7117455"/>
                  </a:ext>
                </a:extLst>
              </a:tr>
              <a:tr h="3468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Don't trust health care providers to do the evaluation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5491"/>
                  </a:ext>
                </a:extLst>
              </a:tr>
              <a:tr h="3468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Don't want my child to be labeled as having a learning difference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9516350"/>
                  </a:ext>
                </a:extLst>
              </a:tr>
              <a:tr h="37743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Don't think it will help my child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102859"/>
                  </a:ext>
                </a:extLst>
              </a:tr>
              <a:tr h="3468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Something else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1002526"/>
                  </a:ext>
                </a:extLst>
              </a:tr>
              <a:tr h="3468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Not sure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5216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91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80;p127">
            <a:extLst>
              <a:ext uri="{FF2B5EF4-FFF2-40B4-BE49-F238E27FC236}">
                <a16:creationId xmlns:a16="http://schemas.microsoft.com/office/drawing/2014/main" id="{EE05FF1E-5188-86C5-610D-9C0524C1E9EC}"/>
              </a:ext>
            </a:extLst>
          </p:cNvPr>
          <p:cNvSpPr txBox="1"/>
          <p:nvPr/>
        </p:nvSpPr>
        <p:spPr>
          <a:xfrm>
            <a:off x="1251020" y="5638332"/>
            <a:ext cx="2302795" cy="59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Follow us on Instagram:       </a:t>
            </a:r>
            <a:r>
              <a:rPr lang="en-US"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en-US" sz="1400" kern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learning.heroes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29D772-E1CF-B24A-B416-7A63650FAA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6427" y="1874982"/>
            <a:ext cx="5516562" cy="3475038"/>
          </a:xfrm>
        </p:spPr>
        <p:txBody>
          <a:bodyPr/>
          <a:lstStyle/>
          <a:p>
            <a:r>
              <a:rPr lang="en-US" sz="2100" b="1" dirty="0"/>
              <a:t>David Park</a:t>
            </a:r>
          </a:p>
          <a:p>
            <a:r>
              <a:rPr lang="en-US" sz="2100" dirty="0"/>
              <a:t>Senior Vice President, Learning Heroes</a:t>
            </a:r>
          </a:p>
          <a:p>
            <a:r>
              <a:rPr lang="en-US" sz="2100" dirty="0"/>
              <a:t>bhubbard@learningheroes.org</a:t>
            </a:r>
          </a:p>
          <a:p>
            <a:endParaRPr lang="en-US" sz="2100" dirty="0"/>
          </a:p>
          <a:p>
            <a:r>
              <a:rPr lang="en-US" sz="2100" b="1" dirty="0"/>
              <a:t>Adam Burns</a:t>
            </a:r>
          </a:p>
          <a:p>
            <a:r>
              <a:rPr lang="en-US" sz="2100" dirty="0"/>
              <a:t>COO, Edge Research</a:t>
            </a:r>
          </a:p>
          <a:p>
            <a:r>
              <a:rPr lang="en-US" sz="2100" dirty="0"/>
              <a:t>burns@edgeresearch.com</a:t>
            </a:r>
          </a:p>
          <a:p>
            <a:endParaRPr lang="en-US" dirty="0"/>
          </a:p>
        </p:txBody>
      </p:sp>
      <p:sp>
        <p:nvSpPr>
          <p:cNvPr id="3" name="Google Shape;1080;p127">
            <a:extLst>
              <a:ext uri="{FF2B5EF4-FFF2-40B4-BE49-F238E27FC236}">
                <a16:creationId xmlns:a16="http://schemas.microsoft.com/office/drawing/2014/main" id="{9BC66507-8458-E545-BD30-1901AFE992AC}"/>
              </a:ext>
            </a:extLst>
          </p:cNvPr>
          <p:cNvSpPr txBox="1"/>
          <p:nvPr/>
        </p:nvSpPr>
        <p:spPr>
          <a:xfrm>
            <a:off x="6835769" y="5638332"/>
            <a:ext cx="2104396" cy="59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Like us on Facebook:       </a:t>
            </a:r>
            <a:r>
              <a:rPr lang="en-US"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Bealearninghero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83;p127">
            <a:extLst>
              <a:ext uri="{FF2B5EF4-FFF2-40B4-BE49-F238E27FC236}">
                <a16:creationId xmlns:a16="http://schemas.microsoft.com/office/drawing/2014/main" id="{FFA38070-FCB8-B54B-9BFF-F082FE08141F}"/>
              </a:ext>
            </a:extLst>
          </p:cNvPr>
          <p:cNvSpPr txBox="1"/>
          <p:nvPr/>
        </p:nvSpPr>
        <p:spPr>
          <a:xfrm>
            <a:off x="9512051" y="5638332"/>
            <a:ext cx="1986518" cy="68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Follow us on Twitter: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@</a:t>
            </a: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bealearninghero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D39F2AE1-7AC7-0945-80DF-29B39153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839" y="5696329"/>
            <a:ext cx="431800" cy="43180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55AC25-324E-914E-B9B2-6ACEFD010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763" y="5696329"/>
            <a:ext cx="431800" cy="4318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DA65685-5F30-396C-F74A-E2ED15DA0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14" y="5700979"/>
            <a:ext cx="431800" cy="4318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A735E91-8D7D-F076-BC46-009494D463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461" y="5696329"/>
            <a:ext cx="431800" cy="431800"/>
          </a:xfrm>
          <a:prstGeom prst="rect">
            <a:avLst/>
          </a:prstGeom>
        </p:spPr>
      </p:pic>
      <p:sp>
        <p:nvSpPr>
          <p:cNvPr id="14" name="Google Shape;1080;p127">
            <a:extLst>
              <a:ext uri="{FF2B5EF4-FFF2-40B4-BE49-F238E27FC236}">
                <a16:creationId xmlns:a16="http://schemas.microsoft.com/office/drawing/2014/main" id="{76A9B4EB-8194-F651-D96A-2719CF3FB24C}"/>
              </a:ext>
            </a:extLst>
          </p:cNvPr>
          <p:cNvSpPr txBox="1"/>
          <p:nvPr/>
        </p:nvSpPr>
        <p:spPr>
          <a:xfrm>
            <a:off x="4061261" y="5638332"/>
            <a:ext cx="2104396" cy="59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Follow us on LinkedIn:       </a:t>
            </a:r>
            <a:r>
              <a:rPr lang="en-US" sz="1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@learning-heroes-us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50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44">
            <a:extLst>
              <a:ext uri="{FF2B5EF4-FFF2-40B4-BE49-F238E27FC236}">
                <a16:creationId xmlns:a16="http://schemas.microsoft.com/office/drawing/2014/main" id="{61598CBB-40A0-744A-BECC-E59904B8A5E6}"/>
              </a:ext>
            </a:extLst>
          </p:cNvPr>
          <p:cNvGrpSpPr/>
          <p:nvPr/>
        </p:nvGrpSpPr>
        <p:grpSpPr>
          <a:xfrm>
            <a:off x="979670" y="1486313"/>
            <a:ext cx="10296138" cy="5153973"/>
            <a:chOff x="0" y="0"/>
            <a:chExt cx="17157905" cy="8691563"/>
          </a:xfrm>
        </p:grpSpPr>
        <p:sp>
          <p:nvSpPr>
            <p:cNvPr id="11" name="Shape 145">
              <a:extLst>
                <a:ext uri="{FF2B5EF4-FFF2-40B4-BE49-F238E27FC236}">
                  <a16:creationId xmlns:a16="http://schemas.microsoft.com/office/drawing/2014/main" id="{B0D8D4C7-F099-D043-894B-04AA5ACBFBA4}"/>
                </a:ext>
              </a:extLst>
            </p:cNvPr>
            <p:cNvSpPr/>
            <p:nvPr/>
          </p:nvSpPr>
          <p:spPr>
            <a:xfrm rot="10800000">
              <a:off x="239251" y="228461"/>
              <a:ext cx="16918654" cy="8463102"/>
            </a:xfrm>
            <a:custGeom>
              <a:avLst/>
              <a:gdLst/>
              <a:ahLst/>
              <a:cxnLst/>
              <a:rect l="0" t="0" r="0" b="0"/>
              <a:pathLst>
                <a:path w="21600" h="21595" extrusionOk="0">
                  <a:moveTo>
                    <a:pt x="227" y="759"/>
                  </a:moveTo>
                  <a:lnTo>
                    <a:pt x="21362" y="0"/>
                  </a:lnTo>
                  <a:cubicBezTo>
                    <a:pt x="21491" y="-5"/>
                    <a:pt x="21597" y="165"/>
                    <a:pt x="21600" y="379"/>
                  </a:cubicBezTo>
                  <a:cubicBezTo>
                    <a:pt x="21600" y="382"/>
                    <a:pt x="21600" y="384"/>
                    <a:pt x="21600" y="387"/>
                  </a:cubicBezTo>
                  <a:lnTo>
                    <a:pt x="21600" y="21207"/>
                  </a:lnTo>
                  <a:cubicBezTo>
                    <a:pt x="21600" y="21421"/>
                    <a:pt x="21496" y="21595"/>
                    <a:pt x="21367" y="21595"/>
                  </a:cubicBezTo>
                  <a:cubicBezTo>
                    <a:pt x="21366" y="21595"/>
                    <a:pt x="21364" y="21595"/>
                    <a:pt x="21362" y="21595"/>
                  </a:cubicBezTo>
                  <a:lnTo>
                    <a:pt x="227" y="20836"/>
                  </a:lnTo>
                  <a:cubicBezTo>
                    <a:pt x="101" y="20831"/>
                    <a:pt x="0" y="20659"/>
                    <a:pt x="0" y="20448"/>
                  </a:cubicBezTo>
                  <a:lnTo>
                    <a:pt x="0" y="1147"/>
                  </a:lnTo>
                  <a:cubicBezTo>
                    <a:pt x="0" y="936"/>
                    <a:pt x="101" y="763"/>
                    <a:pt x="227" y="759"/>
                  </a:cubicBezTo>
                  <a:close/>
                </a:path>
              </a:pathLst>
            </a:custGeom>
            <a:solidFill>
              <a:srgbClr val="4D4D4D">
                <a:alpha val="5098"/>
              </a:srgbClr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Gill Sans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12 pt. Helvetica* 45 Light   02"/>
                <a:ea typeface="12 pt. Helvetica* 45 Light   02"/>
                <a:cs typeface="12 pt. Helvetica* 45 Light   02"/>
                <a:sym typeface="Helvetica Neue Light"/>
              </a:endParaRPr>
            </a:p>
          </p:txBody>
        </p:sp>
        <p:sp>
          <p:nvSpPr>
            <p:cNvPr id="12" name="Shape 146">
              <a:extLst>
                <a:ext uri="{FF2B5EF4-FFF2-40B4-BE49-F238E27FC236}">
                  <a16:creationId xmlns:a16="http://schemas.microsoft.com/office/drawing/2014/main" id="{7937628D-CE19-1243-BE3D-F4791054EFDB}"/>
                </a:ext>
              </a:extLst>
            </p:cNvPr>
            <p:cNvSpPr/>
            <p:nvPr/>
          </p:nvSpPr>
          <p:spPr>
            <a:xfrm rot="10800000">
              <a:off x="0" y="0"/>
              <a:ext cx="16916401" cy="8458201"/>
            </a:xfrm>
            <a:custGeom>
              <a:avLst/>
              <a:gdLst/>
              <a:ahLst/>
              <a:cxnLst/>
              <a:rect l="0" t="0" r="0" b="0"/>
              <a:pathLst>
                <a:path w="21600" h="21595" extrusionOk="0">
                  <a:moveTo>
                    <a:pt x="227" y="759"/>
                  </a:moveTo>
                  <a:lnTo>
                    <a:pt x="21362" y="0"/>
                  </a:lnTo>
                  <a:cubicBezTo>
                    <a:pt x="21491" y="-5"/>
                    <a:pt x="21597" y="165"/>
                    <a:pt x="21600" y="379"/>
                  </a:cubicBezTo>
                  <a:cubicBezTo>
                    <a:pt x="21600" y="382"/>
                    <a:pt x="21600" y="384"/>
                    <a:pt x="21600" y="387"/>
                  </a:cubicBezTo>
                  <a:lnTo>
                    <a:pt x="21600" y="21207"/>
                  </a:lnTo>
                  <a:cubicBezTo>
                    <a:pt x="21600" y="21421"/>
                    <a:pt x="21496" y="21595"/>
                    <a:pt x="21367" y="21595"/>
                  </a:cubicBezTo>
                  <a:cubicBezTo>
                    <a:pt x="21366" y="21595"/>
                    <a:pt x="21364" y="21595"/>
                    <a:pt x="21362" y="21595"/>
                  </a:cubicBezTo>
                  <a:lnTo>
                    <a:pt x="227" y="20836"/>
                  </a:lnTo>
                  <a:cubicBezTo>
                    <a:pt x="101" y="20831"/>
                    <a:pt x="0" y="20659"/>
                    <a:pt x="0" y="20448"/>
                  </a:cubicBezTo>
                  <a:lnTo>
                    <a:pt x="0" y="1147"/>
                  </a:lnTo>
                  <a:cubicBezTo>
                    <a:pt x="0" y="936"/>
                    <a:pt x="101" y="763"/>
                    <a:pt x="227" y="759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0"/>
                <a:buFont typeface="Gill Sans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12 pt. Helvetica* 45 Light   02"/>
                <a:ea typeface="12 pt. Helvetica* 45 Light   02"/>
                <a:cs typeface="12 pt. Helvetica* 45 Light   02"/>
                <a:sym typeface="Helvetica Neue Ligh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8BF06D-59DA-1644-B6F8-55BE3E618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2024 Survey Methodology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1756B-98F5-1447-BA8C-14974E48A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42396-F1B0-1B47-A3CE-DCCC5AC1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2</a:t>
            </a:fld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E7E3AB2-061E-B541-AC36-39254EFE0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065" y="1987056"/>
            <a:ext cx="9637870" cy="5439782"/>
          </a:xfrm>
        </p:spPr>
        <p:txBody>
          <a:bodyPr lIns="0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+mn-lt"/>
              </a:rPr>
              <a:t>Parents Survey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Edge Research conducted a custom, online survey among K-12 parents of students in public schools in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New York City 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(n=508)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Quotas were employed to ensure a representative sample of NYC public school parents by gender and race/ethnicity. Quotas were based on American Community Survey (ACS) data for NYC public school parents.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sz="1800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Fielded April 3 - April 18, 2024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sz="1800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Sample Demographics: 34% of parents surveyed have children with learning differences and 15% suspect their child may have a learning difference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sz="1800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Note:  The overall sample size of the survey limits subgroup analyses; however, data were reviewed to note any directional differences or consistencies across geography.</a:t>
            </a:r>
            <a:br>
              <a:rPr lang="en-US" sz="1600" b="1" dirty="0">
                <a:effectLst/>
                <a:latin typeface="+mn-lt"/>
                <a:ea typeface="Calibri" panose="020F0502020204030204" pitchFamily="34" charset="0"/>
              </a:rPr>
            </a:br>
            <a:endParaRPr lang="en-US" sz="1100" b="1" i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637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9154EB-CF33-6C4D-BF2D-129E4B59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Parents in New York City are most concerned about their child’s well-being; academic concerns fall to the bottom tier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B61B6-E4B0-3940-8568-EF60041B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B7F2C-81F1-8042-81C8-ECEF9F0BBAF5}"/>
              </a:ext>
            </a:extLst>
          </p:cNvPr>
          <p:cNvSpPr txBox="1"/>
          <p:nvPr/>
        </p:nvSpPr>
        <p:spPr>
          <a:xfrm>
            <a:off x="1524000" y="146304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As a parent, to what extent do you worry about each of the following?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2C9BDC3-0368-8031-85D5-FDE3EAEE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437" y="6356350"/>
            <a:ext cx="4114800" cy="365125"/>
          </a:xfrm>
        </p:spPr>
        <p:txBody>
          <a:bodyPr/>
          <a:lstStyle/>
          <a:p>
            <a:r>
              <a:rPr lang="en-US" b="1"/>
              <a:t>LEARNING HEROES</a:t>
            </a:r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3CB064B-AE2D-0805-7A82-C436F7BC2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553314"/>
              </p:ext>
            </p:extLst>
          </p:nvPr>
        </p:nvGraphicFramePr>
        <p:xfrm>
          <a:off x="533400" y="1905952"/>
          <a:ext cx="10972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01D563-AD20-45BF-35A3-5915D7252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978337"/>
              </p:ext>
            </p:extLst>
          </p:nvPr>
        </p:nvGraphicFramePr>
        <p:xfrm>
          <a:off x="609606" y="5159688"/>
          <a:ext cx="1097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8672752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645439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5268723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4873175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352023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887411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3178809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1762188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4105491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857011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913258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24319473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 being bullied 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child’s emotional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well-being 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 experiencing violence at school 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of social media on my child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 experiencing stress or anxiety 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Being able to pay for your child’s college education 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long-term impact of COVID-related school disruptions on my child’s learning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Being able to pay the bills 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 missing too many days of school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child’s math skills 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 being on track with the academic expectations for their grade  	</a:t>
                      </a:r>
                    </a:p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child’s reading skills 	</a:t>
                      </a:r>
                    </a:p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5371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B9BC1DB-6A20-D5B3-4F71-F94694A3AF8F}"/>
              </a:ext>
            </a:extLst>
          </p:cNvPr>
          <p:cNvSpPr txBox="1"/>
          <p:nvPr/>
        </p:nvSpPr>
        <p:spPr>
          <a:xfrm>
            <a:off x="5187697" y="2809647"/>
            <a:ext cx="36954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</a:rPr>
              <a:t>Ranked by % Extremely worried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E7003F-48FD-289F-C7BF-E44CD76E7F79}"/>
              </a:ext>
            </a:extLst>
          </p:cNvPr>
          <p:cNvSpPr/>
          <p:nvPr/>
        </p:nvSpPr>
        <p:spPr>
          <a:xfrm>
            <a:off x="8829207" y="3429000"/>
            <a:ext cx="2829393" cy="2471862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9C1BE-818E-EC0E-A222-EE38777BCD39}"/>
              </a:ext>
            </a:extLst>
          </p:cNvPr>
          <p:cNvSpPr txBox="1"/>
          <p:nvPr/>
        </p:nvSpPr>
        <p:spPr>
          <a:xfrm>
            <a:off x="3988340" y="6153512"/>
            <a:ext cx="421532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Hispanic parents </a:t>
            </a:r>
            <a:r>
              <a:rPr lang="en-US" sz="1400" dirty="0"/>
              <a:t>are statistically significantly </a:t>
            </a:r>
            <a:r>
              <a:rPr lang="en-US" sz="1400" b="1" i="1" dirty="0"/>
              <a:t>more worried </a:t>
            </a:r>
            <a:r>
              <a:rPr lang="en-US" sz="1400" dirty="0"/>
              <a:t>than </a:t>
            </a:r>
            <a:r>
              <a:rPr lang="en-US" sz="1400" b="1" dirty="0"/>
              <a:t>White parents </a:t>
            </a:r>
            <a:r>
              <a:rPr lang="en-US" sz="1400" dirty="0"/>
              <a:t>on all items.</a:t>
            </a:r>
          </a:p>
        </p:txBody>
      </p:sp>
    </p:spTree>
    <p:extLst>
      <p:ext uri="{BB962C8B-B14F-4D97-AF65-F5344CB8AC3E}">
        <p14:creationId xmlns:p14="http://schemas.microsoft.com/office/powerpoint/2010/main" val="323868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4A839-B83D-93F5-986F-6897651C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Among parents who indicate their children are below grade level in math or reading, math skills rise to the top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656B5-92AE-06BA-086A-EA1F1E30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D39C5-99AB-EED1-C54F-4F8F0EDB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15BA7-C435-A5FB-B110-D8923AF93787}"/>
              </a:ext>
            </a:extLst>
          </p:cNvPr>
          <p:cNvSpPr txBox="1"/>
          <p:nvPr/>
        </p:nvSpPr>
        <p:spPr>
          <a:xfrm>
            <a:off x="1524000" y="146304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As a parent, to what extent do you worry about each of the following?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F3D1CC9-2E07-426B-5C39-B9F3AA415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67050"/>
              </p:ext>
            </p:extLst>
          </p:nvPr>
        </p:nvGraphicFramePr>
        <p:xfrm>
          <a:off x="609600" y="1931586"/>
          <a:ext cx="10972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B6A03CF-10E9-7EF8-29F4-3D66646468B2}"/>
              </a:ext>
            </a:extLst>
          </p:cNvPr>
          <p:cNvSpPr txBox="1"/>
          <p:nvPr/>
        </p:nvSpPr>
        <p:spPr>
          <a:xfrm>
            <a:off x="0" y="6581213"/>
            <a:ext cx="36954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>
                <a:solidFill>
                  <a:schemeClr val="tx2"/>
                </a:solidFill>
              </a:rPr>
              <a:t>Ranked by % Extremely worried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9F294C-98F0-38BE-8D4F-815ED4579962}"/>
              </a:ext>
            </a:extLst>
          </p:cNvPr>
          <p:cNvSpPr txBox="1"/>
          <p:nvPr/>
        </p:nvSpPr>
        <p:spPr>
          <a:xfrm>
            <a:off x="18671" y="6361392"/>
            <a:ext cx="52768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</a:rPr>
              <a:t>*Asked only of parents of children with learning differences (n=56)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F3727A7-FDF6-EBA5-9B09-9073041F8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733463"/>
              </p:ext>
            </p:extLst>
          </p:nvPr>
        </p:nvGraphicFramePr>
        <p:xfrm>
          <a:off x="609606" y="5159688"/>
          <a:ext cx="10972794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71">
                  <a:extLst>
                    <a:ext uri="{9D8B030D-6E8A-4147-A177-3AD203B41FA5}">
                      <a16:colId xmlns:a16="http://schemas.microsoft.com/office/drawing/2014/main" val="2095210491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3867275234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464543956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652687231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448731758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43520236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305330410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18874115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23178809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517621880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741054914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3985701132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8913258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4224319473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child’s math skills 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child’s emotional 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well-being 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 experiencing stress or anxiety 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 not receiving the help they need with their developmental or learning difference*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 being on track with the academic expectations for their grade 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of social media on my child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long-term impact of COVID-related school disruptions on my child’s learning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Being able to pay for your child’s college education  	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child’s reading skills 	</a:t>
                      </a:r>
                    </a:p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 being bullied 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Being able to pay the bills  	</a:t>
                      </a:r>
                    </a:p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 not qualifying for additional services they need through their school* 	</a:t>
                      </a:r>
                    </a:p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 missing too many days of school 	</a:t>
                      </a:r>
                    </a:p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 experiencing violence at school  	</a:t>
                      </a:r>
                    </a:p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537163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BF57AD-4BD6-96E2-D563-48CFA25E52E5}"/>
              </a:ext>
            </a:extLst>
          </p:cNvPr>
          <p:cNvSpPr/>
          <p:nvPr/>
        </p:nvSpPr>
        <p:spPr>
          <a:xfrm>
            <a:off x="609600" y="2818300"/>
            <a:ext cx="790575" cy="3015361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10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9154EB-CF33-6C4D-BF2D-129E4B59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Parents of children with learning differences are more worried about all items, but academics remain in the bottom tier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B61B6-E4B0-3940-8568-EF60041B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B7F2C-81F1-8042-81C8-ECEF9F0BBAF5}"/>
              </a:ext>
            </a:extLst>
          </p:cNvPr>
          <p:cNvSpPr txBox="1"/>
          <p:nvPr/>
        </p:nvSpPr>
        <p:spPr>
          <a:xfrm>
            <a:off x="1524000" y="146304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As a parent, to what extent do you worry about each of the following?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2C9BDC3-0368-8031-85D5-FDE3EAEE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437" y="6356350"/>
            <a:ext cx="4114800" cy="365125"/>
          </a:xfrm>
        </p:spPr>
        <p:txBody>
          <a:bodyPr/>
          <a:lstStyle/>
          <a:p>
            <a:r>
              <a:rPr lang="en-US" b="1"/>
              <a:t>LEARNING HEROES</a:t>
            </a:r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3CB064B-AE2D-0805-7A82-C436F7BC2C72}"/>
              </a:ext>
            </a:extLst>
          </p:cNvPr>
          <p:cNvGraphicFramePr/>
          <p:nvPr/>
        </p:nvGraphicFramePr>
        <p:xfrm>
          <a:off x="609600" y="1931586"/>
          <a:ext cx="10972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01D563-AD20-45BF-35A3-5915D7252FE5}"/>
              </a:ext>
            </a:extLst>
          </p:cNvPr>
          <p:cNvGraphicFramePr>
            <a:graphicFrameLocks noGrp="1"/>
          </p:cNvGraphicFramePr>
          <p:nvPr/>
        </p:nvGraphicFramePr>
        <p:xfrm>
          <a:off x="609606" y="5159688"/>
          <a:ext cx="10972794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71">
                  <a:extLst>
                    <a:ext uri="{9D8B030D-6E8A-4147-A177-3AD203B41FA5}">
                      <a16:colId xmlns:a16="http://schemas.microsoft.com/office/drawing/2014/main" val="2095210491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3867275234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464543956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652687231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448731758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43520236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305330410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18874115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23178809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517621880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741054914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3985701132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8913258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4224319473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of social media on my child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child’s emotional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well-being 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 experiencing stress or anxiety 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 being bullied 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Being able to pay for your child’s college education 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 experiencing violence at school 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 not receiving the help they need with their developmental or learning difference*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long-term impact of COVID-related school disruptions on my child’s learning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 missing too many days of school 	</a:t>
                      </a:r>
                    </a:p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Being able to pay the bills  	</a:t>
                      </a: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child’s math skills  	</a:t>
                      </a:r>
                    </a:p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 not qualifying for additional services they need through their school* 	</a:t>
                      </a:r>
                    </a:p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 being on track with the academic expectations for their grade  	</a:t>
                      </a:r>
                    </a:p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child’s reading skills 	</a:t>
                      </a:r>
                    </a:p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5371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B9BC1DB-6A20-D5B3-4F71-F94694A3AF8F}"/>
              </a:ext>
            </a:extLst>
          </p:cNvPr>
          <p:cNvSpPr txBox="1"/>
          <p:nvPr/>
        </p:nvSpPr>
        <p:spPr>
          <a:xfrm>
            <a:off x="0" y="6581213"/>
            <a:ext cx="36954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>
                <a:solidFill>
                  <a:schemeClr val="tx2"/>
                </a:solidFill>
              </a:rPr>
              <a:t>Ranked by % Extremely worried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111D60-3816-1EB4-899A-5F838E23293D}"/>
              </a:ext>
            </a:extLst>
          </p:cNvPr>
          <p:cNvSpPr/>
          <p:nvPr/>
        </p:nvSpPr>
        <p:spPr>
          <a:xfrm>
            <a:off x="8469443" y="3123100"/>
            <a:ext cx="3112951" cy="3015361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26AE6-C670-F9BB-0713-BFB45FB609F8}"/>
              </a:ext>
            </a:extLst>
          </p:cNvPr>
          <p:cNvSpPr txBox="1"/>
          <p:nvPr/>
        </p:nvSpPr>
        <p:spPr>
          <a:xfrm>
            <a:off x="18671" y="6361392"/>
            <a:ext cx="52768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</a:rPr>
              <a:t>*Asked only of parents of children with learning differences</a:t>
            </a:r>
          </a:p>
        </p:txBody>
      </p:sp>
    </p:spTree>
    <p:extLst>
      <p:ext uri="{BB962C8B-B14F-4D97-AF65-F5344CB8AC3E}">
        <p14:creationId xmlns:p14="http://schemas.microsoft.com/office/powerpoint/2010/main" val="110529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9959-3546-BC45-83A7-A5441228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8-in-10 NYC parents believe it is important for their child get a college degree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C06AB-2F2F-1F4C-9AAD-EE7DA7CA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0F1A6B6-5DD7-9644-964A-6CF86F442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0697142"/>
              </p:ext>
            </p:extLst>
          </p:nvPr>
        </p:nvGraphicFramePr>
        <p:xfrm>
          <a:off x="1041763" y="18845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DA0E2E3-6ADC-534B-ACBA-CFA32F334B2D}"/>
              </a:ext>
            </a:extLst>
          </p:cNvPr>
          <p:cNvSpPr txBox="1"/>
          <p:nvPr/>
        </p:nvSpPr>
        <p:spPr>
          <a:xfrm>
            <a:off x="3072622" y="2689788"/>
            <a:ext cx="703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Absolutely essential/</a:t>
            </a:r>
          </a:p>
          <a:p>
            <a:r>
              <a:rPr lang="en-US" b="1">
                <a:solidFill>
                  <a:schemeClr val="tx2"/>
                </a:solidFill>
              </a:rPr>
              <a:t>Very important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E5AE488-7E34-DE90-EA2B-49245257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437" y="6356350"/>
            <a:ext cx="4114800" cy="365125"/>
          </a:xfrm>
        </p:spPr>
        <p:txBody>
          <a:bodyPr/>
          <a:lstStyle/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F1CF1-FCCC-DB3A-1983-79DD4CBE36C1}"/>
              </a:ext>
            </a:extLst>
          </p:cNvPr>
          <p:cNvSpPr txBox="1"/>
          <p:nvPr/>
        </p:nvSpPr>
        <p:spPr>
          <a:xfrm>
            <a:off x="1524000" y="146304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>
                <a:solidFill>
                  <a:schemeClr val="accent1"/>
                </a:solidFill>
              </a:rPr>
              <a:t>How important is it to you personally that your child goes to college and receives a two-year or four-year college degree?</a:t>
            </a: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4743A4E9-1E10-B81B-1300-50707E5C6AA1}"/>
              </a:ext>
            </a:extLst>
          </p:cNvPr>
          <p:cNvSpPr/>
          <p:nvPr/>
        </p:nvSpPr>
        <p:spPr>
          <a:xfrm rot="5400000">
            <a:off x="2494880" y="2549002"/>
            <a:ext cx="287079" cy="2232838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50897-5360-2048-DF1B-D09A4143B452}"/>
              </a:ext>
            </a:extLst>
          </p:cNvPr>
          <p:cNvSpPr txBox="1"/>
          <p:nvPr/>
        </p:nvSpPr>
        <p:spPr>
          <a:xfrm>
            <a:off x="1860431" y="2705124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84%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0C7385-DC5C-6467-57B2-3F880A8A904D}"/>
              </a:ext>
            </a:extLst>
          </p:cNvPr>
          <p:cNvSpPr txBox="1"/>
          <p:nvPr/>
        </p:nvSpPr>
        <p:spPr>
          <a:xfrm>
            <a:off x="5167313" y="3460611"/>
            <a:ext cx="3057525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 college degree is statistically significantly </a:t>
            </a:r>
            <a:r>
              <a:rPr lang="en-US" sz="1400" b="1" i="1" dirty="0"/>
              <a:t>more important </a:t>
            </a:r>
            <a:r>
              <a:rPr lang="en-US" sz="1400" dirty="0"/>
              <a:t>for parents in </a:t>
            </a:r>
            <a:r>
              <a:rPr lang="en-US" sz="1400" b="1" dirty="0"/>
              <a:t>Manhattan (89%) </a:t>
            </a:r>
            <a:r>
              <a:rPr lang="en-US" sz="1400" dirty="0"/>
              <a:t>than among parents in </a:t>
            </a:r>
            <a:r>
              <a:rPr lang="en-US" sz="1400" b="1" dirty="0"/>
              <a:t>Brooklyn (77%)</a:t>
            </a:r>
            <a:r>
              <a:rPr lang="en-US" sz="14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45862-FE31-1946-5561-7634B0DF43D6}"/>
              </a:ext>
            </a:extLst>
          </p:cNvPr>
          <p:cNvSpPr txBox="1"/>
          <p:nvPr/>
        </p:nvSpPr>
        <p:spPr>
          <a:xfrm>
            <a:off x="8356963" y="3460612"/>
            <a:ext cx="3470484" cy="9541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/>
              <a:t>Children with Learning Differences:</a:t>
            </a:r>
          </a:p>
          <a:p>
            <a:r>
              <a:rPr lang="en-US" sz="1400" dirty="0"/>
              <a:t>84% Absolutely essential/Very important</a:t>
            </a:r>
          </a:p>
          <a:p>
            <a:r>
              <a:rPr lang="en-US" sz="1400" dirty="0"/>
              <a:t>40% Absolutely essential</a:t>
            </a:r>
          </a:p>
        </p:txBody>
      </p:sp>
    </p:spTree>
    <p:extLst>
      <p:ext uri="{BB962C8B-B14F-4D97-AF65-F5344CB8AC3E}">
        <p14:creationId xmlns:p14="http://schemas.microsoft.com/office/powerpoint/2010/main" val="280552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9959-3546-BC45-83A7-A5441228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NYC parents are confident their child will be prepared for college, particularly those in Manhattan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C06AB-2F2F-1F4C-9AAD-EE7DA7CA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0F1A6B6-5DD7-9644-964A-6CF86F442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4936510"/>
              </p:ext>
            </p:extLst>
          </p:nvPr>
        </p:nvGraphicFramePr>
        <p:xfrm>
          <a:off x="2438400" y="18288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DA0E2E3-6ADC-534B-ACBA-CFA32F334B2D}"/>
              </a:ext>
            </a:extLst>
          </p:cNvPr>
          <p:cNvSpPr txBox="1"/>
          <p:nvPr/>
        </p:nvSpPr>
        <p:spPr>
          <a:xfrm>
            <a:off x="3810000" y="2377440"/>
            <a:ext cx="457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Extremely/Very confident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E5AE488-7E34-DE90-EA2B-49245257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437" y="6356350"/>
            <a:ext cx="4114800" cy="365125"/>
          </a:xfrm>
        </p:spPr>
        <p:txBody>
          <a:bodyPr/>
          <a:lstStyle/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74A8C-FB92-7AB5-D94C-0463D611D54F}"/>
              </a:ext>
            </a:extLst>
          </p:cNvPr>
          <p:cNvSpPr txBox="1"/>
          <p:nvPr/>
        </p:nvSpPr>
        <p:spPr>
          <a:xfrm>
            <a:off x="228600" y="6400800"/>
            <a:ext cx="33832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>
                <a:solidFill>
                  <a:schemeClr val="tx2"/>
                </a:solidFill>
              </a:rPr>
              <a:t>National data from study fielded in March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F1CF1-FCCC-DB3A-1983-79DD4CBE36C1}"/>
              </a:ext>
            </a:extLst>
          </p:cNvPr>
          <p:cNvSpPr txBox="1"/>
          <p:nvPr/>
        </p:nvSpPr>
        <p:spPr>
          <a:xfrm>
            <a:off x="1524000" y="146304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>
                <a:solidFill>
                  <a:schemeClr val="accent1"/>
                </a:solidFill>
              </a:rPr>
              <a:t>How confident are you that your child will be well prepared for entrance into and success in college upon graduation from high school?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21FF0-26BC-9DF7-7050-D4CB373F7AEB}"/>
              </a:ext>
            </a:extLst>
          </p:cNvPr>
          <p:cNvSpPr txBox="1"/>
          <p:nvPr/>
        </p:nvSpPr>
        <p:spPr>
          <a:xfrm>
            <a:off x="9186901" y="3500699"/>
            <a:ext cx="2681561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Manhattan (85%) </a:t>
            </a:r>
            <a:r>
              <a:rPr lang="en-US" sz="1400" dirty="0"/>
              <a:t>parents are statistically significantly </a:t>
            </a:r>
            <a:r>
              <a:rPr lang="en-US" sz="1400" b="1" i="1" dirty="0"/>
              <a:t>more confident </a:t>
            </a:r>
            <a:r>
              <a:rPr lang="en-US" sz="1400" dirty="0"/>
              <a:t>than all other boroughs.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0C0B7D-9074-DE32-5051-9D332B68C721}"/>
              </a:ext>
            </a:extLst>
          </p:cNvPr>
          <p:cNvSpPr txBox="1"/>
          <p:nvPr/>
        </p:nvSpPr>
        <p:spPr>
          <a:xfrm>
            <a:off x="9186901" y="4544365"/>
            <a:ext cx="2681561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Children with Learning Differences:</a:t>
            </a:r>
          </a:p>
          <a:p>
            <a:pPr algn="ctr"/>
            <a:r>
              <a:rPr lang="en-US" sz="1400" dirty="0"/>
              <a:t>63% Extremely/Very confident</a:t>
            </a:r>
          </a:p>
        </p:txBody>
      </p:sp>
    </p:spTree>
    <p:extLst>
      <p:ext uri="{BB962C8B-B14F-4D97-AF65-F5344CB8AC3E}">
        <p14:creationId xmlns:p14="http://schemas.microsoft.com/office/powerpoint/2010/main" val="408096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9959-3546-BC45-83A7-A5441228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Similar to parents nationwide, NYC parents feel they have a clear picture of their children’s academic achievement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C06AB-2F2F-1F4C-9AAD-EE7DA7CA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0F1A6B6-5DD7-9644-964A-6CF86F442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980420"/>
              </p:ext>
            </p:extLst>
          </p:nvPr>
        </p:nvGraphicFramePr>
        <p:xfrm>
          <a:off x="2438400" y="18288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DA0E2E3-6ADC-534B-ACBA-CFA32F334B2D}"/>
              </a:ext>
            </a:extLst>
          </p:cNvPr>
          <p:cNvSpPr txBox="1"/>
          <p:nvPr/>
        </p:nvSpPr>
        <p:spPr>
          <a:xfrm>
            <a:off x="3810000" y="2377440"/>
            <a:ext cx="457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Extremely/Very confident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E5AE488-7E34-DE90-EA2B-49245257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437" y="6356350"/>
            <a:ext cx="4114800" cy="365125"/>
          </a:xfrm>
        </p:spPr>
        <p:txBody>
          <a:bodyPr/>
          <a:lstStyle/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74A8C-FB92-7AB5-D94C-0463D611D54F}"/>
              </a:ext>
            </a:extLst>
          </p:cNvPr>
          <p:cNvSpPr txBox="1"/>
          <p:nvPr/>
        </p:nvSpPr>
        <p:spPr>
          <a:xfrm>
            <a:off x="228600" y="6400800"/>
            <a:ext cx="3657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>
                <a:solidFill>
                  <a:schemeClr val="tx2"/>
                </a:solidFill>
              </a:rPr>
              <a:t>National data from study fielded in March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F1CF1-FCCC-DB3A-1983-79DD4CBE36C1}"/>
              </a:ext>
            </a:extLst>
          </p:cNvPr>
          <p:cNvSpPr txBox="1"/>
          <p:nvPr/>
        </p:nvSpPr>
        <p:spPr>
          <a:xfrm>
            <a:off x="1524000" y="146304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>
                <a:solidFill>
                  <a:schemeClr val="accent1"/>
                </a:solidFill>
              </a:rPr>
              <a:t>How confident are you that you have a clear understanding of how well your child is achieving academically?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7A27F6-1FE0-2130-F5DF-A18E3D8CEC94}"/>
              </a:ext>
            </a:extLst>
          </p:cNvPr>
          <p:cNvSpPr txBox="1"/>
          <p:nvPr/>
        </p:nvSpPr>
        <p:spPr>
          <a:xfrm>
            <a:off x="9186901" y="4544365"/>
            <a:ext cx="2681561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Children with Learning Differences:</a:t>
            </a:r>
          </a:p>
          <a:p>
            <a:pPr algn="ctr"/>
            <a:r>
              <a:rPr lang="en-US" sz="1400" dirty="0"/>
              <a:t>78% Extremely/Very confident</a:t>
            </a:r>
          </a:p>
        </p:txBody>
      </p:sp>
    </p:spTree>
    <p:extLst>
      <p:ext uri="{BB962C8B-B14F-4D97-AF65-F5344CB8AC3E}">
        <p14:creationId xmlns:p14="http://schemas.microsoft.com/office/powerpoint/2010/main" val="330539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9959-3546-BC45-83A7-A5441228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Again on par with parents nationwide, NYC parents report that their child receives mostly B’s or above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C06AB-2F2F-1F4C-9AAD-EE7DA7CA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6266-9EFC-AA48-A7FA-65B041A20E1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0F1A6B6-5DD7-9644-964A-6CF86F442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050718"/>
              </p:ext>
            </p:extLst>
          </p:nvPr>
        </p:nvGraphicFramePr>
        <p:xfrm>
          <a:off x="2438400" y="18288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DA0E2E3-6ADC-534B-ACBA-CFA32F334B2D}"/>
              </a:ext>
            </a:extLst>
          </p:cNvPr>
          <p:cNvSpPr txBox="1"/>
          <p:nvPr/>
        </p:nvSpPr>
        <p:spPr>
          <a:xfrm>
            <a:off x="3810000" y="2377440"/>
            <a:ext cx="457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Mostly B’s or Better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E5AE488-7E34-DE90-EA2B-49245257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437" y="6356350"/>
            <a:ext cx="4114800" cy="365125"/>
          </a:xfrm>
        </p:spPr>
        <p:txBody>
          <a:bodyPr/>
          <a:lstStyle/>
          <a:p>
            <a:r>
              <a:rPr lang="en-US" b="1"/>
              <a:t>LEARNING HEROES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74A8C-FB92-7AB5-D94C-0463D611D54F}"/>
              </a:ext>
            </a:extLst>
          </p:cNvPr>
          <p:cNvSpPr txBox="1"/>
          <p:nvPr/>
        </p:nvSpPr>
        <p:spPr>
          <a:xfrm>
            <a:off x="0" y="6454000"/>
            <a:ext cx="3657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>
                <a:solidFill>
                  <a:schemeClr val="tx2"/>
                </a:solidFill>
              </a:rPr>
              <a:t>National data from study fielded in March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F1CF1-FCCC-DB3A-1983-79DD4CBE36C1}"/>
              </a:ext>
            </a:extLst>
          </p:cNvPr>
          <p:cNvSpPr txBox="1"/>
          <p:nvPr/>
        </p:nvSpPr>
        <p:spPr>
          <a:xfrm>
            <a:off x="1524000" y="146304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>
                <a:solidFill>
                  <a:schemeClr val="accent1"/>
                </a:solidFill>
              </a:rPr>
              <a:t>When you think about your child’s report cards, does he/she typically get…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932D8-EB37-8A7C-58F0-F2E1A4232233}"/>
              </a:ext>
            </a:extLst>
          </p:cNvPr>
          <p:cNvSpPr txBox="1"/>
          <p:nvPr/>
        </p:nvSpPr>
        <p:spPr>
          <a:xfrm>
            <a:off x="3924300" y="6069279"/>
            <a:ext cx="4343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Brooklyn </a:t>
            </a:r>
            <a:r>
              <a:rPr lang="en-US" sz="1400" dirty="0"/>
              <a:t>parents statistically significantly </a:t>
            </a:r>
            <a:r>
              <a:rPr lang="en-US" sz="1400" b="1" i="1" dirty="0"/>
              <a:t>less likely</a:t>
            </a:r>
            <a:r>
              <a:rPr lang="en-US" sz="1400" dirty="0"/>
              <a:t> to report their child gets mostly B’s or better.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ED1C91-8AEC-8FAB-C155-E514F50FB9DC}"/>
              </a:ext>
            </a:extLst>
          </p:cNvPr>
          <p:cNvSpPr txBox="1"/>
          <p:nvPr/>
        </p:nvSpPr>
        <p:spPr>
          <a:xfrm>
            <a:off x="9111139" y="4226163"/>
            <a:ext cx="2242662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Children with Learning Differences:</a:t>
            </a:r>
          </a:p>
          <a:p>
            <a:pPr algn="ctr"/>
            <a:r>
              <a:rPr lang="en-US" sz="1400" dirty="0"/>
              <a:t>65% Mostly B’s or Better</a:t>
            </a:r>
          </a:p>
        </p:txBody>
      </p:sp>
    </p:spTree>
    <p:extLst>
      <p:ext uri="{BB962C8B-B14F-4D97-AF65-F5344CB8AC3E}">
        <p14:creationId xmlns:p14="http://schemas.microsoft.com/office/powerpoint/2010/main" val="2541105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Learning Heroes">
      <a:dk1>
        <a:srgbClr val="2B3C46"/>
      </a:dk1>
      <a:lt1>
        <a:srgbClr val="FFFFFF"/>
      </a:lt1>
      <a:dk2>
        <a:srgbClr val="114470"/>
      </a:dk2>
      <a:lt2>
        <a:srgbClr val="E7E6E6"/>
      </a:lt2>
      <a:accent1>
        <a:srgbClr val="167BBF"/>
      </a:accent1>
      <a:accent2>
        <a:srgbClr val="EC4242"/>
      </a:accent2>
      <a:accent3>
        <a:srgbClr val="00BA30"/>
      </a:accent3>
      <a:accent4>
        <a:srgbClr val="FFC72B"/>
      </a:accent4>
      <a:accent5>
        <a:srgbClr val="6CABE4"/>
      </a:accent5>
      <a:accent6>
        <a:srgbClr val="FF7400"/>
      </a:accent6>
      <a:hlink>
        <a:srgbClr val="A8100D"/>
      </a:hlink>
      <a:folHlink>
        <a:srgbClr val="EC42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Learning Heroes">
      <a:dk1>
        <a:srgbClr val="2B3C46"/>
      </a:dk1>
      <a:lt1>
        <a:srgbClr val="FFFFFF"/>
      </a:lt1>
      <a:dk2>
        <a:srgbClr val="114470"/>
      </a:dk2>
      <a:lt2>
        <a:srgbClr val="E7E6E6"/>
      </a:lt2>
      <a:accent1>
        <a:srgbClr val="167BBF"/>
      </a:accent1>
      <a:accent2>
        <a:srgbClr val="EC4242"/>
      </a:accent2>
      <a:accent3>
        <a:srgbClr val="00BA30"/>
      </a:accent3>
      <a:accent4>
        <a:srgbClr val="FFC72B"/>
      </a:accent4>
      <a:accent5>
        <a:srgbClr val="6CABE4"/>
      </a:accent5>
      <a:accent6>
        <a:srgbClr val="FF7400"/>
      </a:accent6>
      <a:hlink>
        <a:srgbClr val="A8100D"/>
      </a:hlink>
      <a:folHlink>
        <a:srgbClr val="EC42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BEC19F3B694A4B88344E072B27E27B" ma:contentTypeVersion="15" ma:contentTypeDescription="Create a new document." ma:contentTypeScope="" ma:versionID="6a2db2ef11f68534e4ad325f2c7422b7">
  <xsd:schema xmlns:xsd="http://www.w3.org/2001/XMLSchema" xmlns:xs="http://www.w3.org/2001/XMLSchema" xmlns:p="http://schemas.microsoft.com/office/2006/metadata/properties" xmlns:ns2="57d7009b-604b-4b3b-a32f-3541099a0f50" xmlns:ns3="153315ae-5810-4bf4-956e-23fac90843b2" targetNamespace="http://schemas.microsoft.com/office/2006/metadata/properties" ma:root="true" ma:fieldsID="2949e39203f88aa0ad758b572f534e16" ns2:_="" ns3:_="">
    <xsd:import namespace="57d7009b-604b-4b3b-a32f-3541099a0f50"/>
    <xsd:import namespace="153315ae-5810-4bf4-956e-23fac90843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7009b-604b-4b3b-a32f-3541099a0f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b0c3fff-2fbd-44b1-8b70-a7cc72ed1e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315ae-5810-4bf4-956e-23fac90843b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e5cf2f8-0033-4c2b-85cd-efa008894a4d}" ma:internalName="TaxCatchAll" ma:showField="CatchAllData" ma:web="153315ae-5810-4bf4-956e-23fac90843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3315ae-5810-4bf4-956e-23fac90843b2" xsi:nil="true"/>
    <lcf76f155ced4ddcb4097134ff3c332f xmlns="57d7009b-604b-4b3b-a32f-3541099a0f50">
      <Terms xmlns="http://schemas.microsoft.com/office/infopath/2007/PartnerControls"/>
    </lcf76f155ced4ddcb4097134ff3c332f>
    <SharedWithUsers xmlns="153315ae-5810-4bf4-956e-23fac90843b2">
      <UserInfo>
        <DisplayName>Chelsea Frank</DisplayName>
        <AccountId>1086</AccountId>
        <AccountType/>
      </UserInfo>
      <UserInfo>
        <DisplayName>Karen Emmerson</DisplayName>
        <AccountId>31</AccountId>
        <AccountType/>
      </UserInfo>
      <UserInfo>
        <DisplayName>Adam Burns</DisplayName>
        <AccountId>21</AccountId>
        <AccountType/>
      </UserInfo>
      <UserInfo>
        <DisplayName>Liana Gainsboro</DisplayName>
        <AccountId>51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B163A9-A4DC-47BC-8A6B-7CB3402F7457}">
  <ds:schemaRefs>
    <ds:schemaRef ds:uri="153315ae-5810-4bf4-956e-23fac90843b2"/>
    <ds:schemaRef ds:uri="57d7009b-604b-4b3b-a32f-3541099a0f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3FA094A-6B49-42A8-9AE0-CEC4D4FEA3DB}">
  <ds:schemaRefs>
    <ds:schemaRef ds:uri="153315ae-5810-4bf4-956e-23fac90843b2"/>
    <ds:schemaRef ds:uri="57d7009b-604b-4b3b-a32f-3541099a0f5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7429EB-D28E-4091-BDB5-C238F9B97B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2082</Words>
  <Application>Microsoft Macintosh PowerPoint</Application>
  <PresentationFormat>Widescreen</PresentationFormat>
  <Paragraphs>245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12 pt. Helvetica* 45 Light   02</vt:lpstr>
      <vt:lpstr>Arial</vt:lpstr>
      <vt:lpstr>Calibri</vt:lpstr>
      <vt:lpstr>Gill Sans</vt:lpstr>
      <vt:lpstr>System Font Regular</vt:lpstr>
      <vt:lpstr>Office Theme</vt:lpstr>
      <vt:lpstr>Office Theme</vt:lpstr>
      <vt:lpstr>  Go Beyond Grades: New York City Parent Survey Findings</vt:lpstr>
      <vt:lpstr>2024 Survey Methodology</vt:lpstr>
      <vt:lpstr>Parents in New York City are most concerned about their child’s well-being; academic concerns fall to the bottom tier</vt:lpstr>
      <vt:lpstr>Among parents who indicate their children are below grade level in math or reading, math skills rise to the top</vt:lpstr>
      <vt:lpstr>Parents of children with learning differences are more worried about all items, but academics remain in the bottom tier</vt:lpstr>
      <vt:lpstr>8-in-10 NYC parents believe it is important for their child get a college degree</vt:lpstr>
      <vt:lpstr>NYC parents are confident their child will be prepared for college, particularly those in Manhattan</vt:lpstr>
      <vt:lpstr>Similar to parents nationwide, NYC parents feel they have a clear picture of their children’s academic achievement</vt:lpstr>
      <vt:lpstr>Again on par with parents nationwide, NYC parents report that their child receives mostly B’s or above</vt:lpstr>
      <vt:lpstr>Almost 9-in-10 NYC parents believe their child is at or above grade level in math and/or reading</vt:lpstr>
      <vt:lpstr>Parents of children with learning differences are less likely to think their children are at or above grade level</vt:lpstr>
      <vt:lpstr>Grade-level reading, a strong reading curriculum garner the most “absolutely essential” responses</vt:lpstr>
      <vt:lpstr>Knowing the reading curriculum is slightly more essential to parents of children with learning differences</vt:lpstr>
      <vt:lpstr>A majority indicate they will check to see if their child is on grade level via teachers and multiple measures</vt:lpstr>
      <vt:lpstr>NYC parents prioritize quality time and social/ emotional development over tutoring this Summer</vt:lpstr>
      <vt:lpstr>For information about their child’s learning difference, parents most rely on the teachers, the counselor, and Google </vt:lpstr>
      <vt:lpstr>Uncertainty and thinking their child will outgrow the behavior lead the barriers to getting an 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in St Louis: Go Beyond Grades</dc:title>
  <dc:creator>Kendra McHugh</dc:creator>
  <cp:lastModifiedBy>David Park</cp:lastModifiedBy>
  <cp:revision>6</cp:revision>
  <cp:lastPrinted>2024-03-15T16:42:05Z</cp:lastPrinted>
  <dcterms:created xsi:type="dcterms:W3CDTF">2018-09-17T12:13:00Z</dcterms:created>
  <dcterms:modified xsi:type="dcterms:W3CDTF">2024-04-30T12:33:18Z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0x01010055BEC19F3B694A4B88344E072B27E27B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