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8.xml" ContentType="application/vnd.openxmlformats-officedocument.drawingml.chart+xml"/>
  <Override PartName="/ppt/notesSlides/notesSlide32.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356" r:id="rId2"/>
    <p:sldId id="259" r:id="rId3"/>
    <p:sldId id="354" r:id="rId4"/>
    <p:sldId id="353" r:id="rId5"/>
    <p:sldId id="352" r:id="rId6"/>
    <p:sldId id="272" r:id="rId7"/>
    <p:sldId id="273" r:id="rId8"/>
    <p:sldId id="274" r:id="rId9"/>
    <p:sldId id="348" r:id="rId10"/>
    <p:sldId id="347" r:id="rId11"/>
    <p:sldId id="346" r:id="rId12"/>
    <p:sldId id="345" r:id="rId13"/>
    <p:sldId id="344" r:id="rId14"/>
    <p:sldId id="343" r:id="rId15"/>
    <p:sldId id="342" r:id="rId16"/>
    <p:sldId id="341" r:id="rId17"/>
    <p:sldId id="357" r:id="rId18"/>
    <p:sldId id="339" r:id="rId19"/>
    <p:sldId id="338" r:id="rId20"/>
    <p:sldId id="337" r:id="rId21"/>
    <p:sldId id="336" r:id="rId22"/>
    <p:sldId id="335" r:id="rId23"/>
    <p:sldId id="334" r:id="rId24"/>
    <p:sldId id="333" r:id="rId25"/>
    <p:sldId id="332" r:id="rId26"/>
    <p:sldId id="331" r:id="rId27"/>
    <p:sldId id="330" r:id="rId28"/>
    <p:sldId id="329" r:id="rId29"/>
    <p:sldId id="328" r:id="rId30"/>
    <p:sldId id="327" r:id="rId31"/>
    <p:sldId id="326" r:id="rId32"/>
    <p:sldId id="325" r:id="rId33"/>
    <p:sldId id="324" r:id="rId34"/>
    <p:sldId id="314" r:id="rId35"/>
    <p:sldId id="323" r:id="rId36"/>
    <p:sldId id="32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0757C1-44D1-114B-B2BE-3BC946829A42}">
          <p14:sldIdLst>
            <p14:sldId id="356"/>
            <p14:sldId id="259"/>
            <p14:sldId id="354"/>
            <p14:sldId id="353"/>
            <p14:sldId id="352"/>
            <p14:sldId id="272"/>
            <p14:sldId id="273"/>
            <p14:sldId id="274"/>
            <p14:sldId id="348"/>
            <p14:sldId id="347"/>
            <p14:sldId id="346"/>
            <p14:sldId id="345"/>
            <p14:sldId id="344"/>
            <p14:sldId id="343"/>
            <p14:sldId id="342"/>
            <p14:sldId id="341"/>
            <p14:sldId id="357"/>
            <p14:sldId id="339"/>
            <p14:sldId id="338"/>
            <p14:sldId id="337"/>
            <p14:sldId id="336"/>
            <p14:sldId id="335"/>
            <p14:sldId id="334"/>
            <p14:sldId id="333"/>
            <p14:sldId id="332"/>
            <p14:sldId id="331"/>
            <p14:sldId id="330"/>
            <p14:sldId id="329"/>
            <p14:sldId id="328"/>
            <p14:sldId id="327"/>
            <p14:sldId id="326"/>
            <p14:sldId id="325"/>
            <p14:sldId id="324"/>
            <p14:sldId id="314"/>
            <p14:sldId id="323"/>
            <p14:sldId id="32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_gray@hcmstrategists.com" initials="e" lastIdx="104" clrIdx="0">
    <p:extLst>
      <p:ext uri="{19B8F6BF-5375-455C-9EA6-DF929625EA0E}">
        <p15:presenceInfo xmlns:p15="http://schemas.microsoft.com/office/powerpoint/2012/main" userId="940823018b54bb0e" providerId="Windows Live"/>
      </p:ext>
    </p:extLst>
  </p:cmAuthor>
  <p:cmAuthor id="2" name="Jocelyn Pickford" initials="JP" lastIdx="37" clrIdx="1">
    <p:extLst>
      <p:ext uri="{19B8F6BF-5375-455C-9EA6-DF929625EA0E}">
        <p15:presenceInfo xmlns:p15="http://schemas.microsoft.com/office/powerpoint/2012/main" userId="f8db40a0da8b21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2C"/>
    <a:srgbClr val="6CACE4"/>
    <a:srgbClr val="167BBF"/>
    <a:srgbClr val="E93CAC"/>
    <a:srgbClr val="5F249F"/>
    <a:srgbClr val="FF7500"/>
    <a:srgbClr val="00BB31"/>
    <a:srgbClr val="A7A8A9"/>
    <a:srgbClr val="205C40"/>
    <a:srgbClr val="FFC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C62E4-89B9-47EA-A38C-46C8E353B0D1}" v="7" dt="2020-09-17T17:12:50.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62" autoAdjust="0"/>
    <p:restoredTop sz="77949" autoAdjust="0"/>
  </p:normalViewPr>
  <p:slideViewPr>
    <p:cSldViewPr snapToGrid="0" snapToObjects="1">
      <p:cViewPr varScale="1">
        <p:scale>
          <a:sx n="76" d="100"/>
          <a:sy n="76" d="100"/>
        </p:scale>
        <p:origin x="1232"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570066934696E-2"/>
          <c:y val="2.41080496208202E-2"/>
          <c:w val="0.92779771090548202"/>
          <c:h val="0.95178390075835895"/>
        </c:manualLayout>
      </c:layout>
      <c:barChart>
        <c:barDir val="bar"/>
        <c:grouping val="clustered"/>
        <c:varyColors val="0"/>
        <c:ser>
          <c:idx val="0"/>
          <c:order val="0"/>
          <c:tx>
            <c:strRef>
              <c:f>Sheet1!$B$1</c:f>
              <c:strCache>
                <c:ptCount val="1"/>
                <c:pt idx="0">
                  <c:v>Worry at lot/some</c:v>
                </c:pt>
              </c:strCache>
            </c:strRef>
          </c:tx>
          <c:spPr>
            <a:solidFill>
              <a:schemeClr val="accent1"/>
            </a:solidFill>
            <a:ln>
              <a:noFill/>
            </a:ln>
            <a:effectLst/>
          </c:spPr>
          <c:invertIfNegative val="0"/>
          <c:dLbls>
            <c:dLbl>
              <c:idx val="0"/>
              <c:tx>
                <c:rich>
                  <a:bodyPr/>
                  <a:lstStyle/>
                  <a:p>
                    <a:r>
                      <a:rPr lang="en-US"/>
                      <a:t>30</a:t>
                    </a:r>
                    <a:r>
                      <a:rPr lang="en-US" sz="7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4B-8341-BB0C-D1DB369C3CF0}"/>
                </c:ext>
              </c:extLst>
            </c:dLbl>
            <c:dLbl>
              <c:idx val="1"/>
              <c:tx>
                <c:rich>
                  <a:bodyPr/>
                  <a:lstStyle/>
                  <a:p>
                    <a:r>
                      <a:rPr lang="en-US"/>
                      <a:t>33</a:t>
                    </a:r>
                    <a:r>
                      <a:rPr lang="en-US" sz="7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4B-8341-BB0C-D1DB369C3CF0}"/>
                </c:ext>
              </c:extLst>
            </c:dLbl>
            <c:dLbl>
              <c:idx val="2"/>
              <c:tx>
                <c:rich>
                  <a:bodyPr/>
                  <a:lstStyle/>
                  <a:p>
                    <a:r>
                      <a:rPr lang="en-US"/>
                      <a:t>39</a:t>
                    </a:r>
                    <a:r>
                      <a:rPr lang="en-US" sz="7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54B-8341-BB0C-D1DB369C3CF0}"/>
                </c:ext>
              </c:extLst>
            </c:dLbl>
            <c:dLbl>
              <c:idx val="3"/>
              <c:tx>
                <c:rich>
                  <a:bodyPr/>
                  <a:lstStyle/>
                  <a:p>
                    <a:r>
                      <a:rPr lang="en-US"/>
                      <a:t>39</a:t>
                    </a:r>
                    <a:r>
                      <a:rPr lang="en-US" sz="7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54B-8341-BB0C-D1DB369C3CF0}"/>
                </c:ext>
              </c:extLst>
            </c:dLbl>
            <c:dLbl>
              <c:idx val="4"/>
              <c:tx>
                <c:rich>
                  <a:bodyPr/>
                  <a:lstStyle/>
                  <a:p>
                    <a:r>
                      <a:rPr lang="en-US"/>
                      <a:t>44</a:t>
                    </a:r>
                    <a:r>
                      <a:rPr lang="en-US" sz="7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54B-8341-BB0C-D1DB369C3CF0}"/>
                </c:ext>
              </c:extLst>
            </c:dLbl>
            <c:dLbl>
              <c:idx val="5"/>
              <c:tx>
                <c:rich>
                  <a:bodyPr/>
                  <a:lstStyle/>
                  <a:p>
                    <a:r>
                      <a:rPr lang="en-US"/>
                      <a:t>53</a:t>
                    </a:r>
                    <a:r>
                      <a:rPr lang="en-US" sz="700"/>
                      <a:t> </a:t>
                    </a:r>
                    <a:r>
                      <a:rPr lang="en-US"/>
                      <a:t>%</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54B-8341-BB0C-D1DB369C3CF0}"/>
                </c:ext>
              </c:extLst>
            </c:dLbl>
            <c:dLbl>
              <c:idx val="6"/>
              <c:tx>
                <c:rich>
                  <a:bodyPr/>
                  <a:lstStyle/>
                  <a:p>
                    <a:r>
                      <a:rPr lang="en-US" dirty="0"/>
                      <a:t>61</a:t>
                    </a:r>
                    <a:r>
                      <a:rPr lang="en-US" sz="700" b="1" i="0" u="none" strike="noStrike" baseline="0" dirty="0"/>
                      <a:t> </a:t>
                    </a:r>
                    <a:r>
                      <a:rPr lang="en-US" dirty="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54B-8341-BB0C-D1DB369C3CF0}"/>
                </c:ext>
              </c:extLst>
            </c:dLbl>
            <c:dLbl>
              <c:idx val="7"/>
              <c:tx>
                <c:rich>
                  <a:bodyPr/>
                  <a:lstStyle/>
                  <a:p>
                    <a:r>
                      <a:rPr lang="en-US"/>
                      <a:t>66</a:t>
                    </a:r>
                    <a:r>
                      <a:rPr lang="en-US" sz="7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54B-8341-BB0C-D1DB369C3CF0}"/>
                </c:ext>
              </c:extLst>
            </c:dLbl>
            <c:dLbl>
              <c:idx val="8"/>
              <c:tx>
                <c:rich>
                  <a:bodyPr/>
                  <a:lstStyle/>
                  <a:p>
                    <a:r>
                      <a:rPr lang="en-US"/>
                      <a:t>66</a:t>
                    </a:r>
                    <a:r>
                      <a:rPr lang="en-US" sz="7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54B-8341-BB0C-D1DB369C3CF0}"/>
                </c:ext>
              </c:extLst>
            </c:dLbl>
            <c:dLbl>
              <c:idx val="9"/>
              <c:tx>
                <c:rich>
                  <a:bodyPr/>
                  <a:lstStyle/>
                  <a:p>
                    <a:r>
                      <a:rPr lang="en-US"/>
                      <a:t>68</a:t>
                    </a:r>
                    <a:r>
                      <a:rPr lang="en-US" sz="700"/>
                      <a:t> </a:t>
                    </a:r>
                    <a:r>
                      <a:rPr lang="en-US"/>
                      <a:t>%</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54B-8341-BB0C-D1DB369C3CF0}"/>
                </c:ext>
              </c:extLst>
            </c:dLbl>
            <c:dLbl>
              <c:idx val="10"/>
              <c:tx>
                <c:rich>
                  <a:bodyPr/>
                  <a:lstStyle/>
                  <a:p>
                    <a:r>
                      <a:rPr lang="en-US"/>
                      <a:t>69</a:t>
                    </a:r>
                    <a:r>
                      <a:rPr lang="en-US" sz="7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54B-8341-BB0C-D1DB369C3CF0}"/>
                </c:ext>
              </c:extLst>
            </c:dLbl>
            <c:dLbl>
              <c:idx val="11"/>
              <c:tx>
                <c:rich>
                  <a:bodyPr/>
                  <a:lstStyle/>
                  <a:p>
                    <a:r>
                      <a:rPr lang="en-US"/>
                      <a:t>76</a:t>
                    </a:r>
                    <a:r>
                      <a:rPr lang="en-US" sz="7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54B-8341-BB0C-D1DB369C3CF0}"/>
                </c:ext>
              </c:extLst>
            </c:dLbl>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Your child not having the technology they need to keep up with their schoolwork</c:v>
                </c:pt>
                <c:pt idx="1">
                  <c:v>Having enough food to feed your family</c:v>
                </c:pt>
                <c:pt idx="2">
                  <c:v>Being able to access instructional materials from your child's school</c:v>
                </c:pt>
                <c:pt idx="3">
                  <c:v>Keeping your children calm during this time</c:v>
                </c:pt>
                <c:pt idx="4">
                  <c:v>Being able to access instructional materials, beyond what our school provides</c:v>
                </c:pt>
                <c:pt idx="5">
                  <c:v>Figuring out what to do with your kids during the day</c:v>
                </c:pt>
                <c:pt idx="6">
                  <c:v>Being able to pay the bills</c:v>
                </c:pt>
                <c:pt idx="7">
                  <c:v>Juggling your many responsibilities while everyone is at home</c:v>
                </c:pt>
                <c:pt idx="8">
                  <c:v>Too much screen-time for your child</c:v>
                </c:pt>
                <c:pt idx="9">
                  <c:v>Making sure your child stays on track so he/she is ready for the next grade</c:v>
                </c:pt>
                <c:pt idx="10">
                  <c:v>School closures/changes will have a negative impact on your child's education</c:v>
                </c:pt>
                <c:pt idx="11">
                  <c:v>Someone in your family getting coronavirus</c:v>
                </c:pt>
              </c:strCache>
            </c:strRef>
          </c:cat>
          <c:val>
            <c:numRef>
              <c:f>Sheet1!$B$2:$B$13</c:f>
              <c:numCache>
                <c:formatCode>0%</c:formatCode>
                <c:ptCount val="12"/>
                <c:pt idx="0">
                  <c:v>0.3</c:v>
                </c:pt>
                <c:pt idx="1">
                  <c:v>0.33</c:v>
                </c:pt>
                <c:pt idx="2">
                  <c:v>0.39</c:v>
                </c:pt>
                <c:pt idx="3">
                  <c:v>0.39</c:v>
                </c:pt>
                <c:pt idx="4">
                  <c:v>0.44</c:v>
                </c:pt>
                <c:pt idx="5">
                  <c:v>0.53</c:v>
                </c:pt>
                <c:pt idx="6">
                  <c:v>0.61</c:v>
                </c:pt>
                <c:pt idx="7">
                  <c:v>0.66</c:v>
                </c:pt>
                <c:pt idx="8">
                  <c:v>0.66</c:v>
                </c:pt>
                <c:pt idx="9">
                  <c:v>0.68</c:v>
                </c:pt>
                <c:pt idx="10">
                  <c:v>0.69</c:v>
                </c:pt>
                <c:pt idx="11">
                  <c:v>0.76</c:v>
                </c:pt>
              </c:numCache>
            </c:numRef>
          </c:val>
          <c:extLst>
            <c:ext xmlns:c16="http://schemas.microsoft.com/office/drawing/2014/chart" uri="{C3380CC4-5D6E-409C-BE32-E72D297353CC}">
              <c16:uniqueId val="{00000000-6DA7-3E4A-9C8A-82CCCECA3596}"/>
            </c:ext>
          </c:extLst>
        </c:ser>
        <c:dLbls>
          <c:showLegendKey val="0"/>
          <c:showVal val="1"/>
          <c:showCatName val="0"/>
          <c:showSerName val="0"/>
          <c:showPercent val="0"/>
          <c:showBubbleSize val="0"/>
        </c:dLbls>
        <c:gapWidth val="50"/>
        <c:overlap val="-25"/>
        <c:axId val="-2131253624"/>
        <c:axId val="-2118506584"/>
      </c:barChart>
      <c:catAx>
        <c:axId val="-2131253624"/>
        <c:scaling>
          <c:orientation val="minMax"/>
        </c:scaling>
        <c:delete val="1"/>
        <c:axPos val="l"/>
        <c:numFmt formatCode="General" sourceLinked="1"/>
        <c:majorTickMark val="none"/>
        <c:minorTickMark val="none"/>
        <c:tickLblPos val="nextTo"/>
        <c:crossAx val="-2118506584"/>
        <c:crosses val="autoZero"/>
        <c:auto val="1"/>
        <c:lblAlgn val="ctr"/>
        <c:lblOffset val="100"/>
        <c:noMultiLvlLbl val="0"/>
      </c:catAx>
      <c:valAx>
        <c:axId val="-2118506584"/>
        <c:scaling>
          <c:orientation val="minMax"/>
        </c:scaling>
        <c:delete val="1"/>
        <c:axPos val="b"/>
        <c:numFmt formatCode="0%" sourceLinked="1"/>
        <c:majorTickMark val="none"/>
        <c:minorTickMark val="none"/>
        <c:tickLblPos val="nextTo"/>
        <c:crossAx val="-2131253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2"/>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9B-6B41-A11B-D03270D630C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09B-6B41-A11B-D03270D630CA}"/>
              </c:ext>
            </c:extLst>
          </c:dPt>
          <c:dPt>
            <c:idx val="2"/>
            <c:bubble3D val="0"/>
            <c:spPr>
              <a:noFill/>
              <a:ln w="19050">
                <a:solidFill>
                  <a:schemeClr val="lt1"/>
                </a:solidFill>
              </a:ln>
              <a:effectLst/>
            </c:spPr>
            <c:extLst>
              <c:ext xmlns:c16="http://schemas.microsoft.com/office/drawing/2014/chart" uri="{C3380CC4-5D6E-409C-BE32-E72D297353CC}">
                <c16:uniqueId val="{00000005-E09B-6B41-A11B-D03270D630CA}"/>
              </c:ext>
            </c:extLst>
          </c:dPt>
          <c:cat>
            <c:strRef>
              <c:f>Sheet1!$A$2:$A$4</c:f>
              <c:strCache>
                <c:ptCount val="2"/>
                <c:pt idx="0">
                  <c:v>All</c:v>
                </c:pt>
                <c:pt idx="1">
                  <c:v>Most</c:v>
                </c:pt>
              </c:strCache>
            </c:strRef>
          </c:cat>
          <c:val>
            <c:numRef>
              <c:f>Sheet1!$B$2:$B$4</c:f>
              <c:numCache>
                <c:formatCode>0%</c:formatCode>
                <c:ptCount val="3"/>
                <c:pt idx="0">
                  <c:v>0.3</c:v>
                </c:pt>
                <c:pt idx="1">
                  <c:v>0.38</c:v>
                </c:pt>
                <c:pt idx="2">
                  <c:v>0.32</c:v>
                </c:pt>
              </c:numCache>
            </c:numRef>
          </c:val>
          <c:extLst>
            <c:ext xmlns:c16="http://schemas.microsoft.com/office/drawing/2014/chart" uri="{C3380CC4-5D6E-409C-BE32-E72D297353CC}">
              <c16:uniqueId val="{00000006-E09B-6B41-A11B-D03270D630CA}"/>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C0-D041-861D-79F4C7291B2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8C0-D041-861D-79F4C7291B21}"/>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8C0-D041-861D-79F4C7291B21}"/>
              </c:ext>
            </c:extLst>
          </c:dPt>
          <c:dLbls>
            <c:dLbl>
              <c:idx val="0"/>
              <c:layout>
                <c:manualLayout>
                  <c:x val="0.21357691408276699"/>
                  <c:y val="0.18236101441708"/>
                </c:manualLayout>
              </c:layout>
              <c:tx>
                <c:rich>
                  <a:bodyPr/>
                  <a:lstStyle/>
                  <a:p>
                    <a:r>
                      <a:rPr lang="en-US" dirty="0"/>
                      <a:t>Ya tenía su propia tecnología
32%</a:t>
                    </a:r>
                  </a:p>
                </c:rich>
              </c:tx>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D8C0-D041-861D-79F4C7291B21}"/>
                </c:ext>
              </c:extLst>
            </c:dLbl>
            <c:dLbl>
              <c:idx val="1"/>
              <c:layout>
                <c:manualLayout>
                  <c:x val="-0.16739794372783801"/>
                  <c:y val="0.17764955998172499"/>
                </c:manualLayout>
              </c:layout>
              <c:tx>
                <c:rich>
                  <a:bodyPr rot="0" spcFirstLastPara="1" vertOverflow="ellipsis" vert="horz" wrap="square" lIns="38100" tIns="19050" rIns="38100" bIns="19050" anchor="ctr" anchorCtr="1">
                    <a:noAutofit/>
                  </a:bodyPr>
                  <a:lstStyle/>
                  <a:p>
                    <a:pPr>
                      <a:defRPr lang="es-ES" sz="1400" b="1" i="0" u="none" strike="noStrike" kern="1200" baseline="0">
                        <a:solidFill>
                          <a:schemeClr val="bg1"/>
                        </a:solidFill>
                        <a:latin typeface="+mn-lt"/>
                        <a:ea typeface="+mn-ea"/>
                        <a:cs typeface="+mn-cs"/>
                      </a:defRPr>
                    </a:pPr>
                    <a:r>
                      <a:rPr lang="en-US" sz="1400" b="1" i="0" u="none" strike="noStrike" kern="1200" baseline="0" noProof="0" dirty="0" err="1">
                        <a:solidFill>
                          <a:schemeClr val="tx1"/>
                        </a:solidFill>
                      </a:rPr>
                      <a:t>Provisto</a:t>
                    </a:r>
                    <a:r>
                      <a:rPr lang="en-US" sz="1400" b="1" i="0" u="none" strike="noStrike" kern="1200" baseline="0" noProof="0" dirty="0">
                        <a:solidFill>
                          <a:schemeClr val="tx1"/>
                        </a:solidFill>
                      </a:rPr>
                      <a:t> por la </a:t>
                    </a:r>
                    <a:r>
                      <a:rPr lang="en-US" sz="1400" b="1" i="0" u="none" strike="noStrike" kern="1200" baseline="0" noProof="0" dirty="0" err="1">
                        <a:solidFill>
                          <a:schemeClr val="tx1"/>
                        </a:solidFill>
                      </a:rPr>
                      <a:t>escuela</a:t>
                    </a:r>
                    <a:r>
                      <a:rPr lang="en-US" sz="1400" b="1" baseline="0" dirty="0">
                        <a:solidFill>
                          <a:schemeClr val="bg1"/>
                        </a:solidFill>
                      </a:rPr>
                      <a:t>
</a:t>
                    </a:r>
                    <a:fld id="{C88056D1-1872-6743-A033-EBA93C401FE3}" type="VALUE">
                      <a:rPr lang="en-US" sz="1400" b="1" baseline="0">
                        <a:solidFill>
                          <a:schemeClr val="tx1"/>
                        </a:solidFill>
                      </a:rPr>
                      <a:pPr>
                        <a:defRPr lang="es-ES" sz="1400" b="1" i="0" u="none" strike="noStrike" kern="1200" baseline="0">
                          <a:solidFill>
                            <a:schemeClr val="bg1"/>
                          </a:solidFill>
                          <a:latin typeface="+mn-lt"/>
                          <a:ea typeface="+mn-ea"/>
                          <a:cs typeface="+mn-cs"/>
                        </a:defRPr>
                      </a:pPr>
                      <a:t>[VALUE]</a:t>
                    </a:fld>
                    <a:endParaRPr lang="en-US" sz="1400" b="1" baseline="0" dirty="0">
                      <a:solidFill>
                        <a:schemeClr val="bg1"/>
                      </a:solidFill>
                    </a:endParaRP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8294843093403099"/>
                      <c:h val="0.26866882233922196"/>
                    </c:manualLayout>
                  </c15:layout>
                  <c15:dlblFieldTable/>
                  <c15:showDataLabelsRange val="0"/>
                </c:ext>
                <c:ext xmlns:c16="http://schemas.microsoft.com/office/drawing/2014/chart" uri="{C3380CC4-5D6E-409C-BE32-E72D297353CC}">
                  <c16:uniqueId val="{00000003-D8C0-D041-861D-79F4C7291B21}"/>
                </c:ext>
              </c:extLst>
            </c:dLbl>
            <c:dLbl>
              <c:idx val="2"/>
              <c:layout>
                <c:manualLayout>
                  <c:x val="4.01978913676884E-2"/>
                  <c:y val="-0.123760805557973"/>
                </c:manualLayout>
              </c:layout>
              <c:spPr>
                <a:noFill/>
                <a:ln>
                  <a:noFill/>
                </a:ln>
                <a:effectLst/>
              </c:spPr>
              <c:txPr>
                <a:bodyPr rot="0" spcFirstLastPara="1" vertOverflow="ellipsis" vert="horz" wrap="square" lIns="38100" tIns="19050" rIns="38100" bIns="19050" anchor="ctr" anchorCtr="1">
                  <a:noAutofit/>
                </a:bodyPr>
                <a:lstStyle/>
                <a:p>
                  <a:pPr>
                    <a:defRPr lang="es-ES" sz="14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075647170156433"/>
                      <c:h val="0.3058467456880814"/>
                    </c:manualLayout>
                  </c15:layout>
                </c:ext>
                <c:ext xmlns:c16="http://schemas.microsoft.com/office/drawing/2014/chart" uri="{C3380CC4-5D6E-409C-BE32-E72D297353CC}">
                  <c16:uniqueId val="{00000005-D8C0-D041-861D-79F4C7291B21}"/>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Already had own tech</c:v>
                </c:pt>
                <c:pt idx="1">
                  <c:v>Using school provided</c:v>
                </c:pt>
                <c:pt idx="2">
                  <c:v>Missing device or internet</c:v>
                </c:pt>
              </c:strCache>
            </c:strRef>
          </c:cat>
          <c:val>
            <c:numRef>
              <c:f>Sheet1!$B$2:$B$4</c:f>
              <c:numCache>
                <c:formatCode>0%</c:formatCode>
                <c:ptCount val="3"/>
                <c:pt idx="0">
                  <c:v>0.32</c:v>
                </c:pt>
                <c:pt idx="1">
                  <c:v>0.33</c:v>
                </c:pt>
                <c:pt idx="2">
                  <c:v>0.35</c:v>
                </c:pt>
              </c:numCache>
            </c:numRef>
          </c:val>
          <c:extLst>
            <c:ext xmlns:c16="http://schemas.microsoft.com/office/drawing/2014/chart" uri="{C3380CC4-5D6E-409C-BE32-E72D297353CC}">
              <c16:uniqueId val="{00000006-D8C0-D041-861D-79F4C7291B21}"/>
            </c:ext>
          </c:extLst>
        </c:ser>
        <c:dLbls>
          <c:showLegendKey val="0"/>
          <c:showVal val="0"/>
          <c:showCatName val="0"/>
          <c:showSerName val="0"/>
          <c:showPercent val="0"/>
          <c:showBubbleSize val="0"/>
          <c:showLeaderLines val="1"/>
        </c:dLbls>
        <c:firstSliceAng val="245"/>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862" b="1" i="0" u="none" strike="noStrike" kern="1200" spc="0" baseline="0">
                <a:solidFill>
                  <a:schemeClr val="tx1"/>
                </a:solidFill>
                <a:latin typeface="+mn-lt"/>
                <a:ea typeface="+mn-ea"/>
                <a:cs typeface="+mn-cs"/>
              </a:defRPr>
            </a:pPr>
            <a:r>
              <a:rPr lang="es-ES_tradnl" b="1" noProof="0" dirty="0">
                <a:solidFill>
                  <a:schemeClr val="tx1"/>
                </a:solidFill>
              </a:rPr>
              <a:t>¿A cuál de los siguientes recursos tuvo acceso su hijo</a:t>
            </a:r>
            <a:r>
              <a:rPr lang="es-ES_tradnl" b="1" baseline="0" noProof="0" dirty="0">
                <a:solidFill>
                  <a:schemeClr val="tx1"/>
                </a:solidFill>
              </a:rPr>
              <a:t> </a:t>
            </a:r>
            <a:r>
              <a:rPr lang="es-ES_tradnl" b="1" noProof="0" dirty="0">
                <a:solidFill>
                  <a:schemeClr val="tx1"/>
                </a:solidFill>
              </a:rPr>
              <a:t>cuando lo necesitó para sus tareas escolares durante </a:t>
            </a:r>
            <a:br>
              <a:rPr lang="es-ES_tradnl" b="1" noProof="0" dirty="0">
                <a:solidFill>
                  <a:schemeClr val="tx1"/>
                </a:solidFill>
              </a:rPr>
            </a:br>
            <a:r>
              <a:rPr lang="es-ES_tradnl" b="1" noProof="0" dirty="0">
                <a:solidFill>
                  <a:schemeClr val="tx1"/>
                </a:solidFill>
              </a:rPr>
              <a:t>la educación a distancia? </a:t>
            </a:r>
          </a:p>
        </c:rich>
      </c:tx>
      <c:layout>
        <c:manualLayout>
          <c:xMode val="edge"/>
          <c:yMode val="edge"/>
          <c:x val="0.12762962412717299"/>
          <c:y val="3.9340809119633197E-2"/>
        </c:manualLayout>
      </c:layout>
      <c:overlay val="0"/>
      <c:spPr>
        <a:noFill/>
        <a:ln>
          <a:noFill/>
        </a:ln>
        <a:effectLst/>
      </c:spPr>
    </c:title>
    <c:autoTitleDeleted val="0"/>
    <c:plotArea>
      <c:layout>
        <c:manualLayout>
          <c:layoutTarget val="inner"/>
          <c:xMode val="edge"/>
          <c:yMode val="edge"/>
          <c:x val="3.7352671717921997E-2"/>
          <c:y val="0.359370547054086"/>
          <c:w val="0.92779771090548202"/>
          <c:h val="0.34348143825456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dLbl>
              <c:idx val="0"/>
              <c:tx>
                <c:rich>
                  <a:bodyPr/>
                  <a:lstStyle/>
                  <a:p>
                    <a:r>
                      <a:rPr lang="en-US"/>
                      <a:t>70</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D0D-0646-BB0B-1F6701FDA0CA}"/>
                </c:ext>
              </c:extLst>
            </c:dLbl>
            <c:dLbl>
              <c:idx val="1"/>
              <c:tx>
                <c:rich>
                  <a:bodyPr/>
                  <a:lstStyle/>
                  <a:p>
                    <a:r>
                      <a:rPr lang="en-US"/>
                      <a:t>17</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D0D-0646-BB0B-1F6701FDA0CA}"/>
                </c:ext>
              </c:extLst>
            </c:dLbl>
            <c:dLbl>
              <c:idx val="2"/>
              <c:tx>
                <c:rich>
                  <a:bodyPr/>
                  <a:lstStyle/>
                  <a:p>
                    <a:r>
                      <a:rPr lang="en-US"/>
                      <a:t>68</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D0D-0646-BB0B-1F6701FDA0CA}"/>
                </c:ext>
              </c:extLst>
            </c:dLbl>
            <c:dLbl>
              <c:idx val="3"/>
              <c:tx>
                <c:rich>
                  <a:bodyPr/>
                  <a:lstStyle/>
                  <a:p>
                    <a:r>
                      <a:rPr lang="en-US"/>
                      <a:t>34</a:t>
                    </a:r>
                    <a:r>
                      <a:rPr lang="en-US" sz="800"/>
                      <a:t> </a:t>
                    </a:r>
                    <a:r>
                      <a:rPr lang="en-US"/>
                      <a:t>%</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D0D-0646-BB0B-1F6701FDA0CA}"/>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Consistent, reliable access to the internet</c:v>
                </c:pt>
                <c:pt idx="1">
                  <c:v>A WiFi hotspot provided by the school or district for use at home</c:v>
                </c:pt>
                <c:pt idx="2">
                  <c:v>A computer or tablet you already had in your household</c:v>
                </c:pt>
                <c:pt idx="3">
                  <c:v>A computer or tablet provided by the school or district</c:v>
                </c:pt>
              </c:strCache>
            </c:strRef>
          </c:cat>
          <c:val>
            <c:numRef>
              <c:f>Sheet1!$B$2:$B$5</c:f>
              <c:numCache>
                <c:formatCode>0%</c:formatCode>
                <c:ptCount val="4"/>
                <c:pt idx="0">
                  <c:v>0.70394299999999999</c:v>
                </c:pt>
                <c:pt idx="1">
                  <c:v>0.17342299999999999</c:v>
                </c:pt>
                <c:pt idx="2">
                  <c:v>0.67814099999999999</c:v>
                </c:pt>
                <c:pt idx="3">
                  <c:v>0.344026</c:v>
                </c:pt>
              </c:numCache>
            </c:numRef>
          </c:val>
          <c:extLst>
            <c:ext xmlns:c16="http://schemas.microsoft.com/office/drawing/2014/chart" uri="{C3380CC4-5D6E-409C-BE32-E72D297353CC}">
              <c16:uniqueId val="{00000000-D2DD-2E4C-9477-02206A6A5E35}"/>
            </c:ext>
          </c:extLst>
        </c:ser>
        <c:dLbls>
          <c:showLegendKey val="0"/>
          <c:showVal val="1"/>
          <c:showCatName val="0"/>
          <c:showSerName val="0"/>
          <c:showPercent val="0"/>
          <c:showBubbleSize val="0"/>
        </c:dLbls>
        <c:gapWidth val="50"/>
        <c:axId val="-2145610360"/>
        <c:axId val="-2146163960"/>
      </c:barChart>
      <c:catAx>
        <c:axId val="-2145610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200" b="0" i="0" u="none" strike="noStrike" kern="1200" baseline="0">
                <a:solidFill>
                  <a:schemeClr val="tx1"/>
                </a:solidFill>
                <a:latin typeface="+mn-lt"/>
                <a:ea typeface="+mn-ea"/>
                <a:cs typeface="+mn-cs"/>
              </a:defRPr>
            </a:pPr>
            <a:endParaRPr lang="en-US"/>
          </a:p>
        </c:txPr>
        <c:crossAx val="-2146163960"/>
        <c:crosses val="autoZero"/>
        <c:auto val="1"/>
        <c:lblAlgn val="ctr"/>
        <c:lblOffset val="100"/>
        <c:noMultiLvlLbl val="0"/>
      </c:catAx>
      <c:valAx>
        <c:axId val="-2146163960"/>
        <c:scaling>
          <c:orientation val="minMax"/>
        </c:scaling>
        <c:delete val="1"/>
        <c:axPos val="l"/>
        <c:numFmt formatCode="0%" sourceLinked="1"/>
        <c:majorTickMark val="none"/>
        <c:minorTickMark val="none"/>
        <c:tickLblPos val="nextTo"/>
        <c:crossAx val="-2145610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2"/>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75-3B42-9DD8-BA064A22C915}"/>
              </c:ext>
            </c:extLst>
          </c:dPt>
          <c:dPt>
            <c:idx val="1"/>
            <c:bubble3D val="0"/>
            <c:spPr>
              <a:noFill/>
              <a:ln w="19050">
                <a:solidFill>
                  <a:schemeClr val="lt1"/>
                </a:solidFill>
              </a:ln>
              <a:effectLst/>
            </c:spPr>
            <c:extLst>
              <c:ext xmlns:c16="http://schemas.microsoft.com/office/drawing/2014/chart" uri="{C3380CC4-5D6E-409C-BE32-E72D297353CC}">
                <c16:uniqueId val="{00000003-4075-3B42-9DD8-BA064A22C915}"/>
              </c:ext>
            </c:extLst>
          </c:dPt>
          <c:cat>
            <c:strRef>
              <c:f>Sheet1!$A$2:$A$3</c:f>
              <c:strCache>
                <c:ptCount val="1"/>
                <c:pt idx="0">
                  <c:v>Agree</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4-4075-3B42-9DD8-BA064A22C915}"/>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2"/>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D4-2644-B704-699CFF47929E}"/>
              </c:ext>
            </c:extLst>
          </c:dPt>
          <c:dPt>
            <c:idx val="1"/>
            <c:bubble3D val="0"/>
            <c:spPr>
              <a:noFill/>
              <a:ln w="19050">
                <a:solidFill>
                  <a:schemeClr val="lt1"/>
                </a:solidFill>
              </a:ln>
              <a:effectLst/>
            </c:spPr>
            <c:extLst>
              <c:ext xmlns:c16="http://schemas.microsoft.com/office/drawing/2014/chart" uri="{C3380CC4-5D6E-409C-BE32-E72D297353CC}">
                <c16:uniqueId val="{00000003-5DD4-2644-B704-699CFF47929E}"/>
              </c:ext>
            </c:extLst>
          </c:dPt>
          <c:cat>
            <c:strRef>
              <c:f>Sheet1!$A$2:$A$3</c:f>
              <c:strCache>
                <c:ptCount val="1"/>
                <c:pt idx="0">
                  <c:v>Agree</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5DD4-2644-B704-699CFF47929E}"/>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2"/>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530-2F4D-B462-915E7739F834}"/>
              </c:ext>
            </c:extLst>
          </c:dPt>
          <c:dPt>
            <c:idx val="1"/>
            <c:bubble3D val="0"/>
            <c:spPr>
              <a:noFill/>
              <a:ln w="19050">
                <a:solidFill>
                  <a:schemeClr val="lt1"/>
                </a:solidFill>
              </a:ln>
              <a:effectLst/>
            </c:spPr>
            <c:extLst>
              <c:ext xmlns:c16="http://schemas.microsoft.com/office/drawing/2014/chart" uri="{C3380CC4-5D6E-409C-BE32-E72D297353CC}">
                <c16:uniqueId val="{00000003-D530-2F4D-B462-915E7739F834}"/>
              </c:ext>
            </c:extLst>
          </c:dPt>
          <c:cat>
            <c:strRef>
              <c:f>Sheet1!$A$2:$A$3</c:f>
              <c:strCache>
                <c:ptCount val="1"/>
                <c:pt idx="0">
                  <c:v>Agree</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4-D530-2F4D-B462-915E7739F834}"/>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498730676473"/>
          <c:y val="6.5627711792590707E-2"/>
          <c:w val="0.45406599294893701"/>
          <c:h val="0.87063439992230496"/>
        </c:manualLayout>
      </c:layout>
      <c:barChart>
        <c:barDir val="bar"/>
        <c:grouping val="clustered"/>
        <c:varyColors val="0"/>
        <c:ser>
          <c:idx val="1"/>
          <c:order val="0"/>
          <c:tx>
            <c:strRef>
              <c:f>Sheet1!$C$1</c:f>
              <c:strCache>
                <c:ptCount val="1"/>
                <c:pt idx="0">
                  <c:v>Very Important</c:v>
                </c:pt>
              </c:strCache>
            </c:strRef>
          </c:tx>
          <c:spPr>
            <a:solidFill>
              <a:schemeClr val="accent5"/>
            </a:solidFill>
            <a:ln>
              <a:noFill/>
            </a:ln>
            <a:effectLst/>
          </c:spPr>
          <c:invertIfNegative val="0"/>
          <c:dLbls>
            <c:dLbl>
              <c:idx val="0"/>
              <c:tx>
                <c:rich>
                  <a:bodyPr/>
                  <a:lstStyle/>
                  <a:p>
                    <a:r>
                      <a:rPr lang="es-ES"/>
                      <a:t>89</a:t>
                    </a:r>
                    <a:r>
                      <a:rPr lang="es-ES" sz="800"/>
                      <a:t> </a:t>
                    </a:r>
                    <a:r>
                      <a:rPr lang="es-E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CF4-0641-9375-EE47F76E6AA1}"/>
                </c:ext>
              </c:extLst>
            </c:dLbl>
            <c:dLbl>
              <c:idx val="1"/>
              <c:tx>
                <c:rich>
                  <a:bodyPr/>
                  <a:lstStyle/>
                  <a:p>
                    <a:r>
                      <a:rPr lang="es-ES"/>
                      <a:t>87</a:t>
                    </a:r>
                    <a:r>
                      <a:rPr lang="es-ES" sz="800"/>
                      <a:t> </a:t>
                    </a:r>
                    <a:r>
                      <a:rPr lang="es-E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CF4-0641-9375-EE47F76E6AA1}"/>
                </c:ext>
              </c:extLst>
            </c:dLbl>
            <c:dLbl>
              <c:idx val="2"/>
              <c:tx>
                <c:rich>
                  <a:bodyPr/>
                  <a:lstStyle/>
                  <a:p>
                    <a:r>
                      <a:rPr lang="es-ES"/>
                      <a:t>83</a:t>
                    </a:r>
                    <a:r>
                      <a:rPr lang="es-ES" sz="800"/>
                      <a:t> </a:t>
                    </a:r>
                    <a:r>
                      <a:rPr lang="es-E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CF4-0641-9375-EE47F76E6AA1}"/>
                </c:ext>
              </c:extLst>
            </c:dLbl>
            <c:dLbl>
              <c:idx val="3"/>
              <c:tx>
                <c:rich>
                  <a:bodyPr/>
                  <a:lstStyle/>
                  <a:p>
                    <a:r>
                      <a:rPr lang="es-ES"/>
                      <a:t>84</a:t>
                    </a:r>
                    <a:r>
                      <a:rPr lang="es-ES" sz="800"/>
                      <a:t> </a:t>
                    </a:r>
                    <a:r>
                      <a:rPr lang="es-E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CF4-0641-9375-EE47F76E6AA1}"/>
                </c:ext>
              </c:extLst>
            </c:dLbl>
            <c:dLbl>
              <c:idx val="4"/>
              <c:tx>
                <c:rich>
                  <a:bodyPr/>
                  <a:lstStyle/>
                  <a:p>
                    <a:r>
                      <a:rPr lang="es-ES"/>
                      <a:t>80</a:t>
                    </a:r>
                    <a:r>
                      <a:rPr lang="es-ES" sz="800"/>
                      <a:t> </a:t>
                    </a:r>
                    <a:r>
                      <a:rPr lang="es-E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CF4-0641-9375-EE47F76E6AA1}"/>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Maintain online access to assignments, class materials, and other resources so parents and students have access from home if needed' </c:v>
                </c:pt>
                <c:pt idx="1">
                  <c:v>Share data with parents about how their child is doing academically when school resumes in the fall </c:v>
                </c:pt>
                <c:pt idx="2">
                  <c:v>Provide tools for parents so they know how best to explain the material to their children if they are confused or struggling while doing schoolwork at home </c:v>
                </c:pt>
                <c:pt idx="3">
                  <c:v>Check to see where students are academically in the fall, to see what material they may have missed during remote schooling' </c:v>
                </c:pt>
                <c:pt idx="4">
                  <c:v>Assuming the new school year begins with some remote learning, offer more live video classes (for example, via Zoom or Google Meet) that are more like classroom instruction during a regular school day' </c:v>
                </c:pt>
              </c:strCache>
            </c:strRef>
          </c:cat>
          <c:val>
            <c:numRef>
              <c:f>Sheet1!$C$2:$C$6</c:f>
              <c:numCache>
                <c:formatCode>0%</c:formatCode>
                <c:ptCount val="5"/>
                <c:pt idx="0">
                  <c:v>0.88704899999999998</c:v>
                </c:pt>
                <c:pt idx="1">
                  <c:v>0.87194899999999997</c:v>
                </c:pt>
                <c:pt idx="2">
                  <c:v>0.83149099999999998</c:v>
                </c:pt>
                <c:pt idx="3">
                  <c:v>0.84182100000000004</c:v>
                </c:pt>
                <c:pt idx="4">
                  <c:v>0.80478400000000005</c:v>
                </c:pt>
              </c:numCache>
            </c:numRef>
          </c:val>
          <c:extLst>
            <c:ext xmlns:c16="http://schemas.microsoft.com/office/drawing/2014/chart" uri="{C3380CC4-5D6E-409C-BE32-E72D297353CC}">
              <c16:uniqueId val="{00000000-C60E-3D45-8DA5-1EC20F280F43}"/>
            </c:ext>
          </c:extLst>
        </c:ser>
        <c:ser>
          <c:idx val="0"/>
          <c:order val="1"/>
          <c:tx>
            <c:strRef>
              <c:f>Sheet1!$B$1</c:f>
              <c:strCache>
                <c:ptCount val="1"/>
                <c:pt idx="0">
                  <c:v>Absolutely essential</c:v>
                </c:pt>
              </c:strCache>
            </c:strRef>
          </c:tx>
          <c:spPr>
            <a:solidFill>
              <a:schemeClr val="accent1"/>
            </a:solidFill>
            <a:ln>
              <a:noFill/>
            </a:ln>
            <a:effectLst/>
          </c:spPr>
          <c:invertIfNegative val="0"/>
          <c:dLbls>
            <c:dLbl>
              <c:idx val="0"/>
              <c:tx>
                <c:rich>
                  <a:bodyPr/>
                  <a:lstStyle/>
                  <a:p>
                    <a:r>
                      <a:rPr lang="es-ES"/>
                      <a:t>53</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CF4-0641-9375-EE47F76E6AA1}"/>
                </c:ext>
              </c:extLst>
            </c:dLbl>
            <c:dLbl>
              <c:idx val="1"/>
              <c:tx>
                <c:rich>
                  <a:bodyPr/>
                  <a:lstStyle/>
                  <a:p>
                    <a:r>
                      <a:rPr lang="es-ES"/>
                      <a:t>49</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CF4-0641-9375-EE47F76E6AA1}"/>
                </c:ext>
              </c:extLst>
            </c:dLbl>
            <c:dLbl>
              <c:idx val="2"/>
              <c:tx>
                <c:rich>
                  <a:bodyPr/>
                  <a:lstStyle/>
                  <a:p>
                    <a:r>
                      <a:rPr lang="es-ES"/>
                      <a:t>48</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CF4-0641-9375-EE47F76E6AA1}"/>
                </c:ext>
              </c:extLst>
            </c:dLbl>
            <c:dLbl>
              <c:idx val="3"/>
              <c:tx>
                <c:rich>
                  <a:bodyPr/>
                  <a:lstStyle/>
                  <a:p>
                    <a:r>
                      <a:rPr lang="es-ES"/>
                      <a:t>46</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CF4-0641-9375-EE47F76E6AA1}"/>
                </c:ext>
              </c:extLst>
            </c:dLbl>
            <c:dLbl>
              <c:idx val="4"/>
              <c:tx>
                <c:rich>
                  <a:bodyPr/>
                  <a:lstStyle/>
                  <a:p>
                    <a:r>
                      <a:rPr lang="es-ES"/>
                      <a:t>46</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CF4-0641-9375-EE47F76E6AA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Maintain online access to assignments, class materials, and other resources so parents and students have access from home if needed' </c:v>
                </c:pt>
                <c:pt idx="1">
                  <c:v>Share data with parents about how their child is doing academically when school resumes in the fall </c:v>
                </c:pt>
                <c:pt idx="2">
                  <c:v>Provide tools for parents so they know how best to explain the material to their children if they are confused or struggling while doing schoolwork at home </c:v>
                </c:pt>
                <c:pt idx="3">
                  <c:v>Check to see where students are academically in the fall, to see what material they may have missed during remote schooling' </c:v>
                </c:pt>
                <c:pt idx="4">
                  <c:v>Assuming the new school year begins with some remote learning, offer more live video classes (for example, via Zoom or Google Meet) that are more like classroom instruction during a regular school day' </c:v>
                </c:pt>
              </c:strCache>
            </c:strRef>
          </c:cat>
          <c:val>
            <c:numRef>
              <c:f>Sheet1!$B$2:$B$6</c:f>
              <c:numCache>
                <c:formatCode>0%</c:formatCode>
                <c:ptCount val="5"/>
                <c:pt idx="0">
                  <c:v>0.52680400000000005</c:v>
                </c:pt>
                <c:pt idx="1">
                  <c:v>0.49455399999999999</c:v>
                </c:pt>
                <c:pt idx="2">
                  <c:v>0.47501199999999999</c:v>
                </c:pt>
                <c:pt idx="3">
                  <c:v>0.463337</c:v>
                </c:pt>
                <c:pt idx="4">
                  <c:v>0.45639800000000003</c:v>
                </c:pt>
              </c:numCache>
            </c:numRef>
          </c:val>
          <c:extLst>
            <c:ext xmlns:c16="http://schemas.microsoft.com/office/drawing/2014/chart" uri="{C3380CC4-5D6E-409C-BE32-E72D297353CC}">
              <c16:uniqueId val="{00000001-C60E-3D45-8DA5-1EC20F280F43}"/>
            </c:ext>
          </c:extLst>
        </c:ser>
        <c:dLbls>
          <c:showLegendKey val="0"/>
          <c:showVal val="0"/>
          <c:showCatName val="0"/>
          <c:showSerName val="0"/>
          <c:showPercent val="0"/>
          <c:showBubbleSize val="0"/>
        </c:dLbls>
        <c:gapWidth val="120"/>
        <c:overlap val="100"/>
        <c:axId val="-2146096920"/>
        <c:axId val="-2146093880"/>
      </c:barChart>
      <c:catAx>
        <c:axId val="-2146096920"/>
        <c:scaling>
          <c:orientation val="maxMin"/>
        </c:scaling>
        <c:delete val="1"/>
        <c:axPos val="l"/>
        <c:numFmt formatCode="General" sourceLinked="1"/>
        <c:majorTickMark val="none"/>
        <c:minorTickMark val="none"/>
        <c:tickLblPos val="nextTo"/>
        <c:crossAx val="-2146093880"/>
        <c:crosses val="autoZero"/>
        <c:auto val="1"/>
        <c:lblAlgn val="ctr"/>
        <c:lblOffset val="100"/>
        <c:noMultiLvlLbl val="0"/>
      </c:catAx>
      <c:valAx>
        <c:axId val="-2146093880"/>
        <c:scaling>
          <c:orientation val="minMax"/>
        </c:scaling>
        <c:delete val="1"/>
        <c:axPos val="t"/>
        <c:numFmt formatCode="0%" sourceLinked="1"/>
        <c:majorTickMark val="out"/>
        <c:minorTickMark val="none"/>
        <c:tickLblPos val="nextTo"/>
        <c:crossAx val="-2146096920"/>
        <c:crosses val="autoZero"/>
        <c:crossBetween val="between"/>
      </c:valAx>
      <c:spPr>
        <a:noFill/>
        <a:ln>
          <a:noFill/>
        </a:ln>
        <a:effectLst/>
      </c:spPr>
    </c:plotArea>
    <c:legend>
      <c:legendPos val="b"/>
      <c:layout>
        <c:manualLayout>
          <c:xMode val="edge"/>
          <c:yMode val="edge"/>
          <c:x val="0.51862834515456202"/>
          <c:y val="3.1625104555832902E-3"/>
          <c:w val="0.23481218542456"/>
          <c:h val="9.8684520158763001E-2"/>
        </c:manualLayout>
      </c:layout>
      <c:overlay val="0"/>
      <c:spPr>
        <a:noFill/>
        <a:ln>
          <a:noFill/>
        </a:ln>
        <a:effectLst/>
      </c:spPr>
      <c:txPr>
        <a:bodyPr rot="0" spcFirstLastPara="1" vertOverflow="ellipsis" vert="horz" wrap="square" anchor="ctr" anchorCtr="1"/>
        <a:lstStyle/>
        <a:p>
          <a:pPr>
            <a:defRPr lang="es-ES"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498730676473"/>
          <c:y val="3.4869302109165203E-2"/>
          <c:w val="0.45406599294893701"/>
          <c:h val="0.90139274937153302"/>
        </c:manualLayout>
      </c:layout>
      <c:barChart>
        <c:barDir val="bar"/>
        <c:grouping val="clustered"/>
        <c:varyColors val="0"/>
        <c:ser>
          <c:idx val="1"/>
          <c:order val="0"/>
          <c:tx>
            <c:strRef>
              <c:f>Sheet1!$C$1</c:f>
              <c:strCache>
                <c:ptCount val="1"/>
                <c:pt idx="0">
                  <c:v>Somewhat likely</c:v>
                </c:pt>
              </c:strCache>
            </c:strRef>
          </c:tx>
          <c:spPr>
            <a:solidFill>
              <a:schemeClr val="accent5"/>
            </a:solidFill>
            <a:ln>
              <a:noFill/>
            </a:ln>
            <a:effectLst/>
          </c:spPr>
          <c:invertIfNegative val="0"/>
          <c:dLbls>
            <c:dLbl>
              <c:idx val="0"/>
              <c:tx>
                <c:rich>
                  <a:bodyPr/>
                  <a:lstStyle/>
                  <a:p>
                    <a:r>
                      <a:rPr lang="en-US"/>
                      <a:t>86</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FC3-A945-A440-68D68D1A6956}"/>
                </c:ext>
              </c:extLst>
            </c:dLbl>
            <c:dLbl>
              <c:idx val="1"/>
              <c:tx>
                <c:rich>
                  <a:bodyPr/>
                  <a:lstStyle/>
                  <a:p>
                    <a:r>
                      <a:rPr lang="en-US"/>
                      <a:t>87</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FC3-A945-A440-68D68D1A6956}"/>
                </c:ext>
              </c:extLst>
            </c:dLbl>
            <c:dLbl>
              <c:idx val="2"/>
              <c:tx>
                <c:rich>
                  <a:bodyPr/>
                  <a:lstStyle/>
                  <a:p>
                    <a:r>
                      <a:rPr lang="en-US"/>
                      <a:t>82</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FC3-A945-A440-68D68D1A6956}"/>
                </c:ext>
              </c:extLst>
            </c:dLbl>
            <c:dLbl>
              <c:idx val="3"/>
              <c:tx>
                <c:rich>
                  <a:bodyPr/>
                  <a:lstStyle/>
                  <a:p>
                    <a:r>
                      <a:rPr lang="en-US"/>
                      <a:t>76</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FC3-A945-A440-68D68D1A6956}"/>
                </c:ext>
              </c:extLst>
            </c:dLbl>
            <c:dLbl>
              <c:idx val="4"/>
              <c:tx>
                <c:rich>
                  <a:bodyPr/>
                  <a:lstStyle/>
                  <a:p>
                    <a:r>
                      <a:rPr lang="en-US"/>
                      <a:t>69</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FC3-A945-A440-68D68D1A6956}"/>
                </c:ext>
              </c:extLst>
            </c:dLbl>
            <c:dLbl>
              <c:idx val="5"/>
              <c:tx>
                <c:rich>
                  <a:bodyPr/>
                  <a:lstStyle/>
                  <a:p>
                    <a:r>
                      <a:rPr lang="en-US"/>
                      <a:t>68</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FC3-A945-A440-68D68D1A6956}"/>
                </c:ext>
              </c:extLst>
            </c:dLbl>
            <c:dLbl>
              <c:idx val="6"/>
              <c:tx>
                <c:rich>
                  <a:bodyPr/>
                  <a:lstStyle/>
                  <a:p>
                    <a:r>
                      <a:rPr lang="en-US"/>
                      <a:t>41</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FC3-A945-A440-68D68D1A6956}"/>
                </c:ext>
              </c:extLst>
            </c:dLbl>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 more time to talk to my children about their everyday assignments </c:v>
                </c:pt>
                <c:pt idx="1">
                  <c:v>Get a better understanding of what my child is expected to learn at his/her new grade level </c:v>
                </c:pt>
                <c:pt idx="2">
                  <c:v>Seek a better understanding of where my child is academically </c:v>
                </c:pt>
                <c:pt idx="3">
                  <c:v>Talk to my child’s teacher(s) about what I noticed regarding my child’s learning/schoolwork during the remote schooling last spring </c:v>
                </c:pt>
                <c:pt idx="4">
                  <c:v>Develop a stronger relationship with my child’s teacher(s) than I’ve had in the past </c:v>
                </c:pt>
                <c:pt idx="5">
                  <c:v>Demand that the school provide better support for students’ emotional well-being going forward </c:v>
                </c:pt>
                <c:pt idx="6">
                  <c:v>Lower my academic expectations for my child due to remote schooling </c:v>
                </c:pt>
              </c:strCache>
            </c:strRef>
          </c:cat>
          <c:val>
            <c:numRef>
              <c:f>Sheet1!$C$2:$C$8</c:f>
              <c:numCache>
                <c:formatCode>0%</c:formatCode>
                <c:ptCount val="7"/>
                <c:pt idx="0">
                  <c:v>0.86449299999999996</c:v>
                </c:pt>
                <c:pt idx="1">
                  <c:v>0.87107800000000002</c:v>
                </c:pt>
                <c:pt idx="2">
                  <c:v>0.81928000000000001</c:v>
                </c:pt>
                <c:pt idx="3">
                  <c:v>0.76419099999999995</c:v>
                </c:pt>
                <c:pt idx="4">
                  <c:v>0.68629200000000001</c:v>
                </c:pt>
                <c:pt idx="5">
                  <c:v>0.67662500000000003</c:v>
                </c:pt>
                <c:pt idx="6">
                  <c:v>0.40611999999999998</c:v>
                </c:pt>
              </c:numCache>
            </c:numRef>
          </c:val>
          <c:extLst>
            <c:ext xmlns:c16="http://schemas.microsoft.com/office/drawing/2014/chart" uri="{C3380CC4-5D6E-409C-BE32-E72D297353CC}">
              <c16:uniqueId val="{00000000-78F8-6042-B3B5-73E34CEFCAA5}"/>
            </c:ext>
          </c:extLst>
        </c:ser>
        <c:ser>
          <c:idx val="0"/>
          <c:order val="1"/>
          <c:tx>
            <c:strRef>
              <c:f>Sheet1!$B$1</c:f>
              <c:strCache>
                <c:ptCount val="1"/>
                <c:pt idx="0">
                  <c:v>Very likely</c:v>
                </c:pt>
              </c:strCache>
            </c:strRef>
          </c:tx>
          <c:spPr>
            <a:solidFill>
              <a:schemeClr val="accent1"/>
            </a:solidFill>
            <a:ln>
              <a:noFill/>
            </a:ln>
            <a:effectLst/>
          </c:spPr>
          <c:invertIfNegative val="0"/>
          <c:dLbls>
            <c:dLbl>
              <c:idx val="0"/>
              <c:tx>
                <c:rich>
                  <a:bodyPr/>
                  <a:lstStyle/>
                  <a:p>
                    <a:r>
                      <a:rPr lang="en-US"/>
                      <a:t>47</a:t>
                    </a:r>
                    <a:r>
                      <a:rPr lang="en-US" sz="80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FC3-A945-A440-68D68D1A6956}"/>
                </c:ext>
              </c:extLst>
            </c:dLbl>
            <c:dLbl>
              <c:idx val="1"/>
              <c:tx>
                <c:rich>
                  <a:bodyPr/>
                  <a:lstStyle/>
                  <a:p>
                    <a:r>
                      <a:rPr lang="en-US"/>
                      <a:t>47</a:t>
                    </a:r>
                    <a:r>
                      <a:rPr lang="en-US" sz="80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FC3-A945-A440-68D68D1A6956}"/>
                </c:ext>
              </c:extLst>
            </c:dLbl>
            <c:dLbl>
              <c:idx val="2"/>
              <c:tx>
                <c:rich>
                  <a:bodyPr/>
                  <a:lstStyle/>
                  <a:p>
                    <a:r>
                      <a:rPr lang="en-US"/>
                      <a:t>42</a:t>
                    </a:r>
                    <a:r>
                      <a:rPr lang="en-US" sz="80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FC3-A945-A440-68D68D1A6956}"/>
                </c:ext>
              </c:extLst>
            </c:dLbl>
            <c:dLbl>
              <c:idx val="3"/>
              <c:tx>
                <c:rich>
                  <a:bodyPr/>
                  <a:lstStyle/>
                  <a:p>
                    <a:r>
                      <a:rPr lang="en-US"/>
                      <a:t>39</a:t>
                    </a:r>
                    <a:r>
                      <a:rPr lang="en-US" sz="80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FC3-A945-A440-68D68D1A6956}"/>
                </c:ext>
              </c:extLst>
            </c:dLbl>
            <c:dLbl>
              <c:idx val="4"/>
              <c:tx>
                <c:rich>
                  <a:bodyPr/>
                  <a:lstStyle/>
                  <a:p>
                    <a:r>
                      <a:rPr lang="en-US"/>
                      <a:t>34</a:t>
                    </a:r>
                    <a:r>
                      <a:rPr lang="en-US" sz="80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FC3-A945-A440-68D68D1A6956}"/>
                </c:ext>
              </c:extLst>
            </c:dLbl>
            <c:dLbl>
              <c:idx val="5"/>
              <c:tx>
                <c:rich>
                  <a:bodyPr/>
                  <a:lstStyle/>
                  <a:p>
                    <a:r>
                      <a:rPr lang="en-US"/>
                      <a:t>33</a:t>
                    </a:r>
                    <a:r>
                      <a:rPr lang="en-US" sz="80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FC3-A945-A440-68D68D1A6956}"/>
                </c:ext>
              </c:extLst>
            </c:dLbl>
            <c:dLbl>
              <c:idx val="6"/>
              <c:tx>
                <c:rich>
                  <a:bodyPr/>
                  <a:lstStyle/>
                  <a:p>
                    <a:r>
                      <a:rPr lang="en-US"/>
                      <a:t>18</a:t>
                    </a:r>
                    <a:r>
                      <a:rPr lang="en-US" sz="80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FC3-A945-A440-68D68D1A695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Find more time to talk to my children about their everyday assignments </c:v>
                </c:pt>
                <c:pt idx="1">
                  <c:v>Get a better understanding of what my child is expected to learn at his/her new grade level </c:v>
                </c:pt>
                <c:pt idx="2">
                  <c:v>Seek a better understanding of where my child is academically </c:v>
                </c:pt>
                <c:pt idx="3">
                  <c:v>Talk to my child’s teacher(s) about what I noticed regarding my child’s learning/schoolwork during the remote schooling last spring </c:v>
                </c:pt>
                <c:pt idx="4">
                  <c:v>Develop a stronger relationship with my child’s teacher(s) than I’ve had in the past </c:v>
                </c:pt>
                <c:pt idx="5">
                  <c:v>Demand that the school provide better support for students’ emotional well-being going forward </c:v>
                </c:pt>
                <c:pt idx="6">
                  <c:v>Lower my academic expectations for my child due to remote schooling </c:v>
                </c:pt>
              </c:strCache>
            </c:strRef>
          </c:cat>
          <c:val>
            <c:numRef>
              <c:f>Sheet1!$B$2:$B$8</c:f>
              <c:numCache>
                <c:formatCode>0%</c:formatCode>
                <c:ptCount val="7"/>
                <c:pt idx="0">
                  <c:v>0.467219</c:v>
                </c:pt>
                <c:pt idx="1">
                  <c:v>0.46622200000000003</c:v>
                </c:pt>
                <c:pt idx="2">
                  <c:v>0.41582799999999998</c:v>
                </c:pt>
                <c:pt idx="3">
                  <c:v>0.38934600000000003</c:v>
                </c:pt>
                <c:pt idx="4">
                  <c:v>0.33527000000000001</c:v>
                </c:pt>
                <c:pt idx="5">
                  <c:v>0.325849</c:v>
                </c:pt>
                <c:pt idx="6">
                  <c:v>0.18110999999999999</c:v>
                </c:pt>
              </c:numCache>
            </c:numRef>
          </c:val>
          <c:extLst>
            <c:ext xmlns:c16="http://schemas.microsoft.com/office/drawing/2014/chart" uri="{C3380CC4-5D6E-409C-BE32-E72D297353CC}">
              <c16:uniqueId val="{00000001-78F8-6042-B3B5-73E34CEFCAA5}"/>
            </c:ext>
          </c:extLst>
        </c:ser>
        <c:dLbls>
          <c:showLegendKey val="0"/>
          <c:showVal val="0"/>
          <c:showCatName val="0"/>
          <c:showSerName val="0"/>
          <c:showPercent val="0"/>
          <c:showBubbleSize val="0"/>
        </c:dLbls>
        <c:gapWidth val="120"/>
        <c:overlap val="100"/>
        <c:axId val="-2136582248"/>
        <c:axId val="-2136579208"/>
      </c:barChart>
      <c:catAx>
        <c:axId val="-2136582248"/>
        <c:scaling>
          <c:orientation val="maxMin"/>
        </c:scaling>
        <c:delete val="1"/>
        <c:axPos val="l"/>
        <c:numFmt formatCode="General" sourceLinked="1"/>
        <c:majorTickMark val="none"/>
        <c:minorTickMark val="none"/>
        <c:tickLblPos val="nextTo"/>
        <c:crossAx val="-2136579208"/>
        <c:crosses val="autoZero"/>
        <c:auto val="1"/>
        <c:lblAlgn val="ctr"/>
        <c:lblOffset val="100"/>
        <c:noMultiLvlLbl val="0"/>
      </c:catAx>
      <c:valAx>
        <c:axId val="-2136579208"/>
        <c:scaling>
          <c:orientation val="minMax"/>
        </c:scaling>
        <c:delete val="1"/>
        <c:axPos val="t"/>
        <c:numFmt formatCode="0%" sourceLinked="1"/>
        <c:majorTickMark val="out"/>
        <c:minorTickMark val="none"/>
        <c:tickLblPos val="nextTo"/>
        <c:crossAx val="-2136582248"/>
        <c:crosses val="autoZero"/>
        <c:crossBetween val="between"/>
      </c:valAx>
      <c:spPr>
        <a:noFill/>
        <a:ln>
          <a:noFill/>
        </a:ln>
        <a:effectLst/>
      </c:spPr>
    </c:plotArea>
    <c:legend>
      <c:legendPos val="b"/>
      <c:layout>
        <c:manualLayout>
          <c:xMode val="edge"/>
          <c:yMode val="edge"/>
          <c:x val="0.73151305455190596"/>
          <c:y val="0.81734342912577296"/>
          <c:w val="0.227440967280265"/>
          <c:h val="0.103637009967582"/>
        </c:manualLayout>
      </c:layout>
      <c:overlay val="0"/>
      <c:spPr>
        <a:noFill/>
        <a:ln>
          <a:noFill/>
        </a:ln>
        <a:effectLst/>
      </c:spPr>
      <c:txPr>
        <a:bodyPr rot="0" spcFirstLastPara="1" vertOverflow="ellipsis" vert="horz" wrap="square" anchor="ctr" anchorCtr="1"/>
        <a:lstStyle/>
        <a:p>
          <a:pPr>
            <a:defRPr lang="es-ES"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600069925711"/>
          <c:y val="2.5781248414047199E-2"/>
          <c:w val="0.89039993007428897"/>
          <c:h val="0.948437503171906"/>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25</a:t>
                    </a:r>
                    <a:r>
                      <a:rPr lang="en-US" sz="80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155-3345-81ED-28FBFF4D7A30}"/>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What learning material or content your child’s teacher(s) covered while school was remote</c:v>
                </c:pt>
              </c:strCache>
            </c:strRef>
          </c:cat>
          <c:val>
            <c:numRef>
              <c:f>Sheet1!$B$2</c:f>
              <c:numCache>
                <c:formatCode>0%</c:formatCode>
                <c:ptCount val="1"/>
                <c:pt idx="0">
                  <c:v>0.25</c:v>
                </c:pt>
              </c:numCache>
            </c:numRef>
          </c:val>
          <c:extLst>
            <c:ext xmlns:c16="http://schemas.microsoft.com/office/drawing/2014/chart" uri="{C3380CC4-5D6E-409C-BE32-E72D297353CC}">
              <c16:uniqueId val="{00000001-2D49-A74E-A830-AC931C4A84F5}"/>
            </c:ext>
          </c:extLst>
        </c:ser>
        <c:ser>
          <c:idx val="1"/>
          <c:order val="1"/>
          <c:tx>
            <c:strRef>
              <c:f>Sheet1!$C$1</c:f>
              <c:strCache>
                <c:ptCount val="1"/>
                <c:pt idx="0">
                  <c:v>Series 2</c:v>
                </c:pt>
              </c:strCache>
            </c:strRef>
          </c:tx>
          <c:spPr>
            <a:solidFill>
              <a:schemeClr val="accent5"/>
            </a:solidFill>
            <a:ln>
              <a:noFill/>
            </a:ln>
            <a:effectLst/>
          </c:spPr>
          <c:invertIfNegative val="0"/>
          <c:dLbls>
            <c:dLbl>
              <c:idx val="0"/>
              <c:tx>
                <c:rich>
                  <a:bodyPr/>
                  <a:lstStyle/>
                  <a:p>
                    <a:r>
                      <a:rPr lang="en-US"/>
                      <a:t>33</a:t>
                    </a:r>
                    <a:r>
                      <a:rPr lang="en-US" sz="80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155-3345-81ED-28FBFF4D7A30}"/>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What learning material or content your child’s teacher(s) covered while school was remote</c:v>
                </c:pt>
              </c:strCache>
            </c:strRef>
          </c:cat>
          <c:val>
            <c:numRef>
              <c:f>Sheet1!$C$2</c:f>
              <c:numCache>
                <c:formatCode>0%</c:formatCode>
                <c:ptCount val="1"/>
                <c:pt idx="0">
                  <c:v>0.33</c:v>
                </c:pt>
              </c:numCache>
            </c:numRef>
          </c:val>
          <c:extLst>
            <c:ext xmlns:c16="http://schemas.microsoft.com/office/drawing/2014/chart" uri="{C3380CC4-5D6E-409C-BE32-E72D297353CC}">
              <c16:uniqueId val="{00000004-2D49-A74E-A830-AC931C4A84F5}"/>
            </c:ext>
          </c:extLst>
        </c:ser>
        <c:ser>
          <c:idx val="2"/>
          <c:order val="2"/>
          <c:tx>
            <c:strRef>
              <c:f>Sheet1!$D$1</c:f>
              <c:strCache>
                <c:ptCount val="1"/>
                <c:pt idx="0">
                  <c:v>Series 3</c:v>
                </c:pt>
              </c:strCache>
            </c:strRef>
          </c:tx>
          <c:spPr>
            <a:solidFill>
              <a:schemeClr val="accent4"/>
            </a:solidFill>
            <a:ln>
              <a:noFill/>
            </a:ln>
            <a:effectLst/>
          </c:spPr>
          <c:invertIfNegative val="0"/>
          <c:dLbls>
            <c:dLbl>
              <c:idx val="0"/>
              <c:tx>
                <c:rich>
                  <a:bodyPr/>
                  <a:lstStyle/>
                  <a:p>
                    <a:r>
                      <a:rPr lang="en-US"/>
                      <a:t>21</a:t>
                    </a:r>
                    <a:r>
                      <a:rPr lang="en-US" sz="80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155-3345-81ED-28FBFF4D7A30}"/>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What learning material or content your child’s teacher(s) covered while school was remote</c:v>
                </c:pt>
              </c:strCache>
            </c:strRef>
          </c:cat>
          <c:val>
            <c:numRef>
              <c:f>Sheet1!$D$2</c:f>
              <c:numCache>
                <c:formatCode>0%</c:formatCode>
                <c:ptCount val="1"/>
                <c:pt idx="0">
                  <c:v>0.21</c:v>
                </c:pt>
              </c:numCache>
            </c:numRef>
          </c:val>
          <c:extLst>
            <c:ext xmlns:c16="http://schemas.microsoft.com/office/drawing/2014/chart" uri="{C3380CC4-5D6E-409C-BE32-E72D297353CC}">
              <c16:uniqueId val="{00000007-2D49-A74E-A830-AC931C4A84F5}"/>
            </c:ext>
          </c:extLst>
        </c:ser>
        <c:ser>
          <c:idx val="3"/>
          <c:order val="3"/>
          <c:tx>
            <c:strRef>
              <c:f>Sheet1!$E$1</c:f>
              <c:strCache>
                <c:ptCount val="1"/>
                <c:pt idx="0">
                  <c:v>Series 4</c:v>
                </c:pt>
              </c:strCache>
            </c:strRef>
          </c:tx>
          <c:spPr>
            <a:solidFill>
              <a:schemeClr val="accent2">
                <a:lumMod val="40000"/>
                <a:lumOff val="60000"/>
              </a:schemeClr>
            </a:solidFill>
            <a:ln>
              <a:noFill/>
            </a:ln>
            <a:effectLst/>
          </c:spPr>
          <c:invertIfNegative val="0"/>
          <c:dLbls>
            <c:dLbl>
              <c:idx val="0"/>
              <c:tx>
                <c:rich>
                  <a:bodyPr/>
                  <a:lstStyle/>
                  <a:p>
                    <a:r>
                      <a:rPr lang="en-US"/>
                      <a:t>10</a:t>
                    </a:r>
                    <a:r>
                      <a:rPr lang="en-US" sz="800"/>
                      <a:t> </a:t>
                    </a:r>
                    <a:r>
                      <a:rPr lang="en-U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155-3345-81ED-28FBFF4D7A30}"/>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What learning material or content your child’s teacher(s) covered while school was remote</c:v>
                </c:pt>
              </c:strCache>
            </c:strRef>
          </c:cat>
          <c:val>
            <c:numRef>
              <c:f>Sheet1!$E$2</c:f>
              <c:numCache>
                <c:formatCode>0%</c:formatCode>
                <c:ptCount val="1"/>
                <c:pt idx="0">
                  <c:v>0.1</c:v>
                </c:pt>
              </c:numCache>
            </c:numRef>
          </c:val>
          <c:extLst>
            <c:ext xmlns:c16="http://schemas.microsoft.com/office/drawing/2014/chart" uri="{C3380CC4-5D6E-409C-BE32-E72D297353CC}">
              <c16:uniqueId val="{00000008-2D49-A74E-A830-AC931C4A84F5}"/>
            </c:ext>
          </c:extLst>
        </c:ser>
        <c:ser>
          <c:idx val="4"/>
          <c:order val="4"/>
          <c:tx>
            <c:strRef>
              <c:f>Sheet1!$F$1</c:f>
              <c:strCache>
                <c:ptCount val="1"/>
                <c:pt idx="0">
                  <c:v>Series 5</c:v>
                </c:pt>
              </c:strCache>
            </c:strRef>
          </c:tx>
          <c:spPr>
            <a:solidFill>
              <a:schemeClr val="accent2"/>
            </a:solidFill>
            <a:ln>
              <a:noFill/>
            </a:ln>
            <a:effectLst/>
          </c:spPr>
          <c:invertIfNegative val="0"/>
          <c:dLbls>
            <c:dLbl>
              <c:idx val="0"/>
              <c:tx>
                <c:rich>
                  <a:bodyPr/>
                  <a:lstStyle/>
                  <a:p>
                    <a:r>
                      <a:rPr lang="en-US"/>
                      <a:t>9</a:t>
                    </a:r>
                    <a:r>
                      <a:rPr lang="en-US" sz="800"/>
                      <a:t> </a:t>
                    </a:r>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155-3345-81ED-28FBFF4D7A30}"/>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What learning material or content your child’s teacher(s) covered while school was remote</c:v>
                </c:pt>
              </c:strCache>
            </c:strRef>
          </c:cat>
          <c:val>
            <c:numRef>
              <c:f>Sheet1!$F$2</c:f>
              <c:numCache>
                <c:formatCode>0%</c:formatCode>
                <c:ptCount val="1"/>
                <c:pt idx="0">
                  <c:v>0.09</c:v>
                </c:pt>
              </c:numCache>
            </c:numRef>
          </c:val>
          <c:extLst>
            <c:ext xmlns:c16="http://schemas.microsoft.com/office/drawing/2014/chart" uri="{C3380CC4-5D6E-409C-BE32-E72D297353CC}">
              <c16:uniqueId val="{00000009-2D49-A74E-A830-AC931C4A84F5}"/>
            </c:ext>
          </c:extLst>
        </c:ser>
        <c:dLbls>
          <c:showLegendKey val="0"/>
          <c:showVal val="0"/>
          <c:showCatName val="0"/>
          <c:showSerName val="0"/>
          <c:showPercent val="0"/>
          <c:showBubbleSize val="0"/>
        </c:dLbls>
        <c:gapWidth val="150"/>
        <c:overlap val="100"/>
        <c:axId val="-2136888440"/>
        <c:axId val="-2136892760"/>
      </c:barChart>
      <c:catAx>
        <c:axId val="-2136888440"/>
        <c:scaling>
          <c:orientation val="maxMin"/>
        </c:scaling>
        <c:delete val="1"/>
        <c:axPos val="l"/>
        <c:numFmt formatCode="General" sourceLinked="1"/>
        <c:majorTickMark val="none"/>
        <c:minorTickMark val="none"/>
        <c:tickLblPos val="nextTo"/>
        <c:crossAx val="-2136892760"/>
        <c:crosses val="autoZero"/>
        <c:auto val="1"/>
        <c:lblAlgn val="ctr"/>
        <c:lblOffset val="100"/>
        <c:noMultiLvlLbl val="0"/>
      </c:catAx>
      <c:valAx>
        <c:axId val="-2136892760"/>
        <c:scaling>
          <c:orientation val="minMax"/>
        </c:scaling>
        <c:delete val="1"/>
        <c:axPos val="t"/>
        <c:numFmt formatCode="0%" sourceLinked="1"/>
        <c:majorTickMark val="none"/>
        <c:minorTickMark val="none"/>
        <c:tickLblPos val="nextTo"/>
        <c:crossAx val="-2136888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2"/>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178D-2148-87E3-7A8E5F051F6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78D-2148-87E3-7A8E5F051F60}"/>
              </c:ext>
            </c:extLst>
          </c:dPt>
          <c:dPt>
            <c:idx val="2"/>
            <c:bubble3D val="0"/>
            <c:spPr>
              <a:noFill/>
              <a:ln w="19050">
                <a:solidFill>
                  <a:schemeClr val="lt1"/>
                </a:solidFill>
              </a:ln>
              <a:effectLst/>
            </c:spPr>
            <c:extLst>
              <c:ext xmlns:c16="http://schemas.microsoft.com/office/drawing/2014/chart" uri="{C3380CC4-5D6E-409C-BE32-E72D297353CC}">
                <c16:uniqueId val="{00000005-178D-2148-87E3-7A8E5F051F60}"/>
              </c:ext>
            </c:extLst>
          </c:dPt>
          <c:cat>
            <c:strRef>
              <c:f>Sheet1!$A$2:$A$4</c:f>
              <c:strCache>
                <c:ptCount val="2"/>
                <c:pt idx="0">
                  <c:v>All</c:v>
                </c:pt>
                <c:pt idx="1">
                  <c:v>Most</c:v>
                </c:pt>
              </c:strCache>
            </c:strRef>
          </c:cat>
          <c:val>
            <c:numRef>
              <c:f>Sheet1!$B$2:$B$4</c:f>
              <c:numCache>
                <c:formatCode>0%</c:formatCode>
                <c:ptCount val="3"/>
                <c:pt idx="0">
                  <c:v>0.43</c:v>
                </c:pt>
                <c:pt idx="1">
                  <c:v>0.38</c:v>
                </c:pt>
                <c:pt idx="2">
                  <c:v>0.19</c:v>
                </c:pt>
              </c:numCache>
            </c:numRef>
          </c:val>
          <c:extLst>
            <c:ext xmlns:c16="http://schemas.microsoft.com/office/drawing/2014/chart" uri="{C3380CC4-5D6E-409C-BE32-E72D297353CC}">
              <c16:uniqueId val="{00000006-178D-2148-87E3-7A8E5F051F60}"/>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es-ES" sz="1862" b="0" i="0" u="none" strike="noStrike" kern="1200" spc="0" baseline="0">
                <a:solidFill>
                  <a:schemeClr val="tx1"/>
                </a:solidFill>
                <a:latin typeface="+mn-lt"/>
                <a:ea typeface="+mn-ea"/>
                <a:cs typeface="+mn-cs"/>
              </a:defRPr>
            </a:pPr>
            <a:r>
              <a:rPr lang="es-ES_tradnl" sz="1800" b="0" i="0" baseline="0" dirty="0"/>
              <a:t>Padres que creen que sus hijos están </a:t>
            </a:r>
            <a:br>
              <a:rPr lang="es-ES_tradnl" sz="1800" b="0" i="0" baseline="0" dirty="0"/>
            </a:br>
            <a:r>
              <a:rPr lang="es-ES_tradnl" sz="1800" b="1" i="0" baseline="0" dirty="0"/>
              <a:t>al nivel o por encima del nivel del grado</a:t>
            </a:r>
            <a:endParaRPr lang="es-ES_tradnl" sz="1800" b="0" i="0" baseline="0" dirty="0"/>
          </a:p>
        </c:rich>
      </c:tx>
      <c:layout>
        <c:manualLayout>
          <c:xMode val="edge"/>
          <c:yMode val="edge"/>
          <c:x val="0.18586797312995601"/>
          <c:y val="7.6977331085176501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NJ</c:v>
                </c:pt>
              </c:strCache>
            </c:strRef>
          </c:tx>
          <c:spPr>
            <a:solidFill>
              <a:schemeClr val="accent1"/>
            </a:solidFill>
            <a:ln>
              <a:noFill/>
            </a:ln>
            <a:effectLst/>
          </c:spPr>
          <c:invertIfNegative val="0"/>
          <c:dLbls>
            <c:dLbl>
              <c:idx val="0"/>
              <c:tx>
                <c:rich>
                  <a:bodyPr/>
                  <a:lstStyle/>
                  <a:p>
                    <a:r>
                      <a:rPr lang="en-US"/>
                      <a:t>93</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64E-AF4B-AA27-8C2C4EE64A36}"/>
                </c:ext>
              </c:extLst>
            </c:dLbl>
            <c:dLbl>
              <c:idx val="1"/>
              <c:tx>
                <c:rich>
                  <a:bodyPr/>
                  <a:lstStyle/>
                  <a:p>
                    <a:r>
                      <a:rPr lang="en-US"/>
                      <a:t>91</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64E-AF4B-AA27-8C2C4EE64A36}"/>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Math</c:v>
                </c:pt>
                <c:pt idx="1">
                  <c:v>Reading</c:v>
                </c:pt>
              </c:strCache>
            </c:strRef>
          </c:cat>
          <c:val>
            <c:numRef>
              <c:f>Sheet1!$B$2:$B$3</c:f>
              <c:numCache>
                <c:formatCode>0%</c:formatCode>
                <c:ptCount val="2"/>
                <c:pt idx="0">
                  <c:v>0.93</c:v>
                </c:pt>
                <c:pt idx="1">
                  <c:v>0.91</c:v>
                </c:pt>
              </c:numCache>
            </c:numRef>
          </c:val>
          <c:extLst>
            <c:ext xmlns:c16="http://schemas.microsoft.com/office/drawing/2014/chart" uri="{C3380CC4-5D6E-409C-BE32-E72D297353CC}">
              <c16:uniqueId val="{00000000-9CAC-B740-9F40-8F87D290F0FE}"/>
            </c:ext>
          </c:extLst>
        </c:ser>
        <c:ser>
          <c:idx val="1"/>
          <c:order val="1"/>
          <c:tx>
            <c:strRef>
              <c:f>Sheet1!$C$1</c:f>
              <c:strCache>
                <c:ptCount val="1"/>
                <c:pt idx="0">
                  <c:v>US</c:v>
                </c:pt>
              </c:strCache>
            </c:strRef>
          </c:tx>
          <c:spPr>
            <a:solidFill>
              <a:schemeClr val="accent4"/>
            </a:solidFill>
            <a:ln>
              <a:noFill/>
            </a:ln>
            <a:effectLst/>
          </c:spPr>
          <c:invertIfNegative val="0"/>
          <c:dLbls>
            <c:dLbl>
              <c:idx val="0"/>
              <c:tx>
                <c:rich>
                  <a:bodyPr/>
                  <a:lstStyle/>
                  <a:p>
                    <a:r>
                      <a:rPr lang="en-US"/>
                      <a:t>92</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64E-AF4B-AA27-8C2C4EE64A36}"/>
                </c:ext>
              </c:extLst>
            </c:dLbl>
            <c:dLbl>
              <c:idx val="1"/>
              <c:tx>
                <c:rich>
                  <a:bodyPr/>
                  <a:lstStyle/>
                  <a:p>
                    <a:r>
                      <a:rPr lang="en-US"/>
                      <a:t>93</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64E-AF4B-AA27-8C2C4EE64A36}"/>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Math</c:v>
                </c:pt>
                <c:pt idx="1">
                  <c:v>Reading</c:v>
                </c:pt>
              </c:strCache>
            </c:strRef>
          </c:cat>
          <c:val>
            <c:numRef>
              <c:f>Sheet1!$C$2:$C$3</c:f>
              <c:numCache>
                <c:formatCode>0%</c:formatCode>
                <c:ptCount val="2"/>
                <c:pt idx="0">
                  <c:v>0.92</c:v>
                </c:pt>
                <c:pt idx="1">
                  <c:v>0.93</c:v>
                </c:pt>
              </c:numCache>
            </c:numRef>
          </c:val>
          <c:extLst>
            <c:ext xmlns:c16="http://schemas.microsoft.com/office/drawing/2014/chart" uri="{C3380CC4-5D6E-409C-BE32-E72D297353CC}">
              <c16:uniqueId val="{00000001-9CAC-B740-9F40-8F87D290F0FE}"/>
            </c:ext>
          </c:extLst>
        </c:ser>
        <c:dLbls>
          <c:showLegendKey val="0"/>
          <c:showVal val="1"/>
          <c:showCatName val="0"/>
          <c:showSerName val="0"/>
          <c:showPercent val="0"/>
          <c:showBubbleSize val="0"/>
        </c:dLbls>
        <c:gapWidth val="100"/>
        <c:overlap val="-19"/>
        <c:axId val="-2120792360"/>
        <c:axId val="-2120788776"/>
      </c:barChart>
      <c:catAx>
        <c:axId val="-212079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600" b="0" i="0" u="none" strike="noStrike" kern="1200" baseline="0">
                <a:solidFill>
                  <a:schemeClr val="tx1"/>
                </a:solidFill>
                <a:latin typeface="+mn-lt"/>
                <a:ea typeface="+mn-ea"/>
                <a:cs typeface="+mn-cs"/>
              </a:defRPr>
            </a:pPr>
            <a:endParaRPr lang="en-US"/>
          </a:p>
        </c:txPr>
        <c:crossAx val="-2120788776"/>
        <c:crosses val="autoZero"/>
        <c:auto val="1"/>
        <c:lblAlgn val="ctr"/>
        <c:lblOffset val="100"/>
        <c:noMultiLvlLbl val="0"/>
      </c:catAx>
      <c:valAx>
        <c:axId val="-2120788776"/>
        <c:scaling>
          <c:orientation val="minMax"/>
          <c:min val="0"/>
        </c:scaling>
        <c:delete val="1"/>
        <c:axPos val="l"/>
        <c:numFmt formatCode="0%" sourceLinked="1"/>
        <c:majorTickMark val="out"/>
        <c:minorTickMark val="none"/>
        <c:tickLblPos val="nextTo"/>
        <c:crossAx val="-2120792360"/>
        <c:crosses val="autoZero"/>
        <c:crossBetween val="between"/>
      </c:valAx>
      <c:spPr>
        <a:noFill/>
        <a:ln>
          <a:noFill/>
        </a:ln>
        <a:effectLst/>
      </c:spPr>
    </c:plotArea>
    <c:legend>
      <c:legendPos val="t"/>
      <c:layout>
        <c:manualLayout>
          <c:xMode val="edge"/>
          <c:yMode val="edge"/>
          <c:x val="0.422935471728971"/>
          <c:y val="0.269420658798118"/>
          <c:w val="0.16940159315405501"/>
          <c:h val="8.2894997851026594E-2"/>
        </c:manualLayout>
      </c:layout>
      <c:overlay val="0"/>
      <c:spPr>
        <a:noFill/>
        <a:ln>
          <a:noFill/>
        </a:ln>
        <a:effectLst/>
      </c:spPr>
      <c:txPr>
        <a:bodyPr rot="0" spcFirstLastPara="1" vertOverflow="ellipsis" vert="horz" wrap="square" anchor="ctr" anchorCtr="1"/>
        <a:lstStyle/>
        <a:p>
          <a:pPr>
            <a:defRPr lang="es-ES"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2"/>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5736-C641-875B-D8303A74273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736-C641-875B-D8303A742737}"/>
              </c:ext>
            </c:extLst>
          </c:dPt>
          <c:dPt>
            <c:idx val="2"/>
            <c:bubble3D val="0"/>
            <c:spPr>
              <a:noFill/>
              <a:ln w="19050">
                <a:solidFill>
                  <a:schemeClr val="lt1"/>
                </a:solidFill>
              </a:ln>
              <a:effectLst/>
            </c:spPr>
            <c:extLst>
              <c:ext xmlns:c16="http://schemas.microsoft.com/office/drawing/2014/chart" uri="{C3380CC4-5D6E-409C-BE32-E72D297353CC}">
                <c16:uniqueId val="{00000005-5736-C641-875B-D8303A742737}"/>
              </c:ext>
            </c:extLst>
          </c:dPt>
          <c:cat>
            <c:strRef>
              <c:f>Sheet1!$A$2:$A$4</c:f>
              <c:strCache>
                <c:ptCount val="2"/>
                <c:pt idx="0">
                  <c:v>All</c:v>
                </c:pt>
                <c:pt idx="1">
                  <c:v>Most</c:v>
                </c:pt>
              </c:strCache>
            </c:strRef>
          </c:cat>
          <c:val>
            <c:numRef>
              <c:f>Sheet1!$B$2:$B$4</c:f>
              <c:numCache>
                <c:formatCode>0%</c:formatCode>
                <c:ptCount val="3"/>
                <c:pt idx="0">
                  <c:v>0.52</c:v>
                </c:pt>
                <c:pt idx="1">
                  <c:v>0.39</c:v>
                </c:pt>
                <c:pt idx="2">
                  <c:v>0.09</c:v>
                </c:pt>
              </c:numCache>
            </c:numRef>
          </c:val>
          <c:extLst>
            <c:ext xmlns:c16="http://schemas.microsoft.com/office/drawing/2014/chart" uri="{C3380CC4-5D6E-409C-BE32-E72D297353CC}">
              <c16:uniqueId val="{00000006-5736-C641-875B-D8303A742737}"/>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2"/>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6E73-0249-8DC5-26D598FD912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E73-0249-8DC5-26D598FD912C}"/>
              </c:ext>
            </c:extLst>
          </c:dPt>
          <c:dPt>
            <c:idx val="2"/>
            <c:bubble3D val="0"/>
            <c:spPr>
              <a:noFill/>
              <a:ln w="19050">
                <a:solidFill>
                  <a:schemeClr val="lt1"/>
                </a:solidFill>
              </a:ln>
              <a:effectLst/>
            </c:spPr>
            <c:extLst>
              <c:ext xmlns:c16="http://schemas.microsoft.com/office/drawing/2014/chart" uri="{C3380CC4-5D6E-409C-BE32-E72D297353CC}">
                <c16:uniqueId val="{00000005-6E73-0249-8DC5-26D598FD912C}"/>
              </c:ext>
            </c:extLst>
          </c:dPt>
          <c:cat>
            <c:strRef>
              <c:f>Sheet1!$A$2:$A$4</c:f>
              <c:strCache>
                <c:ptCount val="2"/>
                <c:pt idx="0">
                  <c:v>All</c:v>
                </c:pt>
                <c:pt idx="1">
                  <c:v>Most</c:v>
                </c:pt>
              </c:strCache>
            </c:strRef>
          </c:cat>
          <c:val>
            <c:numRef>
              <c:f>Sheet1!$B$2:$B$4</c:f>
              <c:numCache>
                <c:formatCode>0%</c:formatCode>
                <c:ptCount val="3"/>
                <c:pt idx="0">
                  <c:v>0.45</c:v>
                </c:pt>
                <c:pt idx="1">
                  <c:v>0.34</c:v>
                </c:pt>
                <c:pt idx="2">
                  <c:v>0.21</c:v>
                </c:pt>
              </c:numCache>
            </c:numRef>
          </c:val>
          <c:extLst>
            <c:ext xmlns:c16="http://schemas.microsoft.com/office/drawing/2014/chart" uri="{C3380CC4-5D6E-409C-BE32-E72D297353CC}">
              <c16:uniqueId val="{00000006-6E73-0249-8DC5-26D598FD912C}"/>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862" b="0" i="0" u="none" strike="noStrike" kern="1200" spc="0" baseline="0">
                <a:solidFill>
                  <a:schemeClr val="tx1"/>
                </a:solidFill>
                <a:latin typeface="+mn-lt"/>
                <a:ea typeface="+mn-ea"/>
                <a:cs typeface="+mn-cs"/>
              </a:defRPr>
            </a:pPr>
            <a:r>
              <a:rPr lang="en-US" sz="2000" dirty="0">
                <a:solidFill>
                  <a:schemeClr val="tx1"/>
                </a:solidFill>
                <a:effectLst/>
              </a:rPr>
              <a:t>Believe Child is </a:t>
            </a:r>
            <a:r>
              <a:rPr lang="en-US" sz="2000" b="1" dirty="0">
                <a:solidFill>
                  <a:schemeClr val="tx1"/>
                </a:solidFill>
                <a:effectLst/>
              </a:rPr>
              <a:t>At/Above Grade</a:t>
            </a:r>
            <a:r>
              <a:rPr lang="en-US" sz="2000" b="1" baseline="0" dirty="0">
                <a:solidFill>
                  <a:schemeClr val="tx1"/>
                </a:solidFill>
                <a:effectLst/>
              </a:rPr>
              <a:t> </a:t>
            </a:r>
            <a:r>
              <a:rPr lang="en-US" sz="2000" b="1" dirty="0">
                <a:solidFill>
                  <a:schemeClr val="tx1"/>
                </a:solidFill>
                <a:effectLst/>
              </a:rPr>
              <a:t>Level</a:t>
            </a:r>
            <a:r>
              <a:rPr lang="en-US" sz="2000" dirty="0">
                <a:solidFill>
                  <a:schemeClr val="tx1"/>
                </a:solidFill>
                <a:effectLst/>
              </a:rPr>
              <a:t>​</a:t>
            </a:r>
          </a:p>
        </c:rich>
      </c:tx>
      <c:overlay val="0"/>
      <c:spPr>
        <a:noFill/>
        <a:ln>
          <a:noFill/>
        </a:ln>
        <a:effectLst/>
      </c:spPr>
    </c:title>
    <c:autoTitleDeleted val="0"/>
    <c:plotArea>
      <c:layout/>
      <c:barChart>
        <c:barDir val="col"/>
        <c:grouping val="clustered"/>
        <c:varyColors val="0"/>
        <c:dLbls>
          <c:showLegendKey val="0"/>
          <c:showVal val="1"/>
          <c:showCatName val="0"/>
          <c:showSerName val="0"/>
          <c:showPercent val="0"/>
          <c:showBubbleSize val="0"/>
        </c:dLbls>
        <c:gapWidth val="100"/>
        <c:overlap val="-19"/>
        <c:axId val="-2118528104"/>
        <c:axId val="-2118524424"/>
      </c:barChart>
      <c:catAx>
        <c:axId val="-21185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600" b="0" i="0" u="none" strike="noStrike" kern="1200" baseline="0">
                <a:solidFill>
                  <a:schemeClr val="tx1"/>
                </a:solidFill>
                <a:latin typeface="+mn-lt"/>
                <a:ea typeface="+mn-ea"/>
                <a:cs typeface="+mn-cs"/>
              </a:defRPr>
            </a:pPr>
            <a:endParaRPr lang="en-US"/>
          </a:p>
        </c:txPr>
        <c:crossAx val="-2118524424"/>
        <c:crosses val="autoZero"/>
        <c:auto val="1"/>
        <c:lblAlgn val="ctr"/>
        <c:lblOffset val="100"/>
        <c:noMultiLvlLbl val="0"/>
      </c:catAx>
      <c:valAx>
        <c:axId val="-2118524424"/>
        <c:scaling>
          <c:orientation val="minMax"/>
          <c:min val="0"/>
        </c:scaling>
        <c:delete val="1"/>
        <c:axPos val="l"/>
        <c:numFmt formatCode="0%" sourceLinked="1"/>
        <c:majorTickMark val="out"/>
        <c:minorTickMark val="none"/>
        <c:tickLblPos val="nextTo"/>
        <c:crossAx val="-21185281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s-ES"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84429625023601E-2"/>
          <c:y val="0.270565408600349"/>
          <c:w val="0.93746028313883101"/>
          <c:h val="0.60685575199784203"/>
        </c:manualLayout>
      </c:layout>
      <c:barChart>
        <c:barDir val="col"/>
        <c:grouping val="clustered"/>
        <c:varyColors val="0"/>
        <c:ser>
          <c:idx val="0"/>
          <c:order val="0"/>
          <c:tx>
            <c:strRef>
              <c:f>Sheet1!$B$1</c:f>
              <c:strCache>
                <c:ptCount val="1"/>
                <c:pt idx="0">
                  <c:v>NJ</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lang="es-ES" sz="16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286-3143-BD66-3A2F084A97CC}"/>
                </c:ext>
              </c:extLst>
            </c:dLbl>
            <c:dLbl>
              <c:idx val="1"/>
              <c:tx>
                <c:rich>
                  <a:bodyPr/>
                  <a:lstStyle/>
                  <a:p>
                    <a:fld id="{899C4109-1B8C-F647-B156-55C613BB559B}"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463-4C4A-948D-A2AF3AD7D781}"/>
                </c:ext>
              </c:extLst>
            </c:dLbl>
            <c:spPr>
              <a:noFill/>
              <a:ln>
                <a:noFill/>
              </a:ln>
              <a:effectLst/>
            </c:spPr>
            <c:txPr>
              <a:bodyPr rot="0" spcFirstLastPara="1" vertOverflow="ellipsis" vert="horz" wrap="square" lIns="38100" tIns="19050" rIns="38100" bIns="19050" anchor="ctr" anchorCtr="1">
                <a:spAutoFit/>
              </a:bodyPr>
              <a:lstStyle/>
              <a:p>
                <a:pPr>
                  <a:defRPr lang="es-ES"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Absolutely essential/very</c:v>
                </c:pt>
                <c:pt idx="1">
                  <c:v>Extremely/very</c:v>
                </c:pt>
              </c:strCache>
            </c:strRef>
          </c:cat>
          <c:val>
            <c:numRef>
              <c:f>Sheet1!$B$2:$B$3</c:f>
              <c:numCache>
                <c:formatCode>0%</c:formatCode>
                <c:ptCount val="2"/>
                <c:pt idx="0">
                  <c:v>0.81</c:v>
                </c:pt>
                <c:pt idx="1">
                  <c:v>0.75</c:v>
                </c:pt>
              </c:numCache>
            </c:numRef>
          </c:val>
          <c:extLst>
            <c:ext xmlns:c16="http://schemas.microsoft.com/office/drawing/2014/chart" uri="{C3380CC4-5D6E-409C-BE32-E72D297353CC}">
              <c16:uniqueId val="{00000001-DF96-844F-9BC5-C4831616C8ED}"/>
            </c:ext>
          </c:extLst>
        </c:ser>
        <c:ser>
          <c:idx val="1"/>
          <c:order val="1"/>
          <c:tx>
            <c:strRef>
              <c:f>Sheet1!$C$1</c:f>
              <c:strCache>
                <c:ptCount val="1"/>
                <c:pt idx="0">
                  <c:v>US</c:v>
                </c:pt>
              </c:strCache>
            </c:strRef>
          </c:tx>
          <c:spPr>
            <a:solidFill>
              <a:schemeClr val="accent4"/>
            </a:solidFill>
            <a:ln>
              <a:noFill/>
            </a:ln>
            <a:effectLst/>
          </c:spPr>
          <c:invertIfNegative val="0"/>
          <c:dLbls>
            <c:dLbl>
              <c:idx val="0"/>
              <c:tx>
                <c:rich>
                  <a:bodyPr/>
                  <a:lstStyle/>
                  <a:p>
                    <a:fld id="{88870640-9995-E042-AEC6-ED211F95059C}" type="VALUE">
                      <a:rPr lang="en-US" b="1" i="0">
                        <a:solidFill>
                          <a:schemeClr val="accent2"/>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63-4C4A-948D-A2AF3AD7D781}"/>
                </c:ext>
              </c:extLst>
            </c:dLbl>
            <c:dLbl>
              <c:idx val="1"/>
              <c:tx>
                <c:rich>
                  <a:bodyPr rot="0" spcFirstLastPara="1" vertOverflow="ellipsis" vert="horz" wrap="square" lIns="38100" tIns="19050" rIns="38100" bIns="19050" anchor="ctr" anchorCtr="1">
                    <a:spAutoFit/>
                  </a:bodyPr>
                  <a:lstStyle/>
                  <a:p>
                    <a:pPr>
                      <a:defRPr lang="es-ES" sz="1600" b="0" i="0" u="none" strike="noStrike" kern="1200" baseline="0">
                        <a:solidFill>
                          <a:schemeClr val="tx1"/>
                        </a:solidFill>
                        <a:latin typeface="+mn-lt"/>
                        <a:ea typeface="+mn-ea"/>
                        <a:cs typeface="+mn-cs"/>
                      </a:defRPr>
                    </a:pPr>
                    <a:fld id="{CA605147-8B0B-2D40-BC82-1528B393D40E}" type="VALUE">
                      <a:rPr lang="en-US">
                        <a:solidFill>
                          <a:schemeClr val="bg1"/>
                        </a:solidFill>
                      </a:rPr>
                      <a:pPr>
                        <a:defRPr lang="es-ES" sz="1600" b="0" i="0" u="none" strike="noStrike" kern="1200" baseline="0">
                          <a:solidFill>
                            <a:schemeClr val="tx1"/>
                          </a:solidFill>
                          <a:latin typeface="+mn-lt"/>
                          <a:ea typeface="+mn-ea"/>
                          <a:cs typeface="+mn-cs"/>
                        </a:defRPr>
                      </a:pPr>
                      <a:t>[VALUE]</a:t>
                    </a:fld>
                    <a:endParaRPr lang="en-US"/>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F96-844F-9BC5-C4831616C8ED}"/>
                </c:ext>
              </c:extLst>
            </c:dLbl>
            <c:spPr>
              <a:noFill/>
              <a:ln>
                <a:noFill/>
              </a:ln>
              <a:effectLst/>
            </c:spPr>
            <c:txPr>
              <a:bodyPr rot="0" spcFirstLastPara="1" vertOverflow="ellipsis" vert="horz" wrap="square" lIns="38100" tIns="19050" rIns="38100" bIns="19050" anchor="ctr" anchorCtr="1">
                <a:spAutoFit/>
              </a:bodyPr>
              <a:lstStyle/>
              <a:p>
                <a:pPr>
                  <a:defRPr lang="es-ES" sz="1600" b="0" i="1"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Absolutely essential/very</c:v>
                </c:pt>
                <c:pt idx="1">
                  <c:v>Extremely/very</c:v>
                </c:pt>
              </c:strCache>
            </c:strRef>
          </c:cat>
          <c:val>
            <c:numRef>
              <c:f>Sheet1!$C$2:$C$3</c:f>
              <c:numCache>
                <c:formatCode>0%</c:formatCode>
                <c:ptCount val="2"/>
                <c:pt idx="0">
                  <c:v>0.76</c:v>
                </c:pt>
                <c:pt idx="1">
                  <c:v>0.73</c:v>
                </c:pt>
              </c:numCache>
            </c:numRef>
          </c:val>
          <c:extLst>
            <c:ext xmlns:c16="http://schemas.microsoft.com/office/drawing/2014/chart" uri="{C3380CC4-5D6E-409C-BE32-E72D297353CC}">
              <c16:uniqueId val="{00000003-DF96-844F-9BC5-C4831616C8ED}"/>
            </c:ext>
          </c:extLst>
        </c:ser>
        <c:dLbls>
          <c:showLegendKey val="0"/>
          <c:showVal val="1"/>
          <c:showCatName val="0"/>
          <c:showSerName val="0"/>
          <c:showPercent val="0"/>
          <c:showBubbleSize val="0"/>
        </c:dLbls>
        <c:gapWidth val="150"/>
        <c:overlap val="-25"/>
        <c:axId val="-2120686648"/>
        <c:axId val="-2120683064"/>
      </c:barChart>
      <c:catAx>
        <c:axId val="-212068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400" b="0" i="0" u="none" strike="noStrike" kern="1200" baseline="0">
                <a:solidFill>
                  <a:schemeClr val="tx1"/>
                </a:solidFill>
                <a:latin typeface="+mn-lt"/>
                <a:ea typeface="+mn-ea"/>
                <a:cs typeface="+mn-cs"/>
              </a:defRPr>
            </a:pPr>
            <a:endParaRPr lang="en-US"/>
          </a:p>
        </c:txPr>
        <c:crossAx val="-2120683064"/>
        <c:crosses val="autoZero"/>
        <c:auto val="0"/>
        <c:lblAlgn val="ctr"/>
        <c:lblOffset val="100"/>
        <c:noMultiLvlLbl val="0"/>
      </c:catAx>
      <c:valAx>
        <c:axId val="-2120683064"/>
        <c:scaling>
          <c:orientation val="minMax"/>
          <c:min val="0"/>
        </c:scaling>
        <c:delete val="1"/>
        <c:axPos val="l"/>
        <c:numFmt formatCode="0%" sourceLinked="1"/>
        <c:majorTickMark val="out"/>
        <c:minorTickMark val="none"/>
        <c:tickLblPos val="nextTo"/>
        <c:crossAx val="-2120686648"/>
        <c:crossesAt val="1"/>
        <c:crossBetween val="between"/>
      </c:valAx>
      <c:spPr>
        <a:noFill/>
        <a:ln>
          <a:noFill/>
        </a:ln>
        <a:effectLst/>
      </c:spPr>
    </c:plotArea>
    <c:legend>
      <c:legendPos val="t"/>
      <c:layout>
        <c:manualLayout>
          <c:xMode val="edge"/>
          <c:yMode val="edge"/>
          <c:x val="0.419093749992766"/>
          <c:y val="0.60167331811526303"/>
          <c:w val="0.14143060232780499"/>
          <c:h val="0.104257080162344"/>
        </c:manualLayout>
      </c:layout>
      <c:overlay val="0"/>
      <c:spPr>
        <a:noFill/>
        <a:ln>
          <a:noFill/>
        </a:ln>
        <a:effectLst/>
      </c:spPr>
      <c:txPr>
        <a:bodyPr rot="0" spcFirstLastPara="1" vertOverflow="ellipsis" vert="horz" wrap="square" anchor="ctr" anchorCtr="1"/>
        <a:lstStyle/>
        <a:p>
          <a:pPr>
            <a:defRPr lang="es-ES"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55586511665601E-3"/>
          <c:y val="0.26318334962367101"/>
          <c:w val="0.97029201861161396"/>
          <c:h val="0.45590602186159102"/>
        </c:manualLayout>
      </c:layout>
      <c:barChart>
        <c:barDir val="col"/>
        <c:grouping val="clustered"/>
        <c:varyColors val="0"/>
        <c:ser>
          <c:idx val="1"/>
          <c:order val="0"/>
          <c:tx>
            <c:strRef>
              <c:f>Sheet1!$B$1</c:f>
              <c:strCache>
                <c:ptCount val="1"/>
                <c:pt idx="0">
                  <c:v>NJ</c:v>
                </c:pt>
              </c:strCache>
            </c:strRef>
          </c:tx>
          <c:spPr>
            <a:solidFill>
              <a:schemeClr val="accent1"/>
            </a:solidFill>
            <a:ln>
              <a:noFill/>
            </a:ln>
            <a:effectLst/>
          </c:spPr>
          <c:invertIfNegative val="0"/>
          <c:dLbls>
            <c:dLbl>
              <c:idx val="0"/>
              <c:tx>
                <c:rich>
                  <a:bodyPr/>
                  <a:lstStyle/>
                  <a:p>
                    <a:r>
                      <a:rPr lang="en-US" dirty="0"/>
                      <a:t>43</a:t>
                    </a:r>
                    <a:r>
                      <a:rPr lang="en-US" sz="800" dirty="0"/>
                      <a:t> </a:t>
                    </a:r>
                    <a:r>
                      <a:rPr lang="en-US" dirty="0"/>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D2C-B541-AA97-FEF9318762FF}"/>
                </c:ext>
              </c:extLst>
            </c:dLbl>
            <c:dLbl>
              <c:idx val="1"/>
              <c:tx>
                <c:rich>
                  <a:bodyPr/>
                  <a:lstStyle/>
                  <a:p>
                    <a:r>
                      <a:rPr lang="en-US"/>
                      <a:t>39</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2C-B541-AA97-FEF9318762FF}"/>
                </c:ext>
              </c:extLst>
            </c:dLbl>
            <c:dLbl>
              <c:idx val="2"/>
              <c:tx>
                <c:rich>
                  <a:bodyPr/>
                  <a:lstStyle/>
                  <a:p>
                    <a:r>
                      <a:rPr lang="en-US"/>
                      <a:t>16</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D2C-B541-AA97-FEF9318762FF}"/>
                </c:ext>
              </c:extLst>
            </c:dLbl>
            <c:dLbl>
              <c:idx val="3"/>
              <c:tx>
                <c:rich>
                  <a:bodyPr rot="0" spcFirstLastPara="1" vertOverflow="ellipsis" vert="horz" wrap="square" lIns="38100" tIns="19050" rIns="38100" bIns="19050" anchor="ctr" anchorCtr="1">
                    <a:spAutoFit/>
                  </a:bodyPr>
                  <a:lstStyle/>
                  <a:p>
                    <a:pPr>
                      <a:defRPr lang="es-ES" sz="1200" b="1" i="0" u="none" strike="noStrike" kern="1200" baseline="0">
                        <a:solidFill>
                          <a:schemeClr val="tx1"/>
                        </a:solidFill>
                        <a:latin typeface="+mn-lt"/>
                        <a:ea typeface="+mn-ea"/>
                        <a:cs typeface="+mn-cs"/>
                      </a:defRPr>
                    </a:pPr>
                    <a:r>
                      <a:rPr lang="en-US" dirty="0"/>
                      <a:t>2</a:t>
                    </a:r>
                    <a:r>
                      <a:rPr lang="en-US" sz="800" dirty="0"/>
                      <a:t> </a:t>
                    </a:r>
                    <a:r>
                      <a:rPr lang="en-US" dirty="0"/>
                      <a:t>%</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19B-BB4D-B79A-DB452E777E9B}"/>
                </c:ext>
              </c:extLst>
            </c:dLbl>
            <c:dLbl>
              <c:idx val="4"/>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2D2C-B541-AA97-FEF9318762FF}"/>
                </c:ext>
              </c:extLst>
            </c:dLbl>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Extremely confident</c:v>
                </c:pt>
                <c:pt idx="1">
                  <c:v>Very confident</c:v>
                </c:pt>
                <c:pt idx="2">
                  <c:v>Somewhat confident</c:v>
                </c:pt>
                <c:pt idx="3">
                  <c:v>Not too confident</c:v>
                </c:pt>
                <c:pt idx="4">
                  <c:v>Not confident at all</c:v>
                </c:pt>
              </c:strCache>
            </c:strRef>
          </c:cat>
          <c:val>
            <c:numRef>
              <c:f>Sheet1!$B$2:$B$6</c:f>
              <c:numCache>
                <c:formatCode>0%</c:formatCode>
                <c:ptCount val="5"/>
                <c:pt idx="0">
                  <c:v>0.43</c:v>
                </c:pt>
                <c:pt idx="1">
                  <c:v>0.39</c:v>
                </c:pt>
                <c:pt idx="2">
                  <c:v>0.16</c:v>
                </c:pt>
                <c:pt idx="3">
                  <c:v>0.02</c:v>
                </c:pt>
                <c:pt idx="4">
                  <c:v>0</c:v>
                </c:pt>
              </c:numCache>
            </c:numRef>
          </c:val>
          <c:extLst>
            <c:ext xmlns:c16="http://schemas.microsoft.com/office/drawing/2014/chart" uri="{C3380CC4-5D6E-409C-BE32-E72D297353CC}">
              <c16:uniqueId val="{00000000-A251-9A46-AE29-ACF4D398324E}"/>
            </c:ext>
          </c:extLst>
        </c:ser>
        <c:dLbls>
          <c:showLegendKey val="0"/>
          <c:showVal val="0"/>
          <c:showCatName val="0"/>
          <c:showSerName val="0"/>
          <c:showPercent val="0"/>
          <c:showBubbleSize val="0"/>
        </c:dLbls>
        <c:gapWidth val="150"/>
        <c:overlap val="-27"/>
        <c:axId val="-2120536392"/>
        <c:axId val="-2120532856"/>
      </c:barChart>
      <c:catAx>
        <c:axId val="-212053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00" b="0" i="0" u="none" strike="noStrike" kern="1200" baseline="0">
                <a:solidFill>
                  <a:schemeClr val="tx1"/>
                </a:solidFill>
                <a:latin typeface="+mn-lt"/>
                <a:ea typeface="+mn-ea"/>
                <a:cs typeface="+mn-cs"/>
              </a:defRPr>
            </a:pPr>
            <a:endParaRPr lang="en-US"/>
          </a:p>
        </c:txPr>
        <c:crossAx val="-2120532856"/>
        <c:crosses val="autoZero"/>
        <c:auto val="0"/>
        <c:lblAlgn val="ctr"/>
        <c:lblOffset val="100"/>
        <c:noMultiLvlLbl val="0"/>
      </c:catAx>
      <c:valAx>
        <c:axId val="-2120532856"/>
        <c:scaling>
          <c:orientation val="minMax"/>
        </c:scaling>
        <c:delete val="1"/>
        <c:axPos val="l"/>
        <c:numFmt formatCode="0%" sourceLinked="1"/>
        <c:majorTickMark val="out"/>
        <c:minorTickMark val="none"/>
        <c:tickLblPos val="nextTo"/>
        <c:crossAx val="-2120536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55586511665601E-3"/>
          <c:y val="0.26318334962367101"/>
          <c:w val="0.97029201861161396"/>
          <c:h val="0.45590602186159102"/>
        </c:manualLayout>
      </c:layout>
      <c:barChart>
        <c:barDir val="col"/>
        <c:grouping val="clustered"/>
        <c:varyColors val="0"/>
        <c:ser>
          <c:idx val="1"/>
          <c:order val="0"/>
          <c:tx>
            <c:strRef>
              <c:f>Sheet1!$B$1</c:f>
              <c:strCache>
                <c:ptCount val="1"/>
                <c:pt idx="0">
                  <c:v>NJ</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498-AA41-AEDA-20FC5881088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498-AA41-AEDA-20FC5881088C}"/>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2-F498-AA41-AEDA-20FC5881088C}"/>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4-F498-AA41-AEDA-20FC5881088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5-F498-AA41-AEDA-20FC5881088C}"/>
              </c:ext>
            </c:extLst>
          </c:dPt>
          <c:dLbls>
            <c:dLbl>
              <c:idx val="0"/>
              <c:tx>
                <c:rich>
                  <a:bodyPr/>
                  <a:lstStyle/>
                  <a:p>
                    <a:r>
                      <a:rPr lang="en-US"/>
                      <a:t>36</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498-AA41-AEDA-20FC5881088C}"/>
                </c:ext>
              </c:extLst>
            </c:dLbl>
            <c:dLbl>
              <c:idx val="1"/>
              <c:tx>
                <c:rich>
                  <a:bodyPr/>
                  <a:lstStyle/>
                  <a:p>
                    <a:r>
                      <a:rPr lang="en-US"/>
                      <a:t>36</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498-AA41-AEDA-20FC5881088C}"/>
                </c:ext>
              </c:extLst>
            </c:dLbl>
            <c:dLbl>
              <c:idx val="2"/>
              <c:tx>
                <c:rich>
                  <a:bodyPr/>
                  <a:lstStyle/>
                  <a:p>
                    <a:r>
                      <a:rPr lang="en-US"/>
                      <a:t>22</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498-AA41-AEDA-20FC5881088C}"/>
                </c:ext>
              </c:extLst>
            </c:dLbl>
            <c:dLbl>
              <c:idx val="3"/>
              <c:tx>
                <c:rich>
                  <a:bodyPr/>
                  <a:lstStyle/>
                  <a:p>
                    <a:r>
                      <a:rPr lang="en-US"/>
                      <a:t>5</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498-AA41-AEDA-20FC5881088C}"/>
                </c:ext>
              </c:extLst>
            </c:dLbl>
            <c:dLbl>
              <c:idx val="4"/>
              <c:tx>
                <c:rich>
                  <a:bodyPr rot="0" spcFirstLastPara="1" vertOverflow="ellipsis" vert="horz" wrap="square" lIns="38100" tIns="19050" rIns="38100" bIns="19050" anchor="ctr" anchorCtr="1">
                    <a:spAutoFit/>
                  </a:bodyPr>
                  <a:lstStyle/>
                  <a:p>
                    <a:pPr>
                      <a:defRPr lang="es-ES" sz="1200" b="1" i="0" u="none" strike="noStrike" kern="1200" baseline="0">
                        <a:solidFill>
                          <a:schemeClr val="tx1"/>
                        </a:solidFill>
                        <a:latin typeface="+mn-lt"/>
                        <a:ea typeface="+mn-ea"/>
                        <a:cs typeface="+mn-cs"/>
                      </a:defRPr>
                    </a:pPr>
                    <a:r>
                      <a:rPr lang="en-US" dirty="0"/>
                      <a:t>1</a:t>
                    </a:r>
                    <a:r>
                      <a:rPr lang="en-US" sz="800" dirty="0"/>
                      <a:t> </a:t>
                    </a:r>
                    <a:r>
                      <a:rPr lang="en-US" dirty="0"/>
                      <a:t>%</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498-AA41-AEDA-20FC5881088C}"/>
                </c:ext>
              </c:extLst>
            </c:dLbl>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Extremely confident</c:v>
                </c:pt>
                <c:pt idx="1">
                  <c:v>Very confident</c:v>
                </c:pt>
                <c:pt idx="2">
                  <c:v>Somewhat comfident</c:v>
                </c:pt>
                <c:pt idx="3">
                  <c:v>Not too confident</c:v>
                </c:pt>
                <c:pt idx="4">
                  <c:v>Not confident at all</c:v>
                </c:pt>
              </c:strCache>
            </c:strRef>
          </c:cat>
          <c:val>
            <c:numRef>
              <c:f>Sheet1!$B$2:$B$6</c:f>
              <c:numCache>
                <c:formatCode>0%</c:formatCode>
                <c:ptCount val="5"/>
                <c:pt idx="0">
                  <c:v>0.36</c:v>
                </c:pt>
                <c:pt idx="1">
                  <c:v>0.36</c:v>
                </c:pt>
                <c:pt idx="2">
                  <c:v>0.22</c:v>
                </c:pt>
                <c:pt idx="3">
                  <c:v>0.05</c:v>
                </c:pt>
                <c:pt idx="4">
                  <c:v>0.01</c:v>
                </c:pt>
              </c:numCache>
            </c:numRef>
          </c:val>
          <c:extLst>
            <c:ext xmlns:c16="http://schemas.microsoft.com/office/drawing/2014/chart" uri="{C3380CC4-5D6E-409C-BE32-E72D297353CC}">
              <c16:uniqueId val="{00000000-F498-AA41-AEDA-20FC5881088C}"/>
            </c:ext>
          </c:extLst>
        </c:ser>
        <c:dLbls>
          <c:showLegendKey val="0"/>
          <c:showVal val="0"/>
          <c:showCatName val="0"/>
          <c:showSerName val="0"/>
          <c:showPercent val="0"/>
          <c:showBubbleSize val="0"/>
        </c:dLbls>
        <c:gapWidth val="150"/>
        <c:overlap val="-27"/>
        <c:axId val="-2120410152"/>
        <c:axId val="-2120406504"/>
      </c:barChart>
      <c:catAx>
        <c:axId val="-212041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00" b="0" i="0" u="none" strike="noStrike" kern="1200" baseline="0">
                <a:solidFill>
                  <a:schemeClr val="bg2">
                    <a:lumMod val="25000"/>
                  </a:schemeClr>
                </a:solidFill>
                <a:latin typeface="+mn-lt"/>
                <a:ea typeface="+mn-ea"/>
                <a:cs typeface="+mn-cs"/>
              </a:defRPr>
            </a:pPr>
            <a:endParaRPr lang="en-US"/>
          </a:p>
        </c:txPr>
        <c:crossAx val="-2120406504"/>
        <c:crosses val="autoZero"/>
        <c:auto val="0"/>
        <c:lblAlgn val="ctr"/>
        <c:lblOffset val="100"/>
        <c:noMultiLvlLbl val="0"/>
      </c:catAx>
      <c:valAx>
        <c:axId val="-2120406504"/>
        <c:scaling>
          <c:orientation val="minMax"/>
        </c:scaling>
        <c:delete val="1"/>
        <c:axPos val="l"/>
        <c:numFmt formatCode="0%" sourceLinked="1"/>
        <c:majorTickMark val="out"/>
        <c:minorTickMark val="none"/>
        <c:tickLblPos val="nextTo"/>
        <c:crossAx val="-2120410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es-ES" sz="1862" b="0" i="0" u="none" strike="noStrike" kern="1200" spc="0" baseline="0">
                <a:solidFill>
                  <a:srgbClr val="2B3C46"/>
                </a:solidFill>
                <a:latin typeface="+mn-lt"/>
                <a:ea typeface="+mn-ea"/>
                <a:cs typeface="+mn-cs"/>
              </a:defRPr>
            </a:pPr>
            <a:r>
              <a:rPr lang="en-US" sz="1800" dirty="0"/>
              <a:t> </a:t>
            </a:r>
            <a:endParaRPr lang="en-US" sz="1800" dirty="0">
              <a:solidFill>
                <a:schemeClr val="tx1"/>
              </a:solidFill>
            </a:endParaRPr>
          </a:p>
        </c:rich>
      </c:tx>
      <c:layout>
        <c:manualLayout>
          <c:xMode val="edge"/>
          <c:yMode val="edge"/>
          <c:x val="0.14158407028259401"/>
          <c:y val="6.7650781339890304E-2"/>
        </c:manualLayout>
      </c:layout>
      <c:overlay val="0"/>
      <c:spPr>
        <a:noFill/>
        <a:ln>
          <a:noFill/>
        </a:ln>
        <a:effectLst/>
      </c:spPr>
    </c:title>
    <c:autoTitleDeleted val="0"/>
    <c:plotArea>
      <c:layout>
        <c:manualLayout>
          <c:layoutTarget val="inner"/>
          <c:xMode val="edge"/>
          <c:yMode val="edge"/>
          <c:x val="1.0055586511665601E-3"/>
          <c:y val="0.26079985556401403"/>
          <c:w val="0.97029201861161396"/>
          <c:h val="0.45590602186159102"/>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lang="es-ES"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7-6F48-A226-C0B84EB594AF}"/>
                </c:ext>
              </c:extLst>
            </c:dLbl>
            <c:dLbl>
              <c:idx val="3"/>
              <c:spPr>
                <a:noFill/>
                <a:ln>
                  <a:noFill/>
                </a:ln>
                <a:effectLst/>
              </c:spPr>
              <c:txPr>
                <a:bodyPr rot="0" spcFirstLastPara="1" vertOverflow="ellipsis" vert="horz" wrap="square" lIns="38100" tIns="19050" rIns="38100" bIns="19050" anchor="ctr" anchorCtr="1">
                  <a:spAutoFit/>
                </a:bodyPr>
                <a:lstStyle/>
                <a:p>
                  <a:pPr>
                    <a:defRPr lang="es-ES"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F7-6F48-A226-C0B84EB594AF}"/>
                </c:ext>
              </c:extLst>
            </c:dLbl>
            <c:spPr>
              <a:noFill/>
              <a:ln>
                <a:noFill/>
              </a:ln>
              <a:effectLst/>
            </c:spPr>
            <c:txPr>
              <a:bodyPr rot="0" spcFirstLastPara="1" vertOverflow="ellipsis" vert="horz" wrap="square" lIns="38100" tIns="19050" rIns="38100" bIns="19050" anchor="ctr" anchorCtr="1">
                <a:spAutoFit/>
              </a:bodyPr>
              <a:lstStyle/>
              <a:p>
                <a:pPr>
                  <a:defRPr lang="es-ES"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the time/completed everything that was required</c:v>
                </c:pt>
                <c:pt idx="1">
                  <c:v>Most of the time</c:v>
                </c:pt>
                <c:pt idx="2">
                  <c:v>Some of the time</c:v>
                </c:pt>
                <c:pt idx="3">
                  <c:v>Rarely</c:v>
                </c:pt>
              </c:strCache>
            </c:strRef>
          </c:cat>
          <c:val>
            <c:numRef>
              <c:f>Sheet1!$B$2:$B$5</c:f>
              <c:numCache>
                <c:formatCode>0%</c:formatCode>
                <c:ptCount val="4"/>
                <c:pt idx="0">
                  <c:v>0.59934699999999996</c:v>
                </c:pt>
                <c:pt idx="1">
                  <c:v>0.30943999999999999</c:v>
                </c:pt>
                <c:pt idx="2">
                  <c:v>7.6713000000000003E-2</c:v>
                </c:pt>
                <c:pt idx="3">
                  <c:v>1.4500000000000001E-2</c:v>
                </c:pt>
              </c:numCache>
            </c:numRef>
          </c:val>
          <c:extLst>
            <c:ext xmlns:c16="http://schemas.microsoft.com/office/drawing/2014/chart" uri="{C3380CC4-5D6E-409C-BE32-E72D297353CC}">
              <c16:uniqueId val="{00000000-F2F7-6F48-A226-C0B84EB594AF}"/>
            </c:ext>
          </c:extLst>
        </c:ser>
        <c:dLbls>
          <c:showLegendKey val="0"/>
          <c:showVal val="0"/>
          <c:showCatName val="0"/>
          <c:showSerName val="0"/>
          <c:showPercent val="0"/>
          <c:showBubbleSize val="0"/>
        </c:dLbls>
        <c:gapWidth val="150"/>
        <c:overlap val="-27"/>
        <c:axId val="-2121192392"/>
        <c:axId val="-2121188808"/>
      </c:barChart>
      <c:catAx>
        <c:axId val="-2121192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00" b="0" i="0" u="none" strike="noStrike" kern="1200" baseline="0">
                <a:solidFill>
                  <a:schemeClr val="tx1"/>
                </a:solidFill>
                <a:latin typeface="+mn-lt"/>
                <a:ea typeface="+mn-ea"/>
                <a:cs typeface="+mn-cs"/>
              </a:defRPr>
            </a:pPr>
            <a:endParaRPr lang="en-US"/>
          </a:p>
        </c:txPr>
        <c:crossAx val="-2121188808"/>
        <c:crosses val="autoZero"/>
        <c:auto val="0"/>
        <c:lblAlgn val="ctr"/>
        <c:lblOffset val="100"/>
        <c:noMultiLvlLbl val="0"/>
      </c:catAx>
      <c:valAx>
        <c:axId val="-2121188808"/>
        <c:scaling>
          <c:orientation val="minMax"/>
        </c:scaling>
        <c:delete val="1"/>
        <c:axPos val="l"/>
        <c:numFmt formatCode="0%" sourceLinked="1"/>
        <c:majorTickMark val="out"/>
        <c:minorTickMark val="none"/>
        <c:tickLblPos val="nextTo"/>
        <c:crossAx val="-2121192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570066934696E-2"/>
          <c:y val="2.41080496208202E-2"/>
          <c:w val="0.92779771090548202"/>
          <c:h val="0.95178390075835895"/>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dLbl>
              <c:idx val="0"/>
              <c:tx>
                <c:rich>
                  <a:bodyPr/>
                  <a:lstStyle/>
                  <a:p>
                    <a:r>
                      <a:rPr lang="en-US"/>
                      <a:t>7</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131-214E-8C04-F9E12536199A}"/>
                </c:ext>
              </c:extLst>
            </c:dLbl>
            <c:dLbl>
              <c:idx val="1"/>
              <c:tx>
                <c:rich>
                  <a:bodyPr/>
                  <a:lstStyle/>
                  <a:p>
                    <a:r>
                      <a:rPr lang="en-US"/>
                      <a:t>10</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131-214E-8C04-F9E12536199A}"/>
                </c:ext>
              </c:extLst>
            </c:dLbl>
            <c:dLbl>
              <c:idx val="2"/>
              <c:tx>
                <c:rich>
                  <a:bodyPr/>
                  <a:lstStyle/>
                  <a:p>
                    <a:r>
                      <a:rPr lang="en-US"/>
                      <a:t>17</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131-214E-8C04-F9E12536199A}"/>
                </c:ext>
              </c:extLst>
            </c:dLbl>
            <c:dLbl>
              <c:idx val="3"/>
              <c:tx>
                <c:rich>
                  <a:bodyPr/>
                  <a:lstStyle/>
                  <a:p>
                    <a:r>
                      <a:rPr lang="en-US"/>
                      <a:t>18</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131-214E-8C04-F9E12536199A}"/>
                </c:ext>
              </c:extLst>
            </c:dLbl>
            <c:dLbl>
              <c:idx val="4"/>
              <c:tx>
                <c:rich>
                  <a:bodyPr/>
                  <a:lstStyle/>
                  <a:p>
                    <a:r>
                      <a:rPr lang="en-US"/>
                      <a:t>20</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131-214E-8C04-F9E12536199A}"/>
                </c:ext>
              </c:extLst>
            </c:dLbl>
            <c:dLbl>
              <c:idx val="5"/>
              <c:tx>
                <c:rich>
                  <a:bodyPr/>
                  <a:lstStyle/>
                  <a:p>
                    <a:r>
                      <a:rPr lang="en-US"/>
                      <a:t>20</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131-214E-8C04-F9E12536199A}"/>
                </c:ext>
              </c:extLst>
            </c:dLbl>
            <c:dLbl>
              <c:idx val="6"/>
              <c:tx>
                <c:rich>
                  <a:bodyPr/>
                  <a:lstStyle/>
                  <a:p>
                    <a:r>
                      <a:rPr lang="en-US"/>
                      <a:t>22</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131-214E-8C04-F9E12536199A}"/>
                </c:ext>
              </c:extLst>
            </c:dLbl>
            <c:dLbl>
              <c:idx val="7"/>
              <c:tx>
                <c:rich>
                  <a:bodyPr/>
                  <a:lstStyle/>
                  <a:p>
                    <a:r>
                      <a:rPr lang="en-US"/>
                      <a:t>23</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131-214E-8C04-F9E12536199A}"/>
                </c:ext>
              </c:extLst>
            </c:dLbl>
            <c:dLbl>
              <c:idx val="8"/>
              <c:tx>
                <c:rich>
                  <a:bodyPr/>
                  <a:lstStyle/>
                  <a:p>
                    <a:r>
                      <a:rPr lang="en-US"/>
                      <a:t>27</a:t>
                    </a:r>
                    <a:r>
                      <a:rPr lang="en-US" sz="800"/>
                      <a:t> </a:t>
                    </a:r>
                    <a:r>
                      <a:rPr lang="en-US"/>
                      <a:t>%</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131-214E-8C04-F9E12536199A}"/>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didn’t think it was necessary for my child to worry about schoolwork during this time</c:v>
                </c:pt>
                <c:pt idx="1">
                  <c:v>We didn’t have the right technology at home for my child to learn (i.e., internet, computer, etc.) or they had to share with another family member</c:v>
                </c:pt>
                <c:pt idx="2">
                  <c:v>We did not receive information from the school/teacher on what my child should be doing</c:v>
                </c:pt>
                <c:pt idx="3">
                  <c:v>I did not have time to help my child with his/her learning</c:v>
                </c:pt>
                <c:pt idx="4">
                  <c:v>I wanted to minimize the tension and conflict that homework and academics create between my child and me</c:v>
                </c:pt>
                <c:pt idx="5">
                  <c:v>My child has some behavior issues that made it more difficult to prioritize schoolwork</c:v>
                </c:pt>
                <c:pt idx="6">
                  <c:v>The materials my child’s school provided were not helpful for my child’s needs or learning level</c:v>
                </c:pt>
                <c:pt idx="7">
                  <c:v>The technology needed (either the device or website/app) was difficult to log into or use</c:v>
                </c:pt>
                <c:pt idx="8">
                  <c:v>New content was not explained enough for my child to complete assignments correctly</c:v>
                </c:pt>
              </c:strCache>
            </c:strRef>
          </c:cat>
          <c:val>
            <c:numRef>
              <c:f>Sheet1!$B$2:$B$10</c:f>
              <c:numCache>
                <c:formatCode>0%</c:formatCode>
                <c:ptCount val="9"/>
                <c:pt idx="0">
                  <c:v>6.7046999999999995E-2</c:v>
                </c:pt>
                <c:pt idx="1">
                  <c:v>9.8028000000000004E-2</c:v>
                </c:pt>
                <c:pt idx="2">
                  <c:v>0.16836400000000001</c:v>
                </c:pt>
                <c:pt idx="3">
                  <c:v>0.182426</c:v>
                </c:pt>
                <c:pt idx="4">
                  <c:v>0.20091300000000001</c:v>
                </c:pt>
                <c:pt idx="5">
                  <c:v>0.203293</c:v>
                </c:pt>
                <c:pt idx="6">
                  <c:v>0.217333</c:v>
                </c:pt>
                <c:pt idx="7">
                  <c:v>0.22953599999999999</c:v>
                </c:pt>
                <c:pt idx="8">
                  <c:v>0.272698</c:v>
                </c:pt>
              </c:numCache>
            </c:numRef>
          </c:val>
          <c:extLst>
            <c:ext xmlns:c16="http://schemas.microsoft.com/office/drawing/2014/chart" uri="{C3380CC4-5D6E-409C-BE32-E72D297353CC}">
              <c16:uniqueId val="{00000000-C698-8B4B-ACCB-ACFB2B1D263A}"/>
            </c:ext>
          </c:extLst>
        </c:ser>
        <c:dLbls>
          <c:showLegendKey val="0"/>
          <c:showVal val="1"/>
          <c:showCatName val="0"/>
          <c:showSerName val="0"/>
          <c:showPercent val="0"/>
          <c:showBubbleSize val="0"/>
        </c:dLbls>
        <c:gapWidth val="50"/>
        <c:overlap val="-25"/>
        <c:axId val="-2118146744"/>
        <c:axId val="-2119133976"/>
      </c:barChart>
      <c:catAx>
        <c:axId val="-2118146744"/>
        <c:scaling>
          <c:orientation val="minMax"/>
        </c:scaling>
        <c:delete val="1"/>
        <c:axPos val="l"/>
        <c:numFmt formatCode="General" sourceLinked="1"/>
        <c:majorTickMark val="none"/>
        <c:minorTickMark val="none"/>
        <c:tickLblPos val="nextTo"/>
        <c:crossAx val="-2119133976"/>
        <c:crosses val="autoZero"/>
        <c:auto val="1"/>
        <c:lblAlgn val="ctr"/>
        <c:lblOffset val="100"/>
        <c:noMultiLvlLbl val="0"/>
      </c:catAx>
      <c:valAx>
        <c:axId val="-2119133976"/>
        <c:scaling>
          <c:orientation val="minMax"/>
        </c:scaling>
        <c:delete val="1"/>
        <c:axPos val="b"/>
        <c:numFmt formatCode="0%" sourceLinked="1"/>
        <c:majorTickMark val="none"/>
        <c:minorTickMark val="none"/>
        <c:tickLblPos val="nextTo"/>
        <c:crossAx val="-2118146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600069925711"/>
          <c:y val="2.5781248414047199E-2"/>
          <c:w val="0.89039993007428897"/>
          <c:h val="0.948437503171906"/>
        </c:manualLayout>
      </c:layout>
      <c:barChart>
        <c:barDir val="bar"/>
        <c:grouping val="stacked"/>
        <c:varyColors val="0"/>
        <c:ser>
          <c:idx val="0"/>
          <c:order val="0"/>
          <c:tx>
            <c:strRef>
              <c:f>Sheet1!$B$1</c:f>
              <c:strCache>
                <c:ptCount val="1"/>
                <c:pt idx="0">
                  <c:v>Series 1</c:v>
                </c:pt>
              </c:strCache>
            </c:strRef>
          </c:tx>
          <c:spPr>
            <a:solidFill>
              <a:schemeClr val="tx2"/>
            </a:solidFill>
            <a:ln>
              <a:noFill/>
            </a:ln>
            <a:effectLst/>
          </c:spPr>
          <c:invertIfNegative val="0"/>
          <c:dLbls>
            <c:dLbl>
              <c:idx val="0"/>
              <c:tx>
                <c:rich>
                  <a:bodyPr/>
                  <a:lstStyle/>
                  <a:p>
                    <a:r>
                      <a:rPr lang="es-ES"/>
                      <a:t>41</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13B-454D-8A6B-FB981D3EFF3B}"/>
                </c:ext>
              </c:extLst>
            </c:dLbl>
            <c:dLbl>
              <c:idx val="1"/>
              <c:tx>
                <c:rich>
                  <a:bodyPr/>
                  <a:lstStyle/>
                  <a:p>
                    <a:r>
                      <a:rPr lang="es-ES"/>
                      <a:t>18</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13B-454D-8A6B-FB981D3EFF3B}"/>
                </c:ext>
              </c:extLst>
            </c:dLbl>
            <c:dLbl>
              <c:idx val="2"/>
              <c:tx>
                <c:rich>
                  <a:bodyPr/>
                  <a:lstStyle/>
                  <a:p>
                    <a:r>
                      <a:rPr lang="es-ES"/>
                      <a:t>18</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13B-454D-8A6B-FB981D3EFF3B}"/>
                </c:ext>
              </c:extLst>
            </c:dLbl>
            <c:spPr>
              <a:noFill/>
              <a:ln>
                <a:noFill/>
              </a:ln>
              <a:effectLst/>
            </c:spPr>
            <c:txPr>
              <a:bodyPr rot="0" spcFirstLastPara="1" vertOverflow="ellipsis" vert="horz" wrap="square" lIns="38100" tIns="19050" rIns="38100" bIns="19050" anchor="ctr" anchorCtr="1">
                <a:spAutoFit/>
              </a:bodyPr>
              <a:lstStyle/>
              <a:p>
                <a:pPr>
                  <a:defRPr lang="es-E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Taking into account your child’s remote learning at the end of the last school year, where do you think your child is academically going into the upcoming school year this fall?</c:v>
                </c:pt>
                <c:pt idx="1">
                  <c:v>What learning material or content your child’s teacher(s) covered while school was remote</c:v>
                </c:pt>
                <c:pt idx="2">
                  <c:v>My child learned just as much at home as they would have if school was in-person</c:v>
                </c:pt>
              </c:strCache>
            </c:strRef>
          </c:cat>
          <c:val>
            <c:numRef>
              <c:f>Sheet1!$B$2:$B$4</c:f>
              <c:numCache>
                <c:formatCode>0%</c:formatCode>
                <c:ptCount val="3"/>
                <c:pt idx="0">
                  <c:v>0.41</c:v>
                </c:pt>
                <c:pt idx="1">
                  <c:v>0.18</c:v>
                </c:pt>
                <c:pt idx="2">
                  <c:v>0.18</c:v>
                </c:pt>
              </c:numCache>
            </c:numRef>
          </c:val>
          <c:extLst>
            <c:ext xmlns:c16="http://schemas.microsoft.com/office/drawing/2014/chart" uri="{C3380CC4-5D6E-409C-BE32-E72D297353CC}">
              <c16:uniqueId val="{00000000-9C06-4B4A-882A-8CBB064829F1}"/>
            </c:ext>
          </c:extLst>
        </c:ser>
        <c:ser>
          <c:idx val="1"/>
          <c:order val="1"/>
          <c:tx>
            <c:strRef>
              <c:f>Sheet1!$C$1</c:f>
              <c:strCache>
                <c:ptCount val="1"/>
                <c:pt idx="0">
                  <c:v>Series 2</c:v>
                </c:pt>
              </c:strCache>
            </c:strRef>
          </c:tx>
          <c:spPr>
            <a:solidFill>
              <a:schemeClr val="accent1"/>
            </a:solidFill>
            <a:ln>
              <a:noFill/>
            </a:ln>
            <a:effectLst/>
          </c:spPr>
          <c:invertIfNegative val="0"/>
          <c:dLbls>
            <c:dLbl>
              <c:idx val="0"/>
              <c:tx>
                <c:rich>
                  <a:bodyPr/>
                  <a:lstStyle/>
                  <a:p>
                    <a:r>
                      <a:rPr lang="es-ES"/>
                      <a:t>48</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13B-454D-8A6B-FB981D3EFF3B}"/>
                </c:ext>
              </c:extLst>
            </c:dLbl>
            <c:dLbl>
              <c:idx val="1"/>
              <c:tx>
                <c:rich>
                  <a:bodyPr/>
                  <a:lstStyle/>
                  <a:p>
                    <a:r>
                      <a:rPr lang="es-ES"/>
                      <a:t>30</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13B-454D-8A6B-FB981D3EFF3B}"/>
                </c:ext>
              </c:extLst>
            </c:dLbl>
            <c:dLbl>
              <c:idx val="2"/>
              <c:tx>
                <c:rich>
                  <a:bodyPr/>
                  <a:lstStyle/>
                  <a:p>
                    <a:r>
                      <a:rPr lang="es-ES"/>
                      <a:t>23</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13B-454D-8A6B-FB981D3EFF3B}"/>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Taking into account your child’s remote learning at the end of the last school year, where do you think your child is academically going into the upcoming school year this fall?</c:v>
                </c:pt>
                <c:pt idx="1">
                  <c:v>What learning material or content your child’s teacher(s) covered while school was remote</c:v>
                </c:pt>
                <c:pt idx="2">
                  <c:v>My child learned just as much at home as they would have if school was in-person</c:v>
                </c:pt>
              </c:strCache>
            </c:strRef>
          </c:cat>
          <c:val>
            <c:numRef>
              <c:f>Sheet1!$C$2:$C$4</c:f>
              <c:numCache>
                <c:formatCode>0%</c:formatCode>
                <c:ptCount val="3"/>
                <c:pt idx="0">
                  <c:v>0.48</c:v>
                </c:pt>
                <c:pt idx="1">
                  <c:v>0.3</c:v>
                </c:pt>
                <c:pt idx="2">
                  <c:v>0.23</c:v>
                </c:pt>
              </c:numCache>
            </c:numRef>
          </c:val>
          <c:extLst>
            <c:ext xmlns:c16="http://schemas.microsoft.com/office/drawing/2014/chart" uri="{C3380CC4-5D6E-409C-BE32-E72D297353CC}">
              <c16:uniqueId val="{00000003-9C06-4B4A-882A-8CBB064829F1}"/>
            </c:ext>
          </c:extLst>
        </c:ser>
        <c:ser>
          <c:idx val="2"/>
          <c:order val="2"/>
          <c:tx>
            <c:strRef>
              <c:f>Sheet1!$D$1</c:f>
              <c:strCache>
                <c:ptCount val="1"/>
                <c:pt idx="0">
                  <c:v>Series 3</c:v>
                </c:pt>
              </c:strCache>
            </c:strRef>
          </c:tx>
          <c:spPr>
            <a:solidFill>
              <a:schemeClr val="accent5"/>
            </a:solidFill>
            <a:ln>
              <a:noFill/>
            </a:ln>
            <a:effectLst/>
          </c:spPr>
          <c:invertIfNegative val="0"/>
          <c:dLbls>
            <c:dLbl>
              <c:idx val="0"/>
              <c:tx>
                <c:rich>
                  <a:bodyPr/>
                  <a:lstStyle/>
                  <a:p>
                    <a:r>
                      <a:rPr lang="es-ES"/>
                      <a:t>7</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13B-454D-8A6B-FB981D3EFF3B}"/>
                </c:ext>
              </c:extLst>
            </c:dLbl>
            <c:dLbl>
              <c:idx val="1"/>
              <c:tx>
                <c:rich>
                  <a:bodyPr/>
                  <a:lstStyle/>
                  <a:p>
                    <a:r>
                      <a:rPr lang="es-ES"/>
                      <a:t>39</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13B-454D-8A6B-FB981D3EFF3B}"/>
                </c:ext>
              </c:extLst>
            </c:dLbl>
            <c:dLbl>
              <c:idx val="2"/>
              <c:tx>
                <c:rich>
                  <a:bodyPr/>
                  <a:lstStyle/>
                  <a:p>
                    <a:r>
                      <a:rPr lang="es-ES"/>
                      <a:t>18</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13B-454D-8A6B-FB981D3EFF3B}"/>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Taking into account your child’s remote learning at the end of the last school year, where do you think your child is academically going into the upcoming school year this fall?</c:v>
                </c:pt>
                <c:pt idx="1">
                  <c:v>What learning material or content your child’s teacher(s) covered while school was remote</c:v>
                </c:pt>
                <c:pt idx="2">
                  <c:v>My child learned just as much at home as they would have if school was in-person</c:v>
                </c:pt>
              </c:strCache>
            </c:strRef>
          </c:cat>
          <c:val>
            <c:numRef>
              <c:f>Sheet1!$D$2:$D$4</c:f>
              <c:numCache>
                <c:formatCode>0%</c:formatCode>
                <c:ptCount val="3"/>
                <c:pt idx="0">
                  <c:v>7.0000000000000007E-2</c:v>
                </c:pt>
                <c:pt idx="1">
                  <c:v>0.39</c:v>
                </c:pt>
                <c:pt idx="2">
                  <c:v>0.18</c:v>
                </c:pt>
              </c:numCache>
            </c:numRef>
          </c:val>
          <c:extLst>
            <c:ext xmlns:c16="http://schemas.microsoft.com/office/drawing/2014/chart" uri="{C3380CC4-5D6E-409C-BE32-E72D297353CC}">
              <c16:uniqueId val="{00000006-9C06-4B4A-882A-8CBB064829F1}"/>
            </c:ext>
          </c:extLst>
        </c:ser>
        <c:ser>
          <c:idx val="3"/>
          <c:order val="3"/>
          <c:tx>
            <c:strRef>
              <c:f>Sheet1!$E$1</c:f>
              <c:strCache>
                <c:ptCount val="1"/>
                <c:pt idx="0">
                  <c:v>Series 4</c:v>
                </c:pt>
              </c:strCache>
            </c:strRef>
          </c:tx>
          <c:spPr>
            <a:solidFill>
              <a:schemeClr val="tx1"/>
            </a:solidFill>
            <a:ln>
              <a:noFill/>
            </a:ln>
            <a:effectLst/>
          </c:spPr>
          <c:invertIfNegative val="0"/>
          <c:dLbls>
            <c:dLbl>
              <c:idx val="1"/>
              <c:tx>
                <c:rich>
                  <a:bodyPr/>
                  <a:lstStyle/>
                  <a:p>
                    <a:r>
                      <a:rPr lang="es-ES"/>
                      <a:t>12</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13B-454D-8A6B-FB981D3EFF3B}"/>
                </c:ext>
              </c:extLst>
            </c:dLbl>
            <c:dLbl>
              <c:idx val="2"/>
              <c:tx>
                <c:rich>
                  <a:bodyPr/>
                  <a:lstStyle/>
                  <a:p>
                    <a:r>
                      <a:rPr lang="es-ES"/>
                      <a:t>41</a:t>
                    </a:r>
                    <a:r>
                      <a:rPr lang="es-ES" sz="800"/>
                      <a:t> </a:t>
                    </a:r>
                    <a:r>
                      <a:rPr lang="es-ES"/>
                      <a:t>%</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713B-454D-8A6B-FB981D3EFF3B}"/>
                </c:ext>
              </c:extLst>
            </c:dLbl>
            <c:spPr>
              <a:noFill/>
              <a:ln>
                <a:noFill/>
              </a:ln>
              <a:effectLst/>
            </c:spPr>
            <c:txPr>
              <a:bodyPr rot="0" spcFirstLastPara="1" vertOverflow="ellipsis" vert="horz" wrap="square" lIns="38100" tIns="19050" rIns="38100" bIns="19050" anchor="ctr" anchorCtr="1">
                <a:spAutoFit/>
              </a:bodyPr>
              <a:lstStyle/>
              <a:p>
                <a:pPr>
                  <a:defRPr lang="es-E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Taking into account your child’s remote learning at the end of the last school year, where do you think your child is academically going into the upcoming school year this fall?</c:v>
                </c:pt>
                <c:pt idx="1">
                  <c:v>What learning material or content your child’s teacher(s) covered while school was remote</c:v>
                </c:pt>
                <c:pt idx="2">
                  <c:v>My child learned just as much at home as they would have if school was in-person</c:v>
                </c:pt>
              </c:strCache>
            </c:strRef>
          </c:cat>
          <c:val>
            <c:numRef>
              <c:f>Sheet1!$E$2:$E$4</c:f>
              <c:numCache>
                <c:formatCode>0%</c:formatCode>
                <c:ptCount val="3"/>
                <c:pt idx="1">
                  <c:v>0.12</c:v>
                </c:pt>
                <c:pt idx="2">
                  <c:v>0.41</c:v>
                </c:pt>
              </c:numCache>
            </c:numRef>
          </c:val>
          <c:extLst>
            <c:ext xmlns:c16="http://schemas.microsoft.com/office/drawing/2014/chart" uri="{C3380CC4-5D6E-409C-BE32-E72D297353CC}">
              <c16:uniqueId val="{00000007-9C06-4B4A-882A-8CBB064829F1}"/>
            </c:ext>
          </c:extLst>
        </c:ser>
        <c:dLbls>
          <c:showLegendKey val="0"/>
          <c:showVal val="0"/>
          <c:showCatName val="0"/>
          <c:showSerName val="0"/>
          <c:showPercent val="0"/>
          <c:showBubbleSize val="0"/>
        </c:dLbls>
        <c:gapWidth val="150"/>
        <c:overlap val="100"/>
        <c:axId val="-2114090344"/>
        <c:axId val="-2114087144"/>
      </c:barChart>
      <c:catAx>
        <c:axId val="-2114090344"/>
        <c:scaling>
          <c:orientation val="maxMin"/>
        </c:scaling>
        <c:delete val="1"/>
        <c:axPos val="l"/>
        <c:numFmt formatCode="General" sourceLinked="1"/>
        <c:majorTickMark val="none"/>
        <c:minorTickMark val="none"/>
        <c:tickLblPos val="nextTo"/>
        <c:crossAx val="-2114087144"/>
        <c:crosses val="autoZero"/>
        <c:auto val="1"/>
        <c:lblAlgn val="ctr"/>
        <c:lblOffset val="100"/>
        <c:noMultiLvlLbl val="0"/>
      </c:catAx>
      <c:valAx>
        <c:axId val="-2114087144"/>
        <c:scaling>
          <c:orientation val="minMax"/>
        </c:scaling>
        <c:delete val="1"/>
        <c:axPos val="t"/>
        <c:numFmt formatCode="0%" sourceLinked="1"/>
        <c:majorTickMark val="none"/>
        <c:minorTickMark val="none"/>
        <c:tickLblPos val="nextTo"/>
        <c:crossAx val="-2114090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0.52408</cdr:x>
      <cdr:y>0.89486</cdr:y>
    </cdr:from>
    <cdr:to>
      <cdr:x>0.93697</cdr:x>
      <cdr:y>1</cdr:y>
    </cdr:to>
    <cdr:sp macro="" textlink="">
      <cdr:nvSpPr>
        <cdr:cNvPr id="4" name="TextBox 3"/>
        <cdr:cNvSpPr txBox="1"/>
      </cdr:nvSpPr>
      <cdr:spPr>
        <a:xfrm xmlns:a="http://schemas.openxmlformats.org/drawingml/2006/main">
          <a:off x="4787713" y="3118099"/>
          <a:ext cx="3771899" cy="36635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rgbClr val="2B3C46"/>
              </a:solidFill>
              <a:latin typeface="Arial"/>
            </a:defRPr>
          </a:lvl1pPr>
          <a:lvl2pPr marL="457200" algn="l" defTabSz="914400" rtl="0" eaLnBrk="1" latinLnBrk="0" hangingPunct="1">
            <a:defRPr sz="1800" kern="1200">
              <a:solidFill>
                <a:srgbClr val="2B3C46"/>
              </a:solidFill>
              <a:latin typeface="Arial"/>
            </a:defRPr>
          </a:lvl2pPr>
          <a:lvl3pPr marL="914400" algn="l" defTabSz="914400" rtl="0" eaLnBrk="1" latinLnBrk="0" hangingPunct="1">
            <a:defRPr sz="1800" kern="1200">
              <a:solidFill>
                <a:srgbClr val="2B3C46"/>
              </a:solidFill>
              <a:latin typeface="Arial"/>
            </a:defRPr>
          </a:lvl3pPr>
          <a:lvl4pPr marL="1371600" algn="l" defTabSz="914400" rtl="0" eaLnBrk="1" latinLnBrk="0" hangingPunct="1">
            <a:defRPr sz="1800" kern="1200">
              <a:solidFill>
                <a:srgbClr val="2B3C46"/>
              </a:solidFill>
              <a:latin typeface="Arial"/>
            </a:defRPr>
          </a:lvl4pPr>
          <a:lvl5pPr marL="1828800" algn="l" defTabSz="914400" rtl="0" eaLnBrk="1" latinLnBrk="0" hangingPunct="1">
            <a:defRPr sz="1800" kern="1200">
              <a:solidFill>
                <a:srgbClr val="2B3C46"/>
              </a:solidFill>
              <a:latin typeface="Arial"/>
            </a:defRPr>
          </a:lvl5pPr>
          <a:lvl6pPr marL="2286000" algn="l" defTabSz="914400" rtl="0" eaLnBrk="1" latinLnBrk="0" hangingPunct="1">
            <a:defRPr sz="1800" kern="1200">
              <a:solidFill>
                <a:srgbClr val="2B3C46"/>
              </a:solidFill>
              <a:latin typeface="Arial"/>
            </a:defRPr>
          </a:lvl6pPr>
          <a:lvl7pPr marL="2743200" algn="l" defTabSz="914400" rtl="0" eaLnBrk="1" latinLnBrk="0" hangingPunct="1">
            <a:defRPr sz="1800" kern="1200">
              <a:solidFill>
                <a:srgbClr val="2B3C46"/>
              </a:solidFill>
              <a:latin typeface="Arial"/>
            </a:defRPr>
          </a:lvl7pPr>
          <a:lvl8pPr marL="3200400" algn="l" defTabSz="914400" rtl="0" eaLnBrk="1" latinLnBrk="0" hangingPunct="1">
            <a:defRPr sz="1800" kern="1200">
              <a:solidFill>
                <a:srgbClr val="2B3C46"/>
              </a:solidFill>
              <a:latin typeface="Arial"/>
            </a:defRPr>
          </a:lvl8pPr>
          <a:lvl9pPr marL="3657600" algn="l" defTabSz="914400" rtl="0" eaLnBrk="1" latinLnBrk="0" hangingPunct="1">
            <a:defRPr sz="1800" kern="1200">
              <a:solidFill>
                <a:srgbClr val="2B3C46"/>
              </a:solidFill>
              <a:latin typeface="Arial"/>
            </a:defRPr>
          </a:lvl9pPr>
        </a:lstStyle>
        <a:p xmlns:a="http://schemas.openxmlformats.org/drawingml/2006/main">
          <a:pPr algn="ctr"/>
          <a:r>
            <a:rPr lang="es-ES_tradnl" sz="1400" dirty="0"/>
            <a:t>Extremadamente confiado/Muy confiado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7EA4A-7229-344F-B290-1A45769708E7}" type="datetimeFigureOut">
              <a:rPr lang="en-US" smtClean="0"/>
              <a:pPr/>
              <a:t>9/30/20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5C8DE-96A7-4142-97E6-5BB3C0ABC904}" type="slidenum">
              <a:rPr lang="en-US" smtClean="0"/>
              <a:pPr/>
              <a:t>‹#›</a:t>
            </a:fld>
            <a:endParaRPr lang="en-US"/>
          </a:p>
        </p:txBody>
      </p:sp>
    </p:spTree>
    <p:extLst>
      <p:ext uri="{BB962C8B-B14F-4D97-AF65-F5344CB8AC3E}">
        <p14:creationId xmlns:p14="http://schemas.microsoft.com/office/powerpoint/2010/main" val="22602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Bienvenidos y gracias por estar hoy con nosotros.</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Para conocernos mejor, nos vamos a presentar brevemente. Por favor, digan su nombre y la edad o grado de sus hijos. [NOTA: hacer esto dependiendo del tamaño del grupo]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1</a:t>
            </a:fld>
            <a:endParaRPr lang="en-US" dirty="0"/>
          </a:p>
        </p:txBody>
      </p:sp>
    </p:spTree>
    <p:extLst>
      <p:ext uri="{BB962C8B-B14F-4D97-AF65-F5344CB8AC3E}">
        <p14:creationId xmlns:p14="http://schemas.microsoft.com/office/powerpoint/2010/main" val="601172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Como pueden ver aquí, el 69 % de todos los padres dijeron sentirse ansiosos y preocupados durante este tiempo, de los cuales un 28 % indicaron que ese es su sentimiento más fuerte.</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En el lado positivo, los padres de NJ también se sienten esperanzados y agradecidos.</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Es interesante notar que en comparación con los promedios nacionales que se muestran a la izquierda, los padres de NJ se sintieron menos optimistas y menos seguros que los padres a nivel nacional. Hay que señalar que la encuesta nacional fue conducida en mayo, mientras que la de NJ en agosto. Esto tal vez explique las diferencias, ya que la pandemia ya tenía más tiempo cuando se llevó a cabo el estudio de NJ.</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10</a:t>
            </a:fld>
            <a:endParaRPr lang="en-US" dirty="0"/>
          </a:p>
        </p:txBody>
      </p:sp>
    </p:spTree>
    <p:extLst>
      <p:ext uri="{BB962C8B-B14F-4D97-AF65-F5344CB8AC3E}">
        <p14:creationId xmlns:p14="http://schemas.microsoft.com/office/powerpoint/2010/main" val="220737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Aquí vemos lo que más les preocupa a los padres en la educación: la seguridad va primero, seguida de cerca por el bienestar social y emocional de los niños.</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Arriba en la lista también están los temores sobre el impacto en el aprendizaje y cómo asegurarse de que los niños vayan por buen camino académicamente.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11</a:t>
            </a:fld>
            <a:endParaRPr lang="en-US" dirty="0"/>
          </a:p>
        </p:txBody>
      </p:sp>
    </p:spTree>
    <p:extLst>
      <p:ext uri="{BB962C8B-B14F-4D97-AF65-F5344CB8AC3E}">
        <p14:creationId xmlns:p14="http://schemas.microsoft.com/office/powerpoint/2010/main" val="309655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Aquí vemos otros resultados importante sobre la percepción que los padres tienen sobre los logros académicos de sus hijos. </a:t>
            </a:r>
            <a:br>
              <a:rPr lang="es-ES_tradnl" sz="1200" i="1" kern="1200" dirty="0">
                <a:solidFill>
                  <a:schemeClr val="tx1"/>
                </a:solidFill>
                <a:effectLst/>
                <a:latin typeface="+mn-lt"/>
                <a:ea typeface="+mn-ea"/>
                <a:cs typeface="+mn-cs"/>
              </a:rPr>
            </a:br>
            <a:r>
              <a:rPr lang="es-ES_tradnl" sz="1200" i="1" kern="1200" dirty="0">
                <a:solidFill>
                  <a:schemeClr val="tx1"/>
                </a:solidFill>
                <a:effectLst/>
                <a:latin typeface="+mn-lt"/>
                <a:ea typeface="+mn-ea"/>
                <a:cs typeface="+mn-cs"/>
              </a:rPr>
              <a:t>Al igual que los padres a nivel nacional, los padres de NJ abrumadoramente creen que el rendimiento de sus hijos es igual o superior al nivel de grado en lectura  y en matemáticas.</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En realidad, los resultados de la NAEP, que son las siglas en inglés de Evaluación Nacional del Progreso Educativo y que presentan algo así como la boleta de calificaciones de la nación, muestran para el 4.° grado en Nueva Jersey que solo el 48 % son competentes o más avanzados en matemáticas y el 42 % en lectura.</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La prueba estatal de Nueva Jersey (NJSA) para el 2019 también muestra una gran diferencia. Para los estudiantes de los grados 3 a 10 combinados, el 58 % fueron competentes o más avanzados en lengua y literatura en inglés (ELA) y el 45 % en matemáticas.</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Una de las razones para esta percepción exagerada que tienen los padres de NJ tal vez se deba</a:t>
            </a:r>
            <a:r>
              <a:rPr lang="es-ES_tradnl" sz="1200" i="1" kern="1200" baseline="0" dirty="0">
                <a:solidFill>
                  <a:schemeClr val="tx1"/>
                </a:solidFill>
                <a:effectLst/>
                <a:latin typeface="+mn-lt"/>
                <a:ea typeface="+mn-ea"/>
                <a:cs typeface="+mn-cs"/>
              </a:rPr>
              <a:t> </a:t>
            </a:r>
            <a:r>
              <a:rPr lang="es-ES_tradnl" sz="1200" i="1" kern="1200" dirty="0">
                <a:solidFill>
                  <a:schemeClr val="tx1"/>
                </a:solidFill>
                <a:effectLst/>
                <a:latin typeface="+mn-lt"/>
                <a:ea typeface="+mn-ea"/>
                <a:cs typeface="+mn-cs"/>
              </a:rPr>
              <a:t>a que el 89 % informa que en las boletas de calificaciones a sus hijos les ponen “B” o calificaciones mejores, así que el mensaje que reciben es que a sus hijos les va bien.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12</a:t>
            </a:fld>
            <a:endParaRPr lang="en-US" dirty="0"/>
          </a:p>
        </p:txBody>
      </p:sp>
    </p:spTree>
    <p:extLst>
      <p:ext uri="{BB962C8B-B14F-4D97-AF65-F5344CB8AC3E}">
        <p14:creationId xmlns:p14="http://schemas.microsoft.com/office/powerpoint/2010/main" val="635410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Estos resultados revelan que, en general, los padres de NJ tienen aspiraciones aún más altas para la educación de sus hijos que los padres a nivel nacional. El 81 % dice que es muy importante o absolutamente esencial que su hijo vaya a la universidad y el 75 % confía en que su hijo estará preparado.</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Los padres blancos en Nueva Jersey son más propensos a decir que la universidad es esencial que los padres a nivel nacional, y los padres hispanos en NJ tienen más confianza que los padres en todo el país en que sus hijos estarán preparados para la universidad.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13</a:t>
            </a:fld>
            <a:endParaRPr lang="en-US" dirty="0"/>
          </a:p>
        </p:txBody>
      </p:sp>
    </p:spTree>
    <p:extLst>
      <p:ext uri="{BB962C8B-B14F-4D97-AF65-F5344CB8AC3E}">
        <p14:creationId xmlns:p14="http://schemas.microsoft.com/office/powerpoint/2010/main" val="264608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Aquí los padres de NJ y los padres a nivel nacional piensan lo mismo: el 82 % confía en tener una imagen exacta de los logros de sus hijos en la escuela.</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Es interesante notar que en NJ, los padres afroamericanos e hispanos son más propensos a mostrarse extremadamente confiados en comparación con los padres blancos.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14</a:t>
            </a:fld>
            <a:endParaRPr lang="en-US" dirty="0"/>
          </a:p>
        </p:txBody>
      </p:sp>
    </p:spTree>
    <p:extLst>
      <p:ext uri="{BB962C8B-B14F-4D97-AF65-F5344CB8AC3E}">
        <p14:creationId xmlns:p14="http://schemas.microsoft.com/office/powerpoint/2010/main" val="109736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Aquí vemos que la mayoría de los padres todavía están muy confiados o extremadamente confiados en que sus hijos están preparados para el siguiente grado, pero también registramos una caída significativa en comparación con la última diapositiva. </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Por un lado, el 82% de los padres confían en que entienden el nivel y el estado académico de sus hijos y, por el otro, el 72% confían en que sus hijos están bien preparado para el siguiente grado.</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Y nuevamente, los padres afroamericanos e hispanos son más propensos a sentirse extremadamente confiados en comparación con los padres blancos.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15</a:t>
            </a:fld>
            <a:endParaRPr lang="en-US" dirty="0"/>
          </a:p>
        </p:txBody>
      </p:sp>
    </p:spTree>
    <p:extLst>
      <p:ext uri="{BB962C8B-B14F-4D97-AF65-F5344CB8AC3E}">
        <p14:creationId xmlns:p14="http://schemas.microsoft.com/office/powerpoint/2010/main" val="2965053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Antes de que les presente otros datos sobre el aprendizaje a distancia que tuvo lugar en la primavera pasada, ¿tienen preguntas sobre este primer conjunto de hallazgos?</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[HACER UNA PAUSA PARA LAS PREGUNTAS. SI NO HAY PREGUNTAS, PROPONER TEMAS A EXPLORAR:</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¿Les sorprende que los padres de NJ tengan una percepción exagerada de los logros de los estudiantes?</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¿Por qué creen que los padres ven en las boletas de calificaciones notas como B o mejor que B?</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¿Cómo creen que se comparan las boletas de calificaciones con otras medidas de evaluación como los resultados de exámenes?]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16</a:t>
            </a:fld>
            <a:endParaRPr lang="en-US" dirty="0"/>
          </a:p>
        </p:txBody>
      </p:sp>
    </p:spTree>
    <p:extLst>
      <p:ext uri="{BB962C8B-B14F-4D97-AF65-F5344CB8AC3E}">
        <p14:creationId xmlns:p14="http://schemas.microsoft.com/office/powerpoint/2010/main" val="2457372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Hablaremos</a:t>
            </a:r>
            <a:r>
              <a:rPr lang="es-ES_tradnl" sz="1200" i="1" kern="1200" baseline="0" dirty="0">
                <a:solidFill>
                  <a:schemeClr val="tx1"/>
                </a:solidFill>
                <a:effectLst/>
                <a:latin typeface="+mn-lt"/>
                <a:ea typeface="+mn-ea"/>
                <a:cs typeface="+mn-cs"/>
              </a:rPr>
              <a:t> </a:t>
            </a:r>
            <a:r>
              <a:rPr lang="es-ES_tradnl" sz="1200" i="1" kern="1200" dirty="0">
                <a:solidFill>
                  <a:schemeClr val="tx1"/>
                </a:solidFill>
                <a:effectLst/>
                <a:latin typeface="+mn-lt"/>
                <a:ea typeface="+mn-ea"/>
                <a:cs typeface="+mn-cs"/>
              </a:rPr>
              <a:t>sobre la educación después del cierre de las escuelas en todo el estado en la primavera pasada.</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Aquí tenemos citas directas de padres que participaron en los grupos de enfoque. Sus experiencias son mixtas: tuvieron dificultados, pero también reconocen que las cosas mejoraron con el tiempo.</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[LEER PARTES INTERESANTE SI EL TIEMPO LO PERMITE]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17</a:t>
            </a:fld>
            <a:endParaRPr lang="en-US"/>
          </a:p>
        </p:txBody>
      </p:sp>
    </p:spTree>
    <p:extLst>
      <p:ext uri="{BB962C8B-B14F-4D97-AF65-F5344CB8AC3E}">
        <p14:creationId xmlns:p14="http://schemas.microsoft.com/office/powerpoint/2010/main" val="1948488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Aquí vemos que, en general, los padres sintieron que el aprendizaje a distancia estuvo bien e incluso mejor de lo esperado. Sin embargo, los padres blancos de NJ se mostraron menos propensos a estar de acuerdo con esto.</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En cuanto a apoyar a sus hijos, la mayoría de los padres están de acuerdo en que esto les fue más difícil de lo esperado. Vemos que los padres afroamericanos e hispanos fueron los más propensos a sentir que les fue más difícil que los padres blancos.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18</a:t>
            </a:fld>
            <a:endParaRPr lang="en-US" dirty="0"/>
          </a:p>
        </p:txBody>
      </p:sp>
    </p:spTree>
    <p:extLst>
      <p:ext uri="{BB962C8B-B14F-4D97-AF65-F5344CB8AC3E}">
        <p14:creationId xmlns:p14="http://schemas.microsoft.com/office/powerpoint/2010/main" val="3130879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Aquí vemos algo preocupante: casi la mitad de los padres de NJ informaron que en la primavera pasada sus hijos no fueron capaces de mantenerse al día o participar en todo lo requerido – y esto fue un problema mayor para los padres afroamericanos e hispanos.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19</a:t>
            </a:fld>
            <a:endParaRPr lang="en-US" dirty="0"/>
          </a:p>
        </p:txBody>
      </p:sp>
    </p:spTree>
    <p:extLst>
      <p:ext uri="{BB962C8B-B14F-4D97-AF65-F5344CB8AC3E}">
        <p14:creationId xmlns:p14="http://schemas.microsoft.com/office/powerpoint/2010/main" val="51642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En esta sesión haremos un breve repaso del proyecto y veremos los resultados de la investigación. </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Vamos a conversar sobre estos resultados, lo que significan para los padres y las familias en Nueva Jersey, y sobre las acciones que podemos tomar.</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Tendrán la oportunidad de hacer preguntas y de intervenir a lo largo de la sesión, pero si tienen una pregunta urgente sobre los datos en una diapositiva, por favor háganla.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2</a:t>
            </a:fld>
            <a:endParaRPr lang="en-US"/>
          </a:p>
        </p:txBody>
      </p:sp>
    </p:spTree>
    <p:extLst>
      <p:ext uri="{BB962C8B-B14F-4D97-AF65-F5344CB8AC3E}">
        <p14:creationId xmlns:p14="http://schemas.microsoft.com/office/powerpoint/2010/main" val="2871083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Y cuando vemos cuáles fueron las razones de esto, entre las principales descubrimos las siguientes:</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-falta de claridad al explicar los nuevos contenidos</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-problemas de tecnología</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-falta de materiales útiles</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-problemas de comportamiento o tensiones entre padres e hijos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20</a:t>
            </a:fld>
            <a:endParaRPr lang="en-US" dirty="0"/>
          </a:p>
        </p:txBody>
      </p:sp>
    </p:spTree>
    <p:extLst>
      <p:ext uri="{BB962C8B-B14F-4D97-AF65-F5344CB8AC3E}">
        <p14:creationId xmlns:p14="http://schemas.microsoft.com/office/powerpoint/2010/main" val="2410082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Hay mucha información en esta diapositiva, pero también muchas revelaciones importantes.</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Primero, vemos que el 41 % de los padres creen que sus hijos están bien encaminados para el nuevo año escolar, pero el 48 % creen que sus hijos pueden estar algo rezagados y el 7 % que pueden estar bastante rezagados.</a:t>
            </a:r>
          </a:p>
          <a:p>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Luego vemos que el 48 % creen que sus hijos aprendieron la mayor parte o todo lo que hubieran aprendido en un año escolar normal, pero el 39 % creen que sus hijos aprendieron solo algunos materiales nuevos</a:t>
            </a:r>
            <a:r>
              <a:rPr lang="es-ES_tradnl" sz="1200" i="1" kern="1200" baseline="0" dirty="0">
                <a:solidFill>
                  <a:schemeClr val="tx1"/>
                </a:solidFill>
                <a:effectLst/>
                <a:latin typeface="+mn-lt"/>
                <a:ea typeface="+mn-ea"/>
                <a:cs typeface="+mn-cs"/>
              </a:rPr>
              <a:t> </a:t>
            </a:r>
            <a:r>
              <a:rPr lang="es-ES_tradnl" sz="1200" i="1" kern="1200" dirty="0">
                <a:solidFill>
                  <a:schemeClr val="tx1"/>
                </a:solidFill>
                <a:effectLst/>
                <a:latin typeface="+mn-lt"/>
                <a:ea typeface="+mn-ea"/>
                <a:cs typeface="+mn-cs"/>
              </a:rPr>
              <a:t>por debajo de lo normal, mientras que el 12 % creen que sus hijos aprendieron poco o ningún material nuevo y que se dedicaron mayormente al repaso de materiales.</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Por último, vemos que el 41 % de los padres están relativamente o totalmente de acuerdo en que sus hijos aprendieron tanto en casa como en la escuela, pero otro 41 % no están de acuerdo. </a:t>
            </a: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Esto muestra que a los padres les preocupa cuánto aprendieron sus hijos y, en consecuencia, qué tan preparados están para el nuevo año escolar.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21</a:t>
            </a:fld>
            <a:endParaRPr lang="en-US" dirty="0"/>
          </a:p>
        </p:txBody>
      </p:sp>
    </p:spTree>
    <p:extLst>
      <p:ext uri="{BB962C8B-B14F-4D97-AF65-F5344CB8AC3E}">
        <p14:creationId xmlns:p14="http://schemas.microsoft.com/office/powerpoint/2010/main" val="3910635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Otro hallazgo importante es que la mayoría de los padres de NJ consideran que las notas o calificaciones de la primavera pasada se basaron en la culminación —algo así como aprobado o desaprobado—- , y no en el dominio de los materiales de estudio. En este tema, los padres hispanos fueron más propensos a estar de acuerdo con esta afirmación. </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Los padres que participaron en los grupos de enfoque corroboran esto al expresar sentimientos como que los estudiantes hacían "el mínimo esfuerzo" y sólo tenían que "presentarse" — incluso un padre reconoció que su hijo "no estaba preparado en absoluto para pasar a la secundaria".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22</a:t>
            </a:fld>
            <a:endParaRPr lang="en-US" dirty="0"/>
          </a:p>
        </p:txBody>
      </p:sp>
    </p:spTree>
    <p:extLst>
      <p:ext uri="{BB962C8B-B14F-4D97-AF65-F5344CB8AC3E}">
        <p14:creationId xmlns:p14="http://schemas.microsoft.com/office/powerpoint/2010/main" val="3732543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La brecha digital sigue siendo un gran problema en NJ, como lo es en el resto del país. Los padres de NJ nos informaron que en la primavera pasada, el 32 % utilizó la tecnología que ya tenía en casa, el 33% usó la tecnología proporcionada por la escuela y el 35% no tenía un dispositivo, no tenía una conexión o no tenía ninguno de los dos. </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También pueden ver que fue más probable que los padres afroamericanos e hispanos dijeran no tener la tecnología necesaria en comparación con los padres blancos.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23</a:t>
            </a:fld>
            <a:endParaRPr lang="en-US"/>
          </a:p>
        </p:txBody>
      </p:sp>
    </p:spTree>
    <p:extLst>
      <p:ext uri="{BB962C8B-B14F-4D97-AF65-F5344CB8AC3E}">
        <p14:creationId xmlns:p14="http://schemas.microsoft.com/office/powerpoint/2010/main" val="38679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No nos debe sorprender entonces que los padres digan que aún necesitan apoyo con la tecnología para este año escolar. El 67 % espera tener la misma conexión a Internet y el 93 % espera contar el mismo dispositivo proporcionado por el distrito.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24</a:t>
            </a:fld>
            <a:endParaRPr lang="en-US"/>
          </a:p>
        </p:txBody>
      </p:sp>
    </p:spTree>
    <p:extLst>
      <p:ext uri="{BB962C8B-B14F-4D97-AF65-F5344CB8AC3E}">
        <p14:creationId xmlns:p14="http://schemas.microsoft.com/office/powerpoint/2010/main" val="1442018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Ahora conoceremos el último hallazgo en esta sección dedicada al aprendizaje a distancia de la primavera pasada: ¿Cómo ven los padres la situación académica en la que están sus hijos frente al nuevo año escolar? </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El 58 % está de acuerdo en que todos los estudiantes se encuentran esencialmente en el mismo lugar este otoño. Esto significa que ningún estudiante está en desventaja sobre otro, porque todos tuvieron que participar en el aprendizaje a distancia en la primavera.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BC5C8DE-96A7-4142-97E6-5BB3C0ABC904}" type="slidenum">
              <a:rPr lang="en-US" smtClean="0"/>
              <a:pPr/>
              <a:t>25</a:t>
            </a:fld>
            <a:endParaRPr lang="en-US"/>
          </a:p>
        </p:txBody>
      </p:sp>
    </p:spTree>
    <p:extLst>
      <p:ext uri="{BB962C8B-B14F-4D97-AF65-F5344CB8AC3E}">
        <p14:creationId xmlns:p14="http://schemas.microsoft.com/office/powerpoint/2010/main" val="1105216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Antes de presentarles algunos hallazgos alentadores sobre este otoño, hagamos una pausa para preguntas y discusiones sobre las diapositivas que acabamos de ver.</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[HACER UNA PAUSA PARA LAS PREGUNTAS. SI NO HAY PREGUNTAS, PROPONER TEMAS A EXPLORAR:</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¿Les sorprende que los padres de NJ piensen que el aprendizaje a distancia fue mejor de lo esperado en la primavera?</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¿Qué opina de los datos que muestran que muchos padres creen que sus hijos no aprendieron tanto en casa como lo hubieran hecho durante un año escolar normal? ¿Qué puede significar eso para el nuevo año escolar?</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¿Qué están viendo en sus localidades en lo que se refiere a la brecha digital y el apoyo con la tecnología? ¿Qué necesitan los padres todavía?]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26</a:t>
            </a:fld>
            <a:endParaRPr lang="en-US"/>
          </a:p>
        </p:txBody>
      </p:sp>
    </p:spTree>
    <p:extLst>
      <p:ext uri="{BB962C8B-B14F-4D97-AF65-F5344CB8AC3E}">
        <p14:creationId xmlns:p14="http://schemas.microsoft.com/office/powerpoint/2010/main" val="3168914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Aquí tenemos buenas noticias: primero, los padres de NJ están más conectados que nunca con los maestros, y segundo, los padres de NJ sienten que después de participar en el aprendizaje a distancia durante la primavera pasada ahora entienden mejor cuáles son las expectativas de aprendizaje para sus hijos. </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Aquí, los padres hispanos tienen el porcentaje más alto en cuanto a reportar una conexión más fuerte con el maestro. Asimismo, más afroamericanos están de acuerdo en que entienden cuáles son las expectativas de aprendizaje para los estudiantes.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27</a:t>
            </a:fld>
            <a:endParaRPr lang="en-US"/>
          </a:p>
        </p:txBody>
      </p:sp>
    </p:spTree>
    <p:extLst>
      <p:ext uri="{BB962C8B-B14F-4D97-AF65-F5344CB8AC3E}">
        <p14:creationId xmlns:p14="http://schemas.microsoft.com/office/powerpoint/2010/main" val="883653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También nos anima ver que los padres tienen grandes expectativas para este nuevo año escolar. Pueden ver los altos porcentajes de padres que manifiestan lo importante que es tener acceso a los materiales y recursos que necesitan para apoyar a sus hijos en casa. También quieren</a:t>
            </a:r>
            <a:r>
              <a:rPr lang="es-ES_tradnl" sz="1200" i="1" kern="1200" baseline="0" dirty="0">
                <a:solidFill>
                  <a:schemeClr val="tx1"/>
                </a:solidFill>
                <a:effectLst/>
                <a:latin typeface="+mn-lt"/>
                <a:ea typeface="+mn-ea"/>
                <a:cs typeface="+mn-cs"/>
              </a:rPr>
              <a:t> recibir</a:t>
            </a:r>
            <a:r>
              <a:rPr lang="es-ES_tradnl" sz="1200" i="1" kern="1200" dirty="0">
                <a:solidFill>
                  <a:schemeClr val="tx1"/>
                </a:solidFill>
                <a:effectLst/>
                <a:latin typeface="+mn-lt"/>
                <a:ea typeface="+mn-ea"/>
                <a:cs typeface="+mn-cs"/>
              </a:rPr>
              <a:t> información para entender cómo están sus hijos académicamente. Esta es una gran oportunidad para establecer una colaboración más estrecha entre el hogar y la escuela para apoyar a los niños.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28</a:t>
            </a:fld>
            <a:endParaRPr lang="en-US"/>
          </a:p>
        </p:txBody>
      </p:sp>
    </p:spTree>
    <p:extLst>
      <p:ext uri="{BB962C8B-B14F-4D97-AF65-F5344CB8AC3E}">
        <p14:creationId xmlns:p14="http://schemas.microsoft.com/office/powerpoint/2010/main" val="74623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Los padres también manifiestan que es probable que estén más comprometidos con la educación de sus hijos en este nuevo año escolar. Aquí, los padres de NJ están más preparados que los padres a nivel nacional para comprometerse aun más. Quieren tener más conversaciones con sus hijos sobre las tareas diarias y quieren entender mejor las expectativas de nivel de grado y otras expectativas académicas.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29</a:t>
            </a:fld>
            <a:endParaRPr lang="en-US"/>
          </a:p>
        </p:txBody>
      </p:sp>
    </p:spTree>
    <p:extLst>
      <p:ext uri="{BB962C8B-B14F-4D97-AF65-F5344CB8AC3E}">
        <p14:creationId xmlns:p14="http://schemas.microsoft.com/office/powerpoint/2010/main" val="262382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Para esta investigación nos asociamos con </a:t>
            </a:r>
            <a:r>
              <a:rPr lang="es-ES_tradnl" sz="1200" i="1" kern="1200" dirty="0" err="1">
                <a:solidFill>
                  <a:schemeClr val="tx1"/>
                </a:solidFill>
                <a:effectLst/>
                <a:latin typeface="+mn-lt"/>
                <a:ea typeface="+mn-ea"/>
                <a:cs typeface="+mn-cs"/>
              </a:rPr>
              <a:t>Learning</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Heroes</a:t>
            </a:r>
            <a:r>
              <a:rPr lang="es-ES_tradnl" sz="1200" i="1" kern="1200" dirty="0">
                <a:solidFill>
                  <a:schemeClr val="tx1"/>
                </a:solidFill>
                <a:effectLst/>
                <a:latin typeface="+mn-lt"/>
                <a:ea typeface="+mn-ea"/>
                <a:cs typeface="+mn-cs"/>
              </a:rPr>
              <a:t>, una organización nacional sin fines de lucro que desde hace varios años lleva a cabo</a:t>
            </a:r>
            <a:r>
              <a:rPr lang="es-ES_tradnl" sz="1200" i="1" kern="1200" baseline="0" dirty="0">
                <a:solidFill>
                  <a:schemeClr val="tx1"/>
                </a:solidFill>
                <a:effectLst/>
                <a:latin typeface="+mn-lt"/>
                <a:ea typeface="+mn-ea"/>
                <a:cs typeface="+mn-cs"/>
              </a:rPr>
              <a:t> </a:t>
            </a:r>
            <a:r>
              <a:rPr lang="es-ES_tradnl" sz="1200" i="1" kern="1200" dirty="0">
                <a:solidFill>
                  <a:schemeClr val="tx1"/>
                </a:solidFill>
                <a:effectLst/>
                <a:latin typeface="+mn-lt"/>
                <a:ea typeface="+mn-ea"/>
                <a:cs typeface="+mn-cs"/>
              </a:rPr>
              <a:t>estudios cuantitativos y cualitativos sobre el modo de pensar o mentalidad de los padres con respecto a la educación.</a:t>
            </a:r>
          </a:p>
          <a:p>
            <a:endParaRPr lang="en-U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Learning</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Heroes</a:t>
            </a:r>
            <a:r>
              <a:rPr lang="es-ES_tradnl" sz="1200" i="1" kern="1200" dirty="0">
                <a:solidFill>
                  <a:schemeClr val="tx1"/>
                </a:solidFill>
                <a:effectLst/>
                <a:latin typeface="+mn-lt"/>
                <a:ea typeface="+mn-ea"/>
                <a:cs typeface="+mn-cs"/>
              </a:rPr>
              <a:t> ofrece herramientas y recursos gratuitos basados en la investigación, en inglés y español.</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Aquí pueden ver su misión y visión.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3</a:t>
            </a:fld>
            <a:endParaRPr lang="en-US" dirty="0"/>
          </a:p>
        </p:txBody>
      </p:sp>
    </p:spTree>
    <p:extLst>
      <p:ext uri="{BB962C8B-B14F-4D97-AF65-F5344CB8AC3E}">
        <p14:creationId xmlns:p14="http://schemas.microsoft.com/office/powerpoint/2010/main" val="2551302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Cuando se trata de entender el punto de partida académico para los estudiantes este otoño, los padres están convencidos de que algún tipo de prueba diagnóstica de referencia sería útil. Esta prueba no tendría ninguna consecuencias para el estudiante, el profesor o la escuela, ya que se utilizaría solo para determinar en qué áreas le va bien al estudiante y en qué áreas podría necesitar más apoyo.</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Los padres están muy convencidos de que este punto de referencia, que se conoce como “benchmark” en inglés, es necesario para informar y orientar la instrucción y servir de guía para el apoyo de los padres, pero también para identificar si los estudiantes han retenido los conocimientos que necesitan del año pasado.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30</a:t>
            </a:fld>
            <a:endParaRPr lang="en-US"/>
          </a:p>
        </p:txBody>
      </p:sp>
    </p:spTree>
    <p:extLst>
      <p:ext uri="{BB962C8B-B14F-4D97-AF65-F5344CB8AC3E}">
        <p14:creationId xmlns:p14="http://schemas.microsoft.com/office/powerpoint/2010/main" val="3828669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Además de una prueba diagnóstica en el otoño, la mayoría de los padres de NJ creen que los estudiantes deben pasar por una evaluación estatal en la primavera. Una vez más, los padres afroamericanos e hispanos son significativamente más propensos a estar de acuerdo con la necesidad de esta evaluación que los padres blancos.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31</a:t>
            </a:fld>
            <a:endParaRPr lang="en-US"/>
          </a:p>
        </p:txBody>
      </p:sp>
    </p:spTree>
    <p:extLst>
      <p:ext uri="{BB962C8B-B14F-4D97-AF65-F5344CB8AC3E}">
        <p14:creationId xmlns:p14="http://schemas.microsoft.com/office/powerpoint/2010/main" val="1587956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Esta investigación también exploró qué tipo de herramienta podría ayudar a promover una conexión entre el hogar y la escuela este año. En su mayoría, los padres indicaron que para ellos sería útil contar con una herramienta de comunicación que les permitiera crear un plan personalizado para su hijo estudiante. Pueden ver que los padres afroamericanos e hispanos consideraron esto aún más útil que los padres blancos.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32</a:t>
            </a:fld>
            <a:endParaRPr lang="en-US"/>
          </a:p>
        </p:txBody>
      </p:sp>
    </p:spTree>
    <p:extLst>
      <p:ext uri="{BB962C8B-B14F-4D97-AF65-F5344CB8AC3E}">
        <p14:creationId xmlns:p14="http://schemas.microsoft.com/office/powerpoint/2010/main" val="2307969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Basándonos en los resultados de esta investigación, creamos una herramienta. Pueden hacer clic en el enlace para mostrarles cómo es la plantilla de la herramienta. Esta puede ser adaptada a un formato electrónico para ser utilizada por un distrito, y, si así lo desea, podemos incorporar el logo del</a:t>
            </a:r>
            <a:r>
              <a:rPr lang="es-ES_tradnl" sz="1200" i="1" kern="1200" baseline="0" dirty="0">
                <a:solidFill>
                  <a:schemeClr val="tx1"/>
                </a:solidFill>
                <a:effectLst/>
                <a:latin typeface="+mn-lt"/>
                <a:ea typeface="+mn-ea"/>
                <a:cs typeface="+mn-cs"/>
              </a:rPr>
              <a:t> </a:t>
            </a:r>
            <a:r>
              <a:rPr lang="es-ES_tradnl" sz="1200" i="1" kern="1200" dirty="0">
                <a:solidFill>
                  <a:schemeClr val="tx1"/>
                </a:solidFill>
                <a:effectLst/>
                <a:latin typeface="+mn-lt"/>
                <a:ea typeface="+mn-ea"/>
                <a:cs typeface="+mn-cs"/>
              </a:rPr>
              <a:t>distrito o la escuela en la herramienta. </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Después de esta sesión, nos gustaría que nos dejen saber si quieren conversar sobre sus opciones para usar esta herramienta, ya sea</a:t>
            </a:r>
            <a:r>
              <a:rPr lang="es-ES_tradnl" sz="1200" i="1" kern="1200" baseline="0" dirty="0">
                <a:solidFill>
                  <a:schemeClr val="tx1"/>
                </a:solidFill>
                <a:effectLst/>
                <a:latin typeface="+mn-lt"/>
                <a:ea typeface="+mn-ea"/>
                <a:cs typeface="+mn-cs"/>
              </a:rPr>
              <a:t> para</a:t>
            </a:r>
            <a:r>
              <a:rPr lang="es-ES_tradnl" sz="1200" i="1" kern="1200" dirty="0">
                <a:solidFill>
                  <a:schemeClr val="tx1"/>
                </a:solidFill>
                <a:effectLst/>
                <a:latin typeface="+mn-lt"/>
                <a:ea typeface="+mn-ea"/>
                <a:cs typeface="+mn-cs"/>
              </a:rPr>
              <a:t> ustedes mismos o para personalizarla y adaptarla para su distrito.</a:t>
            </a:r>
            <a:endParaRPr lang="en-US" sz="1200" kern="1200" dirty="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5"/>
          </p:nvPr>
        </p:nvSpPr>
        <p:spPr/>
        <p:txBody>
          <a:bodyPr/>
          <a:lstStyle/>
          <a:p>
            <a:fld id="{8BC5C8DE-96A7-4142-97E6-5BB3C0ABC904}" type="slidenum">
              <a:rPr lang="en-US" smtClean="0"/>
              <a:pPr/>
              <a:t>33</a:t>
            </a:fld>
            <a:endParaRPr lang="en-US"/>
          </a:p>
        </p:txBody>
      </p:sp>
    </p:spTree>
    <p:extLst>
      <p:ext uri="{BB962C8B-B14F-4D97-AF65-F5344CB8AC3E}">
        <p14:creationId xmlns:p14="http://schemas.microsoft.com/office/powerpoint/2010/main" val="2307969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Antes de pasar a las recomendaciones y próximos pasos, hagamos una pausa para las preguntas y el debate.</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[HACER UNA PAUSA PARA LAS PREGUNTAS. SI NO HAY PREGUNTAS, PROPONER TEMAS A EXPLORAR:</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En su experiencia personal, ¿ven un compromiso más activo de los padres?</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¿Les sorprende que la mayoría de los padres reconozcan el valor de un punto o indicador de referencia para el otoño y de una evaluación de primavera?</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¿Qué piensa de la herramienta para padres y maestros? ¿La utilizarían?]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fld id="{8BC5C8DE-96A7-4142-97E6-5BB3C0ABC904}" type="slidenum">
              <a:rPr lang="en-US" smtClean="0"/>
              <a:pPr/>
              <a:t>34</a:t>
            </a:fld>
            <a:endParaRPr lang="en-US"/>
          </a:p>
        </p:txBody>
      </p:sp>
    </p:spTree>
    <p:extLst>
      <p:ext uri="{BB962C8B-B14F-4D97-AF65-F5344CB8AC3E}">
        <p14:creationId xmlns:p14="http://schemas.microsoft.com/office/powerpoint/2010/main" val="1970666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[LEER]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35</a:t>
            </a:fld>
            <a:endParaRPr lang="en-US"/>
          </a:p>
        </p:txBody>
      </p:sp>
    </p:spTree>
    <p:extLst>
      <p:ext uri="{BB962C8B-B14F-4D97-AF65-F5344CB8AC3E}">
        <p14:creationId xmlns:p14="http://schemas.microsoft.com/office/powerpoint/2010/main" val="2990461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5C8DE-96A7-4142-97E6-5BB3C0ABC9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72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Para este proyecto, colaboramos con varios socios que conocerán en la siguiente diapositiva. Trabajamos con ellos para crear el mejor plan de investigación.</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Learning</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Heroes</a:t>
            </a:r>
            <a:r>
              <a:rPr lang="es-ES_tradnl" sz="1200" i="1" kern="1200" dirty="0">
                <a:solidFill>
                  <a:schemeClr val="tx1"/>
                </a:solidFill>
                <a:effectLst/>
                <a:latin typeface="+mn-lt"/>
                <a:ea typeface="+mn-ea"/>
                <a:cs typeface="+mn-cs"/>
              </a:rPr>
              <a:t> y su socio de investigación, Edge </a:t>
            </a:r>
            <a:r>
              <a:rPr lang="es-ES_tradnl" sz="1200" i="1" kern="1200" dirty="0" err="1">
                <a:solidFill>
                  <a:schemeClr val="tx1"/>
                </a:solidFill>
                <a:effectLst/>
                <a:latin typeface="+mn-lt"/>
                <a:ea typeface="+mn-ea"/>
                <a:cs typeface="+mn-cs"/>
              </a:rPr>
              <a:t>Research</a:t>
            </a:r>
            <a:r>
              <a:rPr lang="es-ES_tradnl" sz="1200" i="1" kern="1200" dirty="0">
                <a:solidFill>
                  <a:schemeClr val="tx1"/>
                </a:solidFill>
                <a:effectLst/>
                <a:latin typeface="+mn-lt"/>
                <a:ea typeface="+mn-ea"/>
                <a:cs typeface="+mn-cs"/>
              </a:rPr>
              <a:t>, realizaron los grupos de enfoque formales y la encuesta el verano pasado.</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Hoy estamos dando a conocer los resultados y organizando reuniones como esta, para compartir la información y ayudar a equipar a padres y familias con recursos.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4</a:t>
            </a:fld>
            <a:endParaRPr lang="en-US" dirty="0"/>
          </a:p>
        </p:txBody>
      </p:sp>
    </p:spTree>
    <p:extLst>
      <p:ext uri="{BB962C8B-B14F-4D97-AF65-F5344CB8AC3E}">
        <p14:creationId xmlns:p14="http://schemas.microsoft.com/office/powerpoint/2010/main" val="162087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Estos son nuestros socios.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5</a:t>
            </a:fld>
            <a:endParaRPr lang="en-US" dirty="0"/>
          </a:p>
        </p:txBody>
      </p:sp>
    </p:spTree>
    <p:extLst>
      <p:ext uri="{BB962C8B-B14F-4D97-AF65-F5344CB8AC3E}">
        <p14:creationId xmlns:p14="http://schemas.microsoft.com/office/powerpoint/2010/main" val="154095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Ahora vamos a hablar sobre los resultados de la investigación. </a:t>
            </a:r>
          </a:p>
          <a:p>
            <a:endParaRPr lang="es-ES_tradnl" sz="1200" i="1"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Haremos una pausa después de cada sección para permitir la discusión, pero si tienen una pregunta específica sobre los datos de una diapositiva, por favor desactiven el modo silencioso y hagan su pregunta.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6</a:t>
            </a:fld>
            <a:endParaRPr lang="en-US"/>
          </a:p>
        </p:txBody>
      </p:sp>
    </p:spTree>
    <p:extLst>
      <p:ext uri="{BB962C8B-B14F-4D97-AF65-F5344CB8AC3E}">
        <p14:creationId xmlns:p14="http://schemas.microsoft.com/office/powerpoint/2010/main" val="755263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Este es un resumen de cómo se realizó este estudio. </a:t>
            </a:r>
          </a:p>
          <a:p>
            <a:r>
              <a:rPr lang="es-ES_tradnl" sz="1200" i="1" kern="1200" dirty="0">
                <a:solidFill>
                  <a:schemeClr val="tx1"/>
                </a:solidFill>
                <a:effectLst/>
                <a:latin typeface="+mn-lt"/>
                <a:ea typeface="+mn-ea"/>
                <a:cs typeface="+mn-cs"/>
              </a:rPr>
              <a:t>Como pueden ver, </a:t>
            </a:r>
            <a:r>
              <a:rPr lang="es-ES_tradnl" sz="1200" i="1" kern="1200" dirty="0" err="1">
                <a:solidFill>
                  <a:schemeClr val="tx1"/>
                </a:solidFill>
                <a:effectLst/>
                <a:latin typeface="+mn-lt"/>
                <a:ea typeface="+mn-ea"/>
                <a:cs typeface="+mn-cs"/>
              </a:rPr>
              <a:t>Learning</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Heroes</a:t>
            </a:r>
            <a:r>
              <a:rPr lang="es-ES_tradnl" sz="1200" i="1" kern="1200" dirty="0">
                <a:solidFill>
                  <a:schemeClr val="tx1"/>
                </a:solidFill>
                <a:effectLst/>
                <a:latin typeface="+mn-lt"/>
                <a:ea typeface="+mn-ea"/>
                <a:cs typeface="+mn-cs"/>
              </a:rPr>
              <a:t> aseguró una representación diversa de los participantes por geografía, demografía y niveles de ingreso para obtener una muestra representativa.</a:t>
            </a:r>
          </a:p>
          <a:p>
            <a:endParaRPr lang="en-U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Los colores rojo y azul en las cifras de esta presentación indican que esas cifras son las más altas o más bajas en los grupos, respectivamente.</a:t>
            </a:r>
            <a:br>
              <a:rPr lang="es-ES_tradnl" sz="1200" i="1" kern="1200" dirty="0">
                <a:solidFill>
                  <a:schemeClr val="tx1"/>
                </a:solidFill>
                <a:effectLst/>
                <a:latin typeface="+mn-lt"/>
                <a:ea typeface="+mn-ea"/>
                <a:cs typeface="+mn-cs"/>
              </a:rPr>
            </a:br>
            <a:r>
              <a:rPr lang="es-ES_tradnl" sz="1200" i="1" kern="1200" dirty="0">
                <a:solidFill>
                  <a:schemeClr val="tx1"/>
                </a:solidFill>
                <a:effectLst/>
                <a:latin typeface="+mn-lt"/>
                <a:ea typeface="+mn-ea"/>
                <a:cs typeface="+mn-cs"/>
              </a:rPr>
              <a:t>Los textos en amarillo muestran los resultados del estudio nacional en comparación con las cifras específicas a NJ.</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7</a:t>
            </a:fld>
            <a:endParaRPr lang="en-US"/>
          </a:p>
        </p:txBody>
      </p:sp>
    </p:spTree>
    <p:extLst>
      <p:ext uri="{BB962C8B-B14F-4D97-AF65-F5344CB8AC3E}">
        <p14:creationId xmlns:p14="http://schemas.microsoft.com/office/powerpoint/2010/main" val="115762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Estos son algunos de nuestros principales hallazgos, que exploraremos con más detalle en las diapositivas que siguen.</a:t>
            </a:r>
            <a:endParaRPr lang="en-US" sz="1200" kern="1200" dirty="0">
              <a:solidFill>
                <a:schemeClr val="tx1"/>
              </a:solidFill>
              <a:effectLst/>
              <a:latin typeface="+mn-lt"/>
              <a:ea typeface="+mn-ea"/>
              <a:cs typeface="+mn-cs"/>
            </a:endParaRPr>
          </a:p>
          <a:p>
            <a:endParaRPr lang="es-ES_tradnl" sz="1200" i="1"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a:t>
            </a:r>
            <a:r>
              <a:rPr lang="es-ES_tradnl" sz="1200" i="1" kern="1200" dirty="0">
                <a:solidFill>
                  <a:schemeClr val="tx1"/>
                </a:solidFill>
                <a:effectLst/>
                <a:latin typeface="+mn-lt"/>
                <a:ea typeface="+mn-ea"/>
                <a:cs typeface="+mn-cs"/>
              </a:rPr>
              <a:t> Debido a la pandemia, los padres están más comprometidos que nunca en la educación de sus hijos, y a pesar de eso, siguen teniendo una percepción exagerada de los logros académicos de sus hijos.</a:t>
            </a:r>
            <a:endParaRPr lang="en-U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a:t>
            </a:r>
            <a:r>
              <a:rPr lang="es-ES_tradnl" sz="1200" i="1" kern="1200" dirty="0">
                <a:solidFill>
                  <a:schemeClr val="tx1"/>
                </a:solidFill>
                <a:effectLst/>
                <a:latin typeface="+mn-lt"/>
                <a:ea typeface="+mn-ea"/>
                <a:cs typeface="+mn-cs"/>
              </a:rPr>
              <a:t> La seguridad es la principal preocupación en la escuela este otoño.</a:t>
            </a:r>
            <a:endParaRPr lang="en-U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a:t>
            </a:r>
            <a:r>
              <a:rPr lang="es-ES_tradnl" sz="1200" i="1" kern="1200" dirty="0">
                <a:solidFill>
                  <a:schemeClr val="tx1"/>
                </a:solidFill>
                <a:effectLst/>
                <a:latin typeface="+mn-lt"/>
                <a:ea typeface="+mn-ea"/>
                <a:cs typeface="+mn-cs"/>
              </a:rPr>
              <a:t> En general, los padres sienten que el aprendizaje a distancia funcionó bien la primavera pasada, pero tienen expectativas mucho más altas para el nuevo año escolar.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8</a:t>
            </a:fld>
            <a:endParaRPr lang="en-US"/>
          </a:p>
        </p:txBody>
      </p:sp>
    </p:spTree>
    <p:extLst>
      <p:ext uri="{BB962C8B-B14F-4D97-AF65-F5344CB8AC3E}">
        <p14:creationId xmlns:p14="http://schemas.microsoft.com/office/powerpoint/2010/main" val="163410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i="1" kern="1200" dirty="0">
                <a:solidFill>
                  <a:schemeClr val="tx1"/>
                </a:solidFill>
                <a:effectLst/>
                <a:latin typeface="+mn-lt"/>
                <a:ea typeface="+mn-ea"/>
                <a:cs typeface="+mn-cs"/>
              </a:rPr>
              <a:t>Y ahora</a:t>
            </a:r>
            <a:r>
              <a:rPr lang="es-ES_tradnl" sz="1200" i="1" kern="1200" baseline="0" dirty="0">
                <a:solidFill>
                  <a:schemeClr val="tx1"/>
                </a:solidFill>
                <a:effectLst/>
                <a:latin typeface="+mn-lt"/>
                <a:ea typeface="+mn-ea"/>
                <a:cs typeface="+mn-cs"/>
              </a:rPr>
              <a:t> </a:t>
            </a:r>
            <a:r>
              <a:rPr lang="es-ES_tradnl" sz="1200" i="1" kern="1200" dirty="0">
                <a:solidFill>
                  <a:schemeClr val="tx1"/>
                </a:solidFill>
                <a:effectLst/>
                <a:latin typeface="+mn-lt"/>
                <a:ea typeface="+mn-ea"/>
                <a:cs typeface="+mn-cs"/>
              </a:rPr>
              <a:t>veremos los datos.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C5C8DE-96A7-4142-97E6-5BB3C0ABC904}" type="slidenum">
              <a:rPr lang="en-US" smtClean="0"/>
              <a:pPr/>
              <a:t>9</a:t>
            </a:fld>
            <a:endParaRPr lang="en-US" dirty="0"/>
          </a:p>
        </p:txBody>
      </p:sp>
    </p:spTree>
    <p:extLst>
      <p:ext uri="{BB962C8B-B14F-4D97-AF65-F5344CB8AC3E}">
        <p14:creationId xmlns:p14="http://schemas.microsoft.com/office/powerpoint/2010/main" val="3586419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lue_background.png" descr="blue_background.png">
            <a:extLst>
              <a:ext uri="{FF2B5EF4-FFF2-40B4-BE49-F238E27FC236}">
                <a16:creationId xmlns:a16="http://schemas.microsoft.com/office/drawing/2014/main" id="{B21D3274-CD45-F741-BFFB-6C877C6AC2C0}"/>
              </a:ext>
            </a:extLst>
          </p:cNvPr>
          <p:cNvPicPr>
            <a:picLocks noChangeAspect="1"/>
          </p:cNvPicPr>
          <p:nvPr userDrawn="1"/>
        </p:nvPicPr>
        <p:blipFill>
          <a:blip r:embed="rId2"/>
          <a:srcRect b="23716"/>
          <a:stretch>
            <a:fillRect/>
          </a:stretch>
        </p:blipFill>
        <p:spPr>
          <a:xfrm>
            <a:off x="0" y="0"/>
            <a:ext cx="12189600"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4472"/>
                </a:lnTo>
                <a:lnTo>
                  <a:pt x="21600" y="0"/>
                </a:lnTo>
                <a:lnTo>
                  <a:pt x="0" y="0"/>
                </a:lnTo>
                <a:close/>
              </a:path>
            </a:pathLst>
          </a:custGeom>
          <a:ln w="12700">
            <a:miter lim="400000"/>
          </a:ln>
        </p:spPr>
      </p:pic>
      <p:sp>
        <p:nvSpPr>
          <p:cNvPr id="2" name="Title 1">
            <a:extLst>
              <a:ext uri="{FF2B5EF4-FFF2-40B4-BE49-F238E27FC236}">
                <a16:creationId xmlns:a16="http://schemas.microsoft.com/office/drawing/2014/main" id="{C54C4BAF-17F4-AC41-AC29-440F7ED832B0}"/>
              </a:ext>
            </a:extLst>
          </p:cNvPr>
          <p:cNvSpPr>
            <a:spLocks noGrp="1"/>
          </p:cNvSpPr>
          <p:nvPr>
            <p:ph type="ctrTitle" hasCustomPrompt="1"/>
          </p:nvPr>
        </p:nvSpPr>
        <p:spPr>
          <a:xfrm>
            <a:off x="834484" y="2290353"/>
            <a:ext cx="6650275" cy="1271861"/>
          </a:xfrm>
        </p:spPr>
        <p:txBody>
          <a:bodyPr anchor="b">
            <a:noAutofit/>
          </a:bodyPr>
          <a:lstStyle>
            <a:lvl1pPr algn="l">
              <a:defRPr sz="4000" b="1">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9F7C2BDC-79FE-0D4A-8F68-C4370A47B44F}"/>
              </a:ext>
            </a:extLst>
          </p:cNvPr>
          <p:cNvSpPr>
            <a:spLocks noGrp="1"/>
          </p:cNvSpPr>
          <p:nvPr>
            <p:ph type="subTitle" idx="1"/>
          </p:nvPr>
        </p:nvSpPr>
        <p:spPr>
          <a:xfrm>
            <a:off x="834484" y="3654290"/>
            <a:ext cx="6650275" cy="93187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Content Placeholder 14">
            <a:extLst>
              <a:ext uri="{FF2B5EF4-FFF2-40B4-BE49-F238E27FC236}">
                <a16:creationId xmlns:a16="http://schemas.microsoft.com/office/drawing/2014/main" id="{1638D107-A118-CC46-9FE6-A631C2D5D1FF}"/>
              </a:ext>
            </a:extLst>
          </p:cNvPr>
          <p:cNvSpPr>
            <a:spLocks noGrp="1"/>
          </p:cNvSpPr>
          <p:nvPr>
            <p:ph sz="quarter" idx="10" hasCustomPrompt="1"/>
          </p:nvPr>
        </p:nvSpPr>
        <p:spPr>
          <a:xfrm>
            <a:off x="834858" y="5220431"/>
            <a:ext cx="3863159" cy="448849"/>
          </a:xfrm>
        </p:spPr>
        <p:txBody>
          <a:bodyPr>
            <a:noAutofit/>
          </a:bodyPr>
          <a:lstStyle>
            <a:lvl1pPr marL="0" inden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INSERT DATE</a:t>
            </a:r>
          </a:p>
        </p:txBody>
      </p:sp>
      <p:pic>
        <p:nvPicPr>
          <p:cNvPr id="7" name="Picture 6" descr="A picture containing drawing&#10;&#10;Description automatically generated">
            <a:extLst>
              <a:ext uri="{FF2B5EF4-FFF2-40B4-BE49-F238E27FC236}">
                <a16:creationId xmlns:a16="http://schemas.microsoft.com/office/drawing/2014/main" id="{6F8086AC-C545-D84A-A3AD-927940525D9F}"/>
              </a:ext>
            </a:extLst>
          </p:cNvPr>
          <p:cNvPicPr>
            <a:picLocks noChangeAspect="1"/>
          </p:cNvPicPr>
          <p:nvPr userDrawn="1"/>
        </p:nvPicPr>
        <p:blipFill>
          <a:blip r:embed="rId3"/>
          <a:stretch>
            <a:fillRect/>
          </a:stretch>
        </p:blipFill>
        <p:spPr>
          <a:xfrm>
            <a:off x="708938" y="141512"/>
            <a:ext cx="2243908" cy="1940560"/>
          </a:xfrm>
          <a:prstGeom prst="rect">
            <a:avLst/>
          </a:prstGeom>
        </p:spPr>
      </p:pic>
    </p:spTree>
    <p:extLst>
      <p:ext uri="{BB962C8B-B14F-4D97-AF65-F5344CB8AC3E}">
        <p14:creationId xmlns:p14="http://schemas.microsoft.com/office/powerpoint/2010/main" val="346973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5" name="Shape 26" descr="blue_background.png">
            <a:extLst>
              <a:ext uri="{FF2B5EF4-FFF2-40B4-BE49-F238E27FC236}">
                <a16:creationId xmlns:a16="http://schemas.microsoft.com/office/drawing/2014/main" id="{A521F2EF-CA37-524D-B5F5-49D7EA8E996A}"/>
              </a:ext>
            </a:extLst>
          </p:cNvPr>
          <p:cNvPicPr preferRelativeResize="0"/>
          <p:nvPr userDrawn="1"/>
        </p:nvPicPr>
        <p:blipFill rotWithShape="1">
          <a:blip r:embed="rId2">
            <a:alphaModFix/>
          </a:blip>
          <a:srcRect l="1" t="12560" r="987" b="11865"/>
          <a:stretch/>
        </p:blipFill>
        <p:spPr>
          <a:xfrm>
            <a:off x="0" y="-1"/>
            <a:ext cx="12192000" cy="6863255"/>
          </a:xfrm>
          <a:prstGeom prst="rect">
            <a:avLst/>
          </a:prstGeom>
          <a:noFill/>
          <a:ln>
            <a:noFill/>
          </a:ln>
        </p:spPr>
      </p:pic>
      <p:sp>
        <p:nvSpPr>
          <p:cNvPr id="9" name="TextBox 8">
            <a:extLst>
              <a:ext uri="{FF2B5EF4-FFF2-40B4-BE49-F238E27FC236}">
                <a16:creationId xmlns:a16="http://schemas.microsoft.com/office/drawing/2014/main" id="{4B830485-9995-7143-959F-176FD436A051}"/>
              </a:ext>
            </a:extLst>
          </p:cNvPr>
          <p:cNvSpPr txBox="1"/>
          <p:nvPr userDrawn="1"/>
        </p:nvSpPr>
        <p:spPr>
          <a:xfrm>
            <a:off x="4766109" y="1026160"/>
            <a:ext cx="4958080" cy="646331"/>
          </a:xfrm>
          <a:prstGeom prst="rect">
            <a:avLst/>
          </a:prstGeom>
          <a:noFill/>
        </p:spPr>
        <p:txBody>
          <a:bodyPr wrap="square" rtlCol="0">
            <a:noAutofit/>
          </a:bodyPr>
          <a:lstStyle/>
          <a:p>
            <a:r>
              <a:rPr lang="en-US" sz="3600" b="1" dirty="0">
                <a:solidFill>
                  <a:schemeClr val="bg1"/>
                </a:solidFill>
                <a:latin typeface="Arial" panose="020B0604020202020204" pitchFamily="34" charset="0"/>
                <a:cs typeface="Arial" panose="020B0604020202020204" pitchFamily="34" charset="0"/>
              </a:rPr>
              <a:t>Contact</a:t>
            </a:r>
          </a:p>
        </p:txBody>
      </p:sp>
      <p:sp>
        <p:nvSpPr>
          <p:cNvPr id="11" name="Content Placeholder 10">
            <a:extLst>
              <a:ext uri="{FF2B5EF4-FFF2-40B4-BE49-F238E27FC236}">
                <a16:creationId xmlns:a16="http://schemas.microsoft.com/office/drawing/2014/main" id="{200BDEE4-FA72-A54E-B83C-878F5A85D731}"/>
              </a:ext>
            </a:extLst>
          </p:cNvPr>
          <p:cNvSpPr>
            <a:spLocks noGrp="1"/>
          </p:cNvSpPr>
          <p:nvPr>
            <p:ph sz="quarter" idx="13" hasCustomPrompt="1"/>
          </p:nvPr>
        </p:nvSpPr>
        <p:spPr>
          <a:xfrm>
            <a:off x="4766427" y="2082800"/>
            <a:ext cx="5516562" cy="3475038"/>
          </a:xfrm>
        </p:spPr>
        <p:txBody>
          <a:bodyPr>
            <a:no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First and Last Name</a:t>
            </a:r>
          </a:p>
          <a:p>
            <a:pPr lvl="0"/>
            <a:r>
              <a:rPr lang="en-US" dirty="0"/>
              <a:t>Position Title</a:t>
            </a:r>
          </a:p>
          <a:p>
            <a:pPr lvl="0"/>
            <a:r>
              <a:rPr lang="en-US" dirty="0"/>
              <a:t>Email Address</a:t>
            </a:r>
          </a:p>
        </p:txBody>
      </p:sp>
      <p:pic>
        <p:nvPicPr>
          <p:cNvPr id="10" name="Picture 9" descr="A picture containing drawing&#10;&#10;Description automatically generated">
            <a:extLst>
              <a:ext uri="{FF2B5EF4-FFF2-40B4-BE49-F238E27FC236}">
                <a16:creationId xmlns:a16="http://schemas.microsoft.com/office/drawing/2014/main" id="{E89E0C9E-97F8-454F-8FD2-83865EB8A053}"/>
              </a:ext>
            </a:extLst>
          </p:cNvPr>
          <p:cNvPicPr>
            <a:picLocks noChangeAspect="1"/>
          </p:cNvPicPr>
          <p:nvPr userDrawn="1"/>
        </p:nvPicPr>
        <p:blipFill>
          <a:blip r:embed="rId3"/>
          <a:stretch>
            <a:fillRect/>
          </a:stretch>
        </p:blipFill>
        <p:spPr>
          <a:xfrm>
            <a:off x="703945" y="371646"/>
            <a:ext cx="3188706" cy="2757633"/>
          </a:xfrm>
          <a:prstGeom prst="rect">
            <a:avLst/>
          </a:prstGeom>
        </p:spPr>
      </p:pic>
    </p:spTree>
    <p:extLst>
      <p:ext uri="{BB962C8B-B14F-4D97-AF65-F5344CB8AC3E}">
        <p14:creationId xmlns:p14="http://schemas.microsoft.com/office/powerpoint/2010/main" val="243714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act Slide">
    <p:spTree>
      <p:nvGrpSpPr>
        <p:cNvPr id="1" name=""/>
        <p:cNvGrpSpPr/>
        <p:nvPr/>
      </p:nvGrpSpPr>
      <p:grpSpPr>
        <a:xfrm>
          <a:off x="0" y="0"/>
          <a:ext cx="0" cy="0"/>
          <a:chOff x="0" y="0"/>
          <a:chExt cx="0" cy="0"/>
        </a:xfrm>
      </p:grpSpPr>
      <p:pic>
        <p:nvPicPr>
          <p:cNvPr id="7" name="Shape 157" descr="BALH_blue_background.png">
            <a:extLst>
              <a:ext uri="{FF2B5EF4-FFF2-40B4-BE49-F238E27FC236}">
                <a16:creationId xmlns:a16="http://schemas.microsoft.com/office/drawing/2014/main" id="{E9102B17-4026-074F-9EE3-C02F6D9B945E}"/>
              </a:ext>
            </a:extLst>
          </p:cNvPr>
          <p:cNvPicPr preferRelativeResize="0"/>
          <p:nvPr userDrawn="1"/>
        </p:nvPicPr>
        <p:blipFill rotWithShape="1">
          <a:blip r:embed="rId2">
            <a:alphaModFix/>
          </a:blip>
          <a:srcRect r="815" b="20237"/>
          <a:stretch/>
        </p:blipFill>
        <p:spPr>
          <a:xfrm>
            <a:off x="-11875" y="-24784"/>
            <a:ext cx="12279085" cy="6907568"/>
          </a:xfrm>
          <a:prstGeom prst="rect">
            <a:avLst/>
          </a:prstGeom>
          <a:noFill/>
          <a:ln>
            <a:noFill/>
          </a:ln>
        </p:spPr>
      </p:pic>
      <p:pic>
        <p:nvPicPr>
          <p:cNvPr id="6" name="Picture 5" descr="A picture containing drawing&#10;&#10;Description automatically generated">
            <a:extLst>
              <a:ext uri="{FF2B5EF4-FFF2-40B4-BE49-F238E27FC236}">
                <a16:creationId xmlns:a16="http://schemas.microsoft.com/office/drawing/2014/main" id="{C97F5A41-B5EE-A94B-9454-82594B924B95}"/>
              </a:ext>
            </a:extLst>
          </p:cNvPr>
          <p:cNvPicPr>
            <a:picLocks noChangeAspect="1"/>
          </p:cNvPicPr>
          <p:nvPr userDrawn="1"/>
        </p:nvPicPr>
        <p:blipFill>
          <a:blip r:embed="rId3"/>
          <a:stretch>
            <a:fillRect/>
          </a:stretch>
        </p:blipFill>
        <p:spPr>
          <a:xfrm>
            <a:off x="667647" y="341308"/>
            <a:ext cx="3261302" cy="2818307"/>
          </a:xfrm>
          <a:prstGeom prst="rect">
            <a:avLst/>
          </a:prstGeom>
        </p:spPr>
      </p:pic>
      <p:sp>
        <p:nvSpPr>
          <p:cNvPr id="9" name="TextBox 8">
            <a:extLst>
              <a:ext uri="{FF2B5EF4-FFF2-40B4-BE49-F238E27FC236}">
                <a16:creationId xmlns:a16="http://schemas.microsoft.com/office/drawing/2014/main" id="{4B830485-9995-7143-959F-176FD436A051}"/>
              </a:ext>
            </a:extLst>
          </p:cNvPr>
          <p:cNvSpPr txBox="1"/>
          <p:nvPr userDrawn="1"/>
        </p:nvSpPr>
        <p:spPr>
          <a:xfrm>
            <a:off x="4766109" y="1026160"/>
            <a:ext cx="4958080" cy="646331"/>
          </a:xfrm>
          <a:prstGeom prst="rect">
            <a:avLst/>
          </a:prstGeom>
          <a:noFill/>
        </p:spPr>
        <p:txBody>
          <a:bodyPr wrap="square" rtlCol="0">
            <a:noAutofit/>
          </a:bodyPr>
          <a:lstStyle/>
          <a:p>
            <a:r>
              <a:rPr lang="en-US" sz="3600" b="1" dirty="0">
                <a:solidFill>
                  <a:schemeClr val="bg1"/>
                </a:solidFill>
                <a:latin typeface="Arial" panose="020B0604020202020204" pitchFamily="34" charset="0"/>
                <a:cs typeface="Arial" panose="020B0604020202020204" pitchFamily="34" charset="0"/>
              </a:rPr>
              <a:t>Contact</a:t>
            </a:r>
          </a:p>
        </p:txBody>
      </p:sp>
      <p:sp>
        <p:nvSpPr>
          <p:cNvPr id="11" name="Content Placeholder 10">
            <a:extLst>
              <a:ext uri="{FF2B5EF4-FFF2-40B4-BE49-F238E27FC236}">
                <a16:creationId xmlns:a16="http://schemas.microsoft.com/office/drawing/2014/main" id="{200BDEE4-FA72-A54E-B83C-878F5A85D731}"/>
              </a:ext>
            </a:extLst>
          </p:cNvPr>
          <p:cNvSpPr>
            <a:spLocks noGrp="1"/>
          </p:cNvSpPr>
          <p:nvPr>
            <p:ph sz="quarter" idx="13" hasCustomPrompt="1"/>
          </p:nvPr>
        </p:nvSpPr>
        <p:spPr>
          <a:xfrm>
            <a:off x="4766427" y="2082800"/>
            <a:ext cx="5516562" cy="3475038"/>
          </a:xfrm>
        </p:spPr>
        <p:txBody>
          <a:bodyPr>
            <a:no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First and Last Name</a:t>
            </a:r>
          </a:p>
          <a:p>
            <a:pPr lvl="0"/>
            <a:r>
              <a:rPr lang="en-US" dirty="0"/>
              <a:t>Position Title</a:t>
            </a:r>
          </a:p>
          <a:p>
            <a:pPr lvl="0"/>
            <a:r>
              <a:rPr lang="en-US" dirty="0"/>
              <a:t>Email Address</a:t>
            </a:r>
          </a:p>
        </p:txBody>
      </p:sp>
    </p:spTree>
    <p:extLst>
      <p:ext uri="{BB962C8B-B14F-4D97-AF65-F5344CB8AC3E}">
        <p14:creationId xmlns:p14="http://schemas.microsoft.com/office/powerpoint/2010/main" val="32787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picture containing monitor, computer, large&#10;&#10;Description automatically generated">
            <a:extLst>
              <a:ext uri="{FF2B5EF4-FFF2-40B4-BE49-F238E27FC236}">
                <a16:creationId xmlns:a16="http://schemas.microsoft.com/office/drawing/2014/main" id="{BFBF6FA1-F31F-1948-B3A4-8CCC3B844A92}"/>
              </a:ext>
            </a:extLst>
          </p:cNvPr>
          <p:cNvPicPr>
            <a:picLocks noChangeAspect="1"/>
          </p:cNvPicPr>
          <p:nvPr userDrawn="1"/>
        </p:nvPicPr>
        <p:blipFill>
          <a:blip r:embed="rId2"/>
          <a:stretch>
            <a:fillRect/>
          </a:stretch>
        </p:blipFill>
        <p:spPr>
          <a:xfrm>
            <a:off x="-20321" y="-81279"/>
            <a:ext cx="12261521" cy="69596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EE32B1CB-C9AA-0640-AB2E-A0BBF142467F}"/>
              </a:ext>
            </a:extLst>
          </p:cNvPr>
          <p:cNvPicPr>
            <a:picLocks noChangeAspect="1"/>
          </p:cNvPicPr>
          <p:nvPr userDrawn="1"/>
        </p:nvPicPr>
        <p:blipFill>
          <a:blip r:embed="rId3"/>
          <a:stretch>
            <a:fillRect/>
          </a:stretch>
        </p:blipFill>
        <p:spPr>
          <a:xfrm>
            <a:off x="713377" y="138027"/>
            <a:ext cx="2230138" cy="1927210"/>
          </a:xfrm>
          <a:prstGeom prst="rect">
            <a:avLst/>
          </a:prstGeom>
        </p:spPr>
      </p:pic>
      <p:sp>
        <p:nvSpPr>
          <p:cNvPr id="2" name="Title 1">
            <a:extLst>
              <a:ext uri="{FF2B5EF4-FFF2-40B4-BE49-F238E27FC236}">
                <a16:creationId xmlns:a16="http://schemas.microsoft.com/office/drawing/2014/main" id="{C54C4BAF-17F4-AC41-AC29-440F7ED832B0}"/>
              </a:ext>
            </a:extLst>
          </p:cNvPr>
          <p:cNvSpPr>
            <a:spLocks noGrp="1"/>
          </p:cNvSpPr>
          <p:nvPr>
            <p:ph type="ctrTitle" hasCustomPrompt="1"/>
          </p:nvPr>
        </p:nvSpPr>
        <p:spPr>
          <a:xfrm>
            <a:off x="834484" y="2290353"/>
            <a:ext cx="6650275" cy="1271861"/>
          </a:xfrm>
        </p:spPr>
        <p:txBody>
          <a:bodyPr anchor="b">
            <a:noAutofit/>
          </a:bodyPr>
          <a:lstStyle>
            <a:lvl1pPr algn="l">
              <a:defRPr sz="4000" b="1">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9F7C2BDC-79FE-0D4A-8F68-C4370A47B44F}"/>
              </a:ext>
            </a:extLst>
          </p:cNvPr>
          <p:cNvSpPr>
            <a:spLocks noGrp="1"/>
          </p:cNvSpPr>
          <p:nvPr>
            <p:ph type="subTitle" idx="1"/>
          </p:nvPr>
        </p:nvSpPr>
        <p:spPr>
          <a:xfrm>
            <a:off x="834484" y="3654290"/>
            <a:ext cx="6650275" cy="93187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Content Placeholder 14">
            <a:extLst>
              <a:ext uri="{FF2B5EF4-FFF2-40B4-BE49-F238E27FC236}">
                <a16:creationId xmlns:a16="http://schemas.microsoft.com/office/drawing/2014/main" id="{1638D107-A118-CC46-9FE6-A631C2D5D1FF}"/>
              </a:ext>
            </a:extLst>
          </p:cNvPr>
          <p:cNvSpPr>
            <a:spLocks noGrp="1"/>
          </p:cNvSpPr>
          <p:nvPr>
            <p:ph sz="quarter" idx="10" hasCustomPrompt="1"/>
          </p:nvPr>
        </p:nvSpPr>
        <p:spPr>
          <a:xfrm>
            <a:off x="834858" y="5220431"/>
            <a:ext cx="3863159" cy="448849"/>
          </a:xfrm>
        </p:spPr>
        <p:txBody>
          <a:bodyPr>
            <a:noAutofit/>
          </a:bodyPr>
          <a:lstStyle>
            <a:lvl1pPr marL="0" indent="0">
              <a:buNone/>
              <a:defRPr sz="1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INSERT DATE</a:t>
            </a:r>
          </a:p>
        </p:txBody>
      </p:sp>
    </p:spTree>
    <p:extLst>
      <p:ext uri="{BB962C8B-B14F-4D97-AF65-F5344CB8AC3E}">
        <p14:creationId xmlns:p14="http://schemas.microsoft.com/office/powerpoint/2010/main" val="361482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C8DF3F6-E299-734C-AEEE-D94804453EA4}"/>
              </a:ext>
            </a:extLst>
          </p:cNvPr>
          <p:cNvGrpSpPr/>
          <p:nvPr userDrawn="1"/>
        </p:nvGrpSpPr>
        <p:grpSpPr>
          <a:xfrm>
            <a:off x="2553" y="-60102"/>
            <a:ext cx="12189447" cy="1262171"/>
            <a:chOff x="1820" y="-58717"/>
            <a:chExt cx="24382180" cy="2524682"/>
          </a:xfrm>
        </p:grpSpPr>
        <p:pic>
          <p:nvPicPr>
            <p:cNvPr id="8" name="BALH_blue_background.png" descr="BALH_blue_background.png">
              <a:extLst>
                <a:ext uri="{FF2B5EF4-FFF2-40B4-BE49-F238E27FC236}">
                  <a16:creationId xmlns:a16="http://schemas.microsoft.com/office/drawing/2014/main" id="{2D4C9643-D171-E94B-AB4B-628A173D95CD}"/>
                </a:ext>
              </a:extLst>
            </p:cNvPr>
            <p:cNvPicPr>
              <a:picLocks noChangeAspect="1"/>
            </p:cNvPicPr>
            <p:nvPr/>
          </p:nvPicPr>
          <p:blipFill rotWithShape="1">
            <a:blip r:embed="rId2"/>
            <a:srcRect t="1" b="76079"/>
            <a:stretch/>
          </p:blipFill>
          <p:spPr>
            <a:xfrm>
              <a:off x="1820" y="-58717"/>
              <a:ext cx="14966539" cy="2524682"/>
            </a:xfrm>
            <a:prstGeom prst="rect">
              <a:avLst/>
            </a:prstGeom>
            <a:ln w="3175" cap="flat">
              <a:noFill/>
              <a:miter lim="400000"/>
            </a:ln>
            <a:effectLst/>
          </p:spPr>
        </p:pic>
        <p:pic>
          <p:nvPicPr>
            <p:cNvPr id="9" name="BALH_blue_background.png" descr="BALH_blue_background.png">
              <a:extLst>
                <a:ext uri="{FF2B5EF4-FFF2-40B4-BE49-F238E27FC236}">
                  <a16:creationId xmlns:a16="http://schemas.microsoft.com/office/drawing/2014/main" id="{1C0C6AB2-BB45-5140-8036-6F93B6E31EA5}"/>
                </a:ext>
              </a:extLst>
            </p:cNvPr>
            <p:cNvPicPr>
              <a:picLocks noChangeAspect="1"/>
            </p:cNvPicPr>
            <p:nvPr/>
          </p:nvPicPr>
          <p:blipFill rotWithShape="1">
            <a:blip r:embed="rId2"/>
            <a:srcRect r="5988" b="76080"/>
            <a:stretch/>
          </p:blipFill>
          <p:spPr>
            <a:xfrm>
              <a:off x="10313506" y="-58717"/>
              <a:ext cx="14070494" cy="2524682"/>
            </a:xfrm>
            <a:prstGeom prst="rect">
              <a:avLst/>
            </a:prstGeom>
            <a:ln w="3175" cap="flat">
              <a:noFill/>
              <a:miter lim="400000"/>
            </a:ln>
            <a:effectLst/>
          </p:spPr>
        </p:pic>
      </p:grpSp>
      <p:sp>
        <p:nvSpPr>
          <p:cNvPr id="2" name="Title 1">
            <a:extLst>
              <a:ext uri="{FF2B5EF4-FFF2-40B4-BE49-F238E27FC236}">
                <a16:creationId xmlns:a16="http://schemas.microsoft.com/office/drawing/2014/main" id="{9D8CBB59-2F2F-0040-AD55-12C52D353CC9}"/>
              </a:ext>
            </a:extLst>
          </p:cNvPr>
          <p:cNvSpPr>
            <a:spLocks noGrp="1"/>
          </p:cNvSpPr>
          <p:nvPr>
            <p:ph type="title"/>
          </p:nvPr>
        </p:nvSpPr>
        <p:spPr>
          <a:xfrm>
            <a:off x="2553" y="-33800"/>
            <a:ext cx="12189447" cy="1235870"/>
          </a:xfrm>
        </p:spPr>
        <p:txBody>
          <a:bodyPr>
            <a:noAutofit/>
          </a:bodyPr>
          <a:lstStyle>
            <a:lvl1pPr algn="ctr">
              <a:defRPr sz="36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9DFBF9-4619-1A4D-88D8-8B0C1B50B90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9C3F83A-97AF-1849-941D-2519BC247AD9}"/>
              </a:ext>
            </a:extLst>
          </p:cNvPr>
          <p:cNvSpPr>
            <a:spLocks noGrp="1"/>
          </p:cNvSpPr>
          <p:nvPr>
            <p:ph type="ftr" sz="quarter" idx="11"/>
          </p:nvPr>
        </p:nvSpPr>
        <p:spPr/>
        <p:txBody>
          <a:bodyPr/>
          <a:lstStyle/>
          <a:p>
            <a:r>
              <a:rPr lang="en-US" b="1" dirty="0"/>
              <a:t>LEARNING HEROES: </a:t>
            </a:r>
            <a:r>
              <a:rPr lang="en-US" dirty="0"/>
              <a:t>[INSERT NAME OF PRESENTATION]</a:t>
            </a:r>
          </a:p>
        </p:txBody>
      </p:sp>
      <p:sp>
        <p:nvSpPr>
          <p:cNvPr id="6" name="Slide Number Placeholder 5">
            <a:extLst>
              <a:ext uri="{FF2B5EF4-FFF2-40B4-BE49-F238E27FC236}">
                <a16:creationId xmlns:a16="http://schemas.microsoft.com/office/drawing/2014/main" id="{05604030-E6E3-144C-8B6D-85A75A9B8CD0}"/>
              </a:ext>
            </a:extLst>
          </p:cNvPr>
          <p:cNvSpPr>
            <a:spLocks noGrp="1"/>
          </p:cNvSpPr>
          <p:nvPr>
            <p:ph type="sldNum" sz="quarter" idx="12"/>
          </p:nvPr>
        </p:nvSpPr>
        <p:spPr/>
        <p:txBody>
          <a:bodyPr/>
          <a:lstStyle/>
          <a:p>
            <a:fld id="{24516266-9EFC-AA48-A7FA-65B041A20E18}" type="slidenum">
              <a:rPr lang="en-US" smtClean="0"/>
              <a:pPr/>
              <a:t>‹#›</a:t>
            </a:fld>
            <a:endParaRPr lang="en-US" dirty="0"/>
          </a:p>
        </p:txBody>
      </p:sp>
    </p:spTree>
    <p:extLst>
      <p:ext uri="{BB962C8B-B14F-4D97-AF65-F5344CB8AC3E}">
        <p14:creationId xmlns:p14="http://schemas.microsoft.com/office/powerpoint/2010/main" val="160400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ray - Title and Content">
    <p:spTree>
      <p:nvGrpSpPr>
        <p:cNvPr id="1" name=""/>
        <p:cNvGrpSpPr/>
        <p:nvPr/>
      </p:nvGrpSpPr>
      <p:grpSpPr>
        <a:xfrm>
          <a:off x="0" y="0"/>
          <a:ext cx="0" cy="0"/>
          <a:chOff x="0" y="0"/>
          <a:chExt cx="0" cy="0"/>
        </a:xfrm>
      </p:grpSpPr>
      <p:pic>
        <p:nvPicPr>
          <p:cNvPr id="11" name="Shape 98" descr="LH_light_grey_background.png">
            <a:extLst>
              <a:ext uri="{FF2B5EF4-FFF2-40B4-BE49-F238E27FC236}">
                <a16:creationId xmlns:a16="http://schemas.microsoft.com/office/drawing/2014/main" id="{3B952573-A7C6-E749-B9AA-E987200EF1E6}"/>
              </a:ext>
            </a:extLst>
          </p:cNvPr>
          <p:cNvPicPr preferRelativeResize="0"/>
          <p:nvPr userDrawn="1"/>
        </p:nvPicPr>
        <p:blipFill rotWithShape="1">
          <a:blip r:embed="rId2">
            <a:alphaModFix/>
          </a:blip>
          <a:srcRect r="664" b="20237"/>
          <a:stretch/>
        </p:blipFill>
        <p:spPr>
          <a:xfrm>
            <a:off x="11899" y="-33801"/>
            <a:ext cx="12180101" cy="6897055"/>
          </a:xfrm>
          <a:prstGeom prst="rect">
            <a:avLst/>
          </a:prstGeom>
          <a:noFill/>
          <a:ln>
            <a:noFill/>
          </a:ln>
        </p:spPr>
      </p:pic>
      <p:sp>
        <p:nvSpPr>
          <p:cNvPr id="2" name="Title 1">
            <a:extLst>
              <a:ext uri="{FF2B5EF4-FFF2-40B4-BE49-F238E27FC236}">
                <a16:creationId xmlns:a16="http://schemas.microsoft.com/office/drawing/2014/main" id="{9D8CBB59-2F2F-0040-AD55-12C52D353CC9}"/>
              </a:ext>
            </a:extLst>
          </p:cNvPr>
          <p:cNvSpPr>
            <a:spLocks noGrp="1"/>
          </p:cNvSpPr>
          <p:nvPr>
            <p:ph type="title"/>
          </p:nvPr>
        </p:nvSpPr>
        <p:spPr>
          <a:xfrm>
            <a:off x="2553" y="-33800"/>
            <a:ext cx="12189447" cy="1235870"/>
          </a:xfrm>
        </p:spPr>
        <p:txBody>
          <a:bodyPr>
            <a:noAutofit/>
          </a:bodyPr>
          <a:lstStyle>
            <a:lvl1pPr algn="ctr">
              <a:defRPr sz="3600" b="1">
                <a:solidFill>
                  <a:srgbClr val="11447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9DFBF9-4619-1A4D-88D8-8B0C1B50B90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9C3F83A-97AF-1849-941D-2519BC247AD9}"/>
              </a:ext>
            </a:extLst>
          </p:cNvPr>
          <p:cNvSpPr>
            <a:spLocks noGrp="1"/>
          </p:cNvSpPr>
          <p:nvPr>
            <p:ph type="ftr" sz="quarter" idx="11"/>
          </p:nvPr>
        </p:nvSpPr>
        <p:spPr/>
        <p:txBody>
          <a:bodyPr/>
          <a:lstStyle>
            <a:lvl1pPr>
              <a:defRPr/>
            </a:lvl1pPr>
          </a:lstStyle>
          <a:p>
            <a:r>
              <a:rPr lang="en-US" b="1" dirty="0"/>
              <a:t>LEARNING HEROES: </a:t>
            </a:r>
            <a:r>
              <a:rPr lang="en-US" dirty="0"/>
              <a:t>[INSERT NAME OF PRESENTATION]</a:t>
            </a:r>
          </a:p>
        </p:txBody>
      </p:sp>
      <p:sp>
        <p:nvSpPr>
          <p:cNvPr id="6" name="Slide Number Placeholder 5">
            <a:extLst>
              <a:ext uri="{FF2B5EF4-FFF2-40B4-BE49-F238E27FC236}">
                <a16:creationId xmlns:a16="http://schemas.microsoft.com/office/drawing/2014/main" id="{05604030-E6E3-144C-8B6D-85A75A9B8CD0}"/>
              </a:ext>
            </a:extLst>
          </p:cNvPr>
          <p:cNvSpPr>
            <a:spLocks noGrp="1"/>
          </p:cNvSpPr>
          <p:nvPr>
            <p:ph type="sldNum" sz="quarter" idx="12"/>
          </p:nvPr>
        </p:nvSpPr>
        <p:spPr/>
        <p:txBody>
          <a:bodyPr/>
          <a:lstStyle/>
          <a:p>
            <a:fld id="{24516266-9EFC-AA48-A7FA-65B041A20E18}" type="slidenum">
              <a:rPr lang="en-US" smtClean="0"/>
              <a:pPr/>
              <a:t>‹#›</a:t>
            </a:fld>
            <a:endParaRPr lang="en-US"/>
          </a:p>
        </p:txBody>
      </p:sp>
    </p:spTree>
    <p:extLst>
      <p:ext uri="{BB962C8B-B14F-4D97-AF65-F5344CB8AC3E}">
        <p14:creationId xmlns:p14="http://schemas.microsoft.com/office/powerpoint/2010/main" val="369823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ue - Title and Content">
    <p:spTree>
      <p:nvGrpSpPr>
        <p:cNvPr id="1" name=""/>
        <p:cNvGrpSpPr/>
        <p:nvPr/>
      </p:nvGrpSpPr>
      <p:grpSpPr>
        <a:xfrm>
          <a:off x="0" y="0"/>
          <a:ext cx="0" cy="0"/>
          <a:chOff x="0" y="0"/>
          <a:chExt cx="0" cy="0"/>
        </a:xfrm>
      </p:grpSpPr>
      <p:pic>
        <p:nvPicPr>
          <p:cNvPr id="8" name="Shape 157" descr="BALH_blue_background.png">
            <a:extLst>
              <a:ext uri="{FF2B5EF4-FFF2-40B4-BE49-F238E27FC236}">
                <a16:creationId xmlns:a16="http://schemas.microsoft.com/office/drawing/2014/main" id="{2521F7E3-7C90-A643-BE8E-9D767CBA522D}"/>
              </a:ext>
            </a:extLst>
          </p:cNvPr>
          <p:cNvPicPr preferRelativeResize="0"/>
          <p:nvPr userDrawn="1"/>
        </p:nvPicPr>
        <p:blipFill rotWithShape="1">
          <a:blip r:embed="rId2">
            <a:alphaModFix/>
          </a:blip>
          <a:srcRect r="815" b="20237"/>
          <a:stretch/>
        </p:blipFill>
        <p:spPr>
          <a:xfrm>
            <a:off x="11899" y="-24784"/>
            <a:ext cx="12180101" cy="6907568"/>
          </a:xfrm>
          <a:prstGeom prst="rect">
            <a:avLst/>
          </a:prstGeom>
          <a:noFill/>
          <a:ln>
            <a:noFill/>
          </a:ln>
        </p:spPr>
      </p:pic>
      <p:sp>
        <p:nvSpPr>
          <p:cNvPr id="2" name="Title 1">
            <a:extLst>
              <a:ext uri="{FF2B5EF4-FFF2-40B4-BE49-F238E27FC236}">
                <a16:creationId xmlns:a16="http://schemas.microsoft.com/office/drawing/2014/main" id="{9D8CBB59-2F2F-0040-AD55-12C52D353CC9}"/>
              </a:ext>
            </a:extLst>
          </p:cNvPr>
          <p:cNvSpPr>
            <a:spLocks noGrp="1"/>
          </p:cNvSpPr>
          <p:nvPr>
            <p:ph type="title"/>
          </p:nvPr>
        </p:nvSpPr>
        <p:spPr>
          <a:xfrm>
            <a:off x="2553" y="-33800"/>
            <a:ext cx="12189447" cy="1235870"/>
          </a:xfrm>
        </p:spPr>
        <p:txBody>
          <a:bodyPr>
            <a:noAutofit/>
          </a:bodyPr>
          <a:lstStyle>
            <a:lvl1pPr algn="ctr">
              <a:defRPr sz="36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9DFBF9-4619-1A4D-88D8-8B0C1B50B90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9C3F83A-97AF-1849-941D-2519BC247AD9}"/>
              </a:ext>
            </a:extLst>
          </p:cNvPr>
          <p:cNvSpPr>
            <a:spLocks noGrp="1"/>
          </p:cNvSpPr>
          <p:nvPr>
            <p:ph type="ftr" sz="quarter" idx="11"/>
          </p:nvPr>
        </p:nvSpPr>
        <p:spPr/>
        <p:txBody>
          <a:bodyPr/>
          <a:lstStyle>
            <a:lvl1pPr>
              <a:defRPr>
                <a:solidFill>
                  <a:schemeClr val="bg1"/>
                </a:solidFill>
              </a:defRPr>
            </a:lvl1pPr>
          </a:lstStyle>
          <a:p>
            <a:r>
              <a:rPr lang="en-US" b="1" dirty="0"/>
              <a:t>LEARNING HEROES: </a:t>
            </a:r>
            <a:r>
              <a:rPr lang="en-US" dirty="0"/>
              <a:t>[INSERT NAME OF PRESENTATION]</a:t>
            </a:r>
          </a:p>
        </p:txBody>
      </p:sp>
      <p:sp>
        <p:nvSpPr>
          <p:cNvPr id="6" name="Slide Number Placeholder 5">
            <a:extLst>
              <a:ext uri="{FF2B5EF4-FFF2-40B4-BE49-F238E27FC236}">
                <a16:creationId xmlns:a16="http://schemas.microsoft.com/office/drawing/2014/main" id="{05604030-E6E3-144C-8B6D-85A75A9B8CD0}"/>
              </a:ext>
            </a:extLst>
          </p:cNvPr>
          <p:cNvSpPr>
            <a:spLocks noGrp="1"/>
          </p:cNvSpPr>
          <p:nvPr>
            <p:ph type="sldNum" sz="quarter" idx="12"/>
          </p:nvPr>
        </p:nvSpPr>
        <p:spPr/>
        <p:txBody>
          <a:bodyPr/>
          <a:lstStyle>
            <a:lvl1pPr>
              <a:defRPr>
                <a:solidFill>
                  <a:schemeClr val="bg1"/>
                </a:solidFill>
              </a:defRPr>
            </a:lvl1pPr>
          </a:lstStyle>
          <a:p>
            <a:fld id="{24516266-9EFC-AA48-A7FA-65B041A20E18}" type="slidenum">
              <a:rPr lang="en-US" smtClean="0"/>
              <a:pPr/>
              <a:t>‹#›</a:t>
            </a:fld>
            <a:endParaRPr lang="en-US" dirty="0"/>
          </a:p>
        </p:txBody>
      </p:sp>
    </p:spTree>
    <p:extLst>
      <p:ext uri="{BB962C8B-B14F-4D97-AF65-F5344CB8AC3E}">
        <p14:creationId xmlns:p14="http://schemas.microsoft.com/office/powerpoint/2010/main" val="8161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pic>
        <p:nvPicPr>
          <p:cNvPr id="8" name="blue_background.png" descr="blue_background.png">
            <a:extLst>
              <a:ext uri="{FF2B5EF4-FFF2-40B4-BE49-F238E27FC236}">
                <a16:creationId xmlns:a16="http://schemas.microsoft.com/office/drawing/2014/main" id="{B21D3274-CD45-F741-BFFB-6C877C6AC2C0}"/>
              </a:ext>
            </a:extLst>
          </p:cNvPr>
          <p:cNvPicPr>
            <a:picLocks noChangeAspect="1"/>
          </p:cNvPicPr>
          <p:nvPr userDrawn="1"/>
        </p:nvPicPr>
        <p:blipFill>
          <a:blip r:embed="rId2"/>
          <a:srcRect b="23716"/>
          <a:stretch>
            <a:fillRect/>
          </a:stretch>
        </p:blipFill>
        <p:spPr>
          <a:xfrm>
            <a:off x="0" y="0"/>
            <a:ext cx="12189600"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14472"/>
                </a:lnTo>
                <a:lnTo>
                  <a:pt x="21600" y="0"/>
                </a:lnTo>
                <a:lnTo>
                  <a:pt x="0" y="0"/>
                </a:lnTo>
                <a:close/>
              </a:path>
            </a:pathLst>
          </a:custGeom>
          <a:ln w="12700">
            <a:miter lim="400000"/>
          </a:ln>
        </p:spPr>
      </p:pic>
      <p:sp>
        <p:nvSpPr>
          <p:cNvPr id="2" name="Title 1">
            <a:extLst>
              <a:ext uri="{FF2B5EF4-FFF2-40B4-BE49-F238E27FC236}">
                <a16:creationId xmlns:a16="http://schemas.microsoft.com/office/drawing/2014/main" id="{C54C4BAF-17F4-AC41-AC29-440F7ED832B0}"/>
              </a:ext>
            </a:extLst>
          </p:cNvPr>
          <p:cNvSpPr>
            <a:spLocks noGrp="1"/>
          </p:cNvSpPr>
          <p:nvPr>
            <p:ph type="ctrTitle" hasCustomPrompt="1"/>
          </p:nvPr>
        </p:nvSpPr>
        <p:spPr>
          <a:xfrm>
            <a:off x="834484" y="2290353"/>
            <a:ext cx="6650275" cy="1271861"/>
          </a:xfrm>
        </p:spPr>
        <p:txBody>
          <a:bodyPr anchor="b">
            <a:noAutofit/>
          </a:bodyPr>
          <a:lstStyle>
            <a:lvl1pPr algn="l">
              <a:defRPr sz="4000" b="1">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71765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idebar - Title and Content">
    <p:spTree>
      <p:nvGrpSpPr>
        <p:cNvPr id="1" name=""/>
        <p:cNvGrpSpPr/>
        <p:nvPr/>
      </p:nvGrpSpPr>
      <p:grpSpPr>
        <a:xfrm>
          <a:off x="0" y="0"/>
          <a:ext cx="0" cy="0"/>
          <a:chOff x="0" y="0"/>
          <a:chExt cx="0" cy="0"/>
        </a:xfrm>
      </p:grpSpPr>
      <p:pic>
        <p:nvPicPr>
          <p:cNvPr id="11" name="Shape 26" descr="blue_background.png">
            <a:extLst>
              <a:ext uri="{FF2B5EF4-FFF2-40B4-BE49-F238E27FC236}">
                <a16:creationId xmlns:a16="http://schemas.microsoft.com/office/drawing/2014/main" id="{9EAD6B20-BB1B-264D-A9A3-7ECABBECDA41}"/>
              </a:ext>
            </a:extLst>
          </p:cNvPr>
          <p:cNvPicPr preferRelativeResize="0"/>
          <p:nvPr userDrawn="1"/>
        </p:nvPicPr>
        <p:blipFill rotWithShape="1">
          <a:blip r:embed="rId2">
            <a:alphaModFix/>
          </a:blip>
          <a:srcRect t="12560" r="69955" b="11865"/>
          <a:stretch/>
        </p:blipFill>
        <p:spPr>
          <a:xfrm>
            <a:off x="0" y="-1"/>
            <a:ext cx="3699641" cy="6863255"/>
          </a:xfrm>
          <a:prstGeom prst="rect">
            <a:avLst/>
          </a:prstGeom>
          <a:noFill/>
          <a:ln>
            <a:noFill/>
          </a:ln>
        </p:spPr>
      </p:pic>
      <p:sp>
        <p:nvSpPr>
          <p:cNvPr id="2" name="Title 1">
            <a:extLst>
              <a:ext uri="{FF2B5EF4-FFF2-40B4-BE49-F238E27FC236}">
                <a16:creationId xmlns:a16="http://schemas.microsoft.com/office/drawing/2014/main" id="{9D8CBB59-2F2F-0040-AD55-12C52D353CC9}"/>
              </a:ext>
            </a:extLst>
          </p:cNvPr>
          <p:cNvSpPr>
            <a:spLocks noGrp="1"/>
          </p:cNvSpPr>
          <p:nvPr>
            <p:ph type="title"/>
          </p:nvPr>
        </p:nvSpPr>
        <p:spPr>
          <a:xfrm>
            <a:off x="409903" y="1688989"/>
            <a:ext cx="2932387" cy="1642789"/>
          </a:xfrm>
        </p:spPr>
        <p:txBody>
          <a:bodyPr anchor="b">
            <a:noAutofit/>
          </a:bodyPr>
          <a:lstStyle>
            <a:lvl1pPr algn="l">
              <a:defRPr sz="36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9DFBF9-4619-1A4D-88D8-8B0C1B50B900}"/>
              </a:ext>
            </a:extLst>
          </p:cNvPr>
          <p:cNvSpPr>
            <a:spLocks noGrp="1"/>
          </p:cNvSpPr>
          <p:nvPr>
            <p:ph idx="1"/>
          </p:nvPr>
        </p:nvSpPr>
        <p:spPr>
          <a:xfrm>
            <a:off x="4635062" y="1825625"/>
            <a:ext cx="671873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9C3F83A-97AF-1849-941D-2519BC247AD9}"/>
              </a:ext>
            </a:extLst>
          </p:cNvPr>
          <p:cNvSpPr>
            <a:spLocks noGrp="1"/>
          </p:cNvSpPr>
          <p:nvPr>
            <p:ph type="ftr" sz="quarter" idx="11"/>
          </p:nvPr>
        </p:nvSpPr>
        <p:spPr/>
        <p:txBody>
          <a:bodyPr/>
          <a:lstStyle>
            <a:lvl1pPr>
              <a:defRPr/>
            </a:lvl1pPr>
          </a:lstStyle>
          <a:p>
            <a:r>
              <a:rPr lang="en-US" b="1" dirty="0"/>
              <a:t>LEARNING HEROES: </a:t>
            </a:r>
            <a:r>
              <a:rPr lang="en-US" dirty="0"/>
              <a:t>[INSERT NAME OF PRESENTATION]</a:t>
            </a:r>
          </a:p>
        </p:txBody>
      </p:sp>
      <p:sp>
        <p:nvSpPr>
          <p:cNvPr id="6" name="Slide Number Placeholder 5">
            <a:extLst>
              <a:ext uri="{FF2B5EF4-FFF2-40B4-BE49-F238E27FC236}">
                <a16:creationId xmlns:a16="http://schemas.microsoft.com/office/drawing/2014/main" id="{05604030-E6E3-144C-8B6D-85A75A9B8CD0}"/>
              </a:ext>
            </a:extLst>
          </p:cNvPr>
          <p:cNvSpPr>
            <a:spLocks noGrp="1"/>
          </p:cNvSpPr>
          <p:nvPr>
            <p:ph type="sldNum" sz="quarter" idx="12"/>
          </p:nvPr>
        </p:nvSpPr>
        <p:spPr/>
        <p:txBody>
          <a:bodyPr/>
          <a:lstStyle/>
          <a:p>
            <a:fld id="{24516266-9EFC-AA48-A7FA-65B041A20E18}" type="slidenum">
              <a:rPr lang="en-US" smtClean="0"/>
              <a:pPr/>
              <a:t>‹#›</a:t>
            </a:fld>
            <a:endParaRPr lang="en-US"/>
          </a:p>
        </p:txBody>
      </p:sp>
      <p:sp>
        <p:nvSpPr>
          <p:cNvPr id="14" name="Text Placeholder 13">
            <a:extLst>
              <a:ext uri="{FF2B5EF4-FFF2-40B4-BE49-F238E27FC236}">
                <a16:creationId xmlns:a16="http://schemas.microsoft.com/office/drawing/2014/main" id="{64A6470C-7241-D34D-9BB6-07BB4F8FCC7C}"/>
              </a:ext>
            </a:extLst>
          </p:cNvPr>
          <p:cNvSpPr>
            <a:spLocks noGrp="1"/>
          </p:cNvSpPr>
          <p:nvPr>
            <p:ph type="body" sz="quarter" idx="13" hasCustomPrompt="1"/>
          </p:nvPr>
        </p:nvSpPr>
        <p:spPr>
          <a:xfrm>
            <a:off x="409575" y="3994040"/>
            <a:ext cx="2932113" cy="13668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subtitle style</a:t>
            </a:r>
          </a:p>
        </p:txBody>
      </p:sp>
    </p:spTree>
    <p:extLst>
      <p:ext uri="{BB962C8B-B14F-4D97-AF65-F5344CB8AC3E}">
        <p14:creationId xmlns:p14="http://schemas.microsoft.com/office/powerpoint/2010/main" val="95540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Sidebar - Title and Content">
    <p:spTree>
      <p:nvGrpSpPr>
        <p:cNvPr id="1" name=""/>
        <p:cNvGrpSpPr/>
        <p:nvPr/>
      </p:nvGrpSpPr>
      <p:grpSpPr>
        <a:xfrm>
          <a:off x="0" y="0"/>
          <a:ext cx="0" cy="0"/>
          <a:chOff x="0" y="0"/>
          <a:chExt cx="0" cy="0"/>
        </a:xfrm>
      </p:grpSpPr>
      <p:pic>
        <p:nvPicPr>
          <p:cNvPr id="9" name="Shape 157" descr="BALH_blue_background.png">
            <a:extLst>
              <a:ext uri="{FF2B5EF4-FFF2-40B4-BE49-F238E27FC236}">
                <a16:creationId xmlns:a16="http://schemas.microsoft.com/office/drawing/2014/main" id="{EF27C11B-BD29-E042-B627-1CB1ACB5BED0}"/>
              </a:ext>
            </a:extLst>
          </p:cNvPr>
          <p:cNvPicPr preferRelativeResize="0"/>
          <p:nvPr userDrawn="1"/>
        </p:nvPicPr>
        <p:blipFill rotWithShape="1">
          <a:blip r:embed="rId2">
            <a:alphaModFix/>
          </a:blip>
          <a:srcRect t="390" r="69970" b="20238"/>
          <a:stretch/>
        </p:blipFill>
        <p:spPr>
          <a:xfrm>
            <a:off x="0" y="0"/>
            <a:ext cx="3687742" cy="6873766"/>
          </a:xfrm>
          <a:prstGeom prst="rect">
            <a:avLst/>
          </a:prstGeom>
          <a:noFill/>
          <a:ln>
            <a:noFill/>
          </a:ln>
        </p:spPr>
      </p:pic>
      <p:sp>
        <p:nvSpPr>
          <p:cNvPr id="2" name="Title 1">
            <a:extLst>
              <a:ext uri="{FF2B5EF4-FFF2-40B4-BE49-F238E27FC236}">
                <a16:creationId xmlns:a16="http://schemas.microsoft.com/office/drawing/2014/main" id="{9D8CBB59-2F2F-0040-AD55-12C52D353CC9}"/>
              </a:ext>
            </a:extLst>
          </p:cNvPr>
          <p:cNvSpPr>
            <a:spLocks noGrp="1"/>
          </p:cNvSpPr>
          <p:nvPr>
            <p:ph type="title"/>
          </p:nvPr>
        </p:nvSpPr>
        <p:spPr>
          <a:xfrm>
            <a:off x="409903" y="1688989"/>
            <a:ext cx="2932387" cy="1642789"/>
          </a:xfrm>
        </p:spPr>
        <p:txBody>
          <a:bodyPr anchor="b">
            <a:noAutofit/>
          </a:bodyPr>
          <a:lstStyle>
            <a:lvl1pPr algn="l">
              <a:defRPr sz="36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9DFBF9-4619-1A4D-88D8-8B0C1B50B900}"/>
              </a:ext>
            </a:extLst>
          </p:cNvPr>
          <p:cNvSpPr>
            <a:spLocks noGrp="1"/>
          </p:cNvSpPr>
          <p:nvPr>
            <p:ph idx="1"/>
          </p:nvPr>
        </p:nvSpPr>
        <p:spPr>
          <a:xfrm>
            <a:off x="4635062" y="1825625"/>
            <a:ext cx="671873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9C3F83A-97AF-1849-941D-2519BC247AD9}"/>
              </a:ext>
            </a:extLst>
          </p:cNvPr>
          <p:cNvSpPr>
            <a:spLocks noGrp="1"/>
          </p:cNvSpPr>
          <p:nvPr>
            <p:ph type="ftr" sz="quarter" idx="11"/>
          </p:nvPr>
        </p:nvSpPr>
        <p:spPr/>
        <p:txBody>
          <a:bodyPr/>
          <a:lstStyle/>
          <a:p>
            <a:r>
              <a:rPr lang="en-US" b="1" dirty="0"/>
              <a:t>LEARNING HEROES: </a:t>
            </a:r>
            <a:r>
              <a:rPr lang="en-US" dirty="0"/>
              <a:t>[INSERT NAME OF PRESENTATION]</a:t>
            </a:r>
          </a:p>
        </p:txBody>
      </p:sp>
      <p:sp>
        <p:nvSpPr>
          <p:cNvPr id="6" name="Slide Number Placeholder 5">
            <a:extLst>
              <a:ext uri="{FF2B5EF4-FFF2-40B4-BE49-F238E27FC236}">
                <a16:creationId xmlns:a16="http://schemas.microsoft.com/office/drawing/2014/main" id="{05604030-E6E3-144C-8B6D-85A75A9B8CD0}"/>
              </a:ext>
            </a:extLst>
          </p:cNvPr>
          <p:cNvSpPr>
            <a:spLocks noGrp="1"/>
          </p:cNvSpPr>
          <p:nvPr>
            <p:ph type="sldNum" sz="quarter" idx="12"/>
          </p:nvPr>
        </p:nvSpPr>
        <p:spPr/>
        <p:txBody>
          <a:bodyPr/>
          <a:lstStyle/>
          <a:p>
            <a:fld id="{24516266-9EFC-AA48-A7FA-65B041A20E18}" type="slidenum">
              <a:rPr lang="en-US" smtClean="0"/>
              <a:pPr/>
              <a:t>‹#›</a:t>
            </a:fld>
            <a:endParaRPr lang="en-US"/>
          </a:p>
        </p:txBody>
      </p:sp>
      <p:sp>
        <p:nvSpPr>
          <p:cNvPr id="14" name="Text Placeholder 13">
            <a:extLst>
              <a:ext uri="{FF2B5EF4-FFF2-40B4-BE49-F238E27FC236}">
                <a16:creationId xmlns:a16="http://schemas.microsoft.com/office/drawing/2014/main" id="{64A6470C-7241-D34D-9BB6-07BB4F8FCC7C}"/>
              </a:ext>
            </a:extLst>
          </p:cNvPr>
          <p:cNvSpPr>
            <a:spLocks noGrp="1"/>
          </p:cNvSpPr>
          <p:nvPr>
            <p:ph type="body" sz="quarter" idx="13" hasCustomPrompt="1"/>
          </p:nvPr>
        </p:nvSpPr>
        <p:spPr>
          <a:xfrm>
            <a:off x="409575" y="3994040"/>
            <a:ext cx="2932113" cy="13668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subtitle style</a:t>
            </a:r>
          </a:p>
        </p:txBody>
      </p:sp>
    </p:spTree>
    <p:extLst>
      <p:ext uri="{BB962C8B-B14F-4D97-AF65-F5344CB8AC3E}">
        <p14:creationId xmlns:p14="http://schemas.microsoft.com/office/powerpoint/2010/main" val="97340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E5D21A-5C77-8740-8C0A-22EB38DBD86A}"/>
              </a:ext>
            </a:extLst>
          </p:cNvPr>
          <p:cNvSpPr>
            <a:spLocks noGrp="1"/>
          </p:cNvSpPr>
          <p:nvPr>
            <p:ph type="ftr" sz="quarter" idx="11"/>
          </p:nvPr>
        </p:nvSpPr>
        <p:spPr/>
        <p:txBody>
          <a:bodyPr/>
          <a:lstStyle/>
          <a:p>
            <a:r>
              <a:rPr lang="en-US" b="1" dirty="0"/>
              <a:t>LEARNING HEROES: </a:t>
            </a:r>
            <a:r>
              <a:rPr lang="en-US" dirty="0"/>
              <a:t>[INSERT NAME OF PRESENTATION]</a:t>
            </a:r>
          </a:p>
        </p:txBody>
      </p:sp>
      <p:sp>
        <p:nvSpPr>
          <p:cNvPr id="4" name="Slide Number Placeholder 3">
            <a:extLst>
              <a:ext uri="{FF2B5EF4-FFF2-40B4-BE49-F238E27FC236}">
                <a16:creationId xmlns:a16="http://schemas.microsoft.com/office/drawing/2014/main" id="{176559F2-F072-E140-9189-F9C972E927AA}"/>
              </a:ext>
            </a:extLst>
          </p:cNvPr>
          <p:cNvSpPr>
            <a:spLocks noGrp="1"/>
          </p:cNvSpPr>
          <p:nvPr>
            <p:ph type="sldNum" sz="quarter" idx="12"/>
          </p:nvPr>
        </p:nvSpPr>
        <p:spPr/>
        <p:txBody>
          <a:bodyPr/>
          <a:lstStyle/>
          <a:p>
            <a:fld id="{24516266-9EFC-AA48-A7FA-65B041A20E18}" type="slidenum">
              <a:rPr lang="en-US" smtClean="0"/>
              <a:pPr/>
              <a:t>‹#›</a:t>
            </a:fld>
            <a:endParaRPr lang="en-US"/>
          </a:p>
        </p:txBody>
      </p:sp>
    </p:spTree>
    <p:extLst>
      <p:ext uri="{BB962C8B-B14F-4D97-AF65-F5344CB8AC3E}">
        <p14:creationId xmlns:p14="http://schemas.microsoft.com/office/powerpoint/2010/main" val="335009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31641-A802-3245-99E5-F99315024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a:t>
            </a:r>
            <a:r>
              <a:rPr lang="en-US" dirty="0" err="1"/>
              <a:t>Masteredit</a:t>
            </a:r>
            <a:r>
              <a:rPr lang="en-US" dirty="0"/>
              <a:t> title style</a:t>
            </a:r>
          </a:p>
        </p:txBody>
      </p:sp>
      <p:sp>
        <p:nvSpPr>
          <p:cNvPr id="3" name="Text Placeholder 2">
            <a:extLst>
              <a:ext uri="{FF2B5EF4-FFF2-40B4-BE49-F238E27FC236}">
                <a16:creationId xmlns:a16="http://schemas.microsoft.com/office/drawing/2014/main" id="{47357E63-7763-2B43-8F56-815D7F490E6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F1429A7-631B-8548-ACCF-81171A29B5CF}"/>
              </a:ext>
            </a:extLst>
          </p:cNvPr>
          <p:cNvSpPr>
            <a:spLocks noGrp="1"/>
          </p:cNvSpPr>
          <p:nvPr>
            <p:ph type="ftr" sz="quarter" idx="3"/>
          </p:nvPr>
        </p:nvSpPr>
        <p:spPr>
          <a:xfrm>
            <a:off x="7035437" y="6356350"/>
            <a:ext cx="4114800" cy="365125"/>
          </a:xfrm>
          <a:prstGeom prst="rect">
            <a:avLst/>
          </a:prstGeom>
        </p:spPr>
        <p:txBody>
          <a:bodyPr vert="horz" lIns="91440" tIns="45720" rIns="91440" bIns="45720" rtlCol="0" anchor="ctr"/>
          <a:lstStyle>
            <a:lvl1pPr algn="r">
              <a:defRPr sz="600">
                <a:solidFill>
                  <a:schemeClr val="tx1">
                    <a:tint val="75000"/>
                  </a:schemeClr>
                </a:solidFill>
                <a:latin typeface="Arial" panose="020B0604020202020204" pitchFamily="34" charset="0"/>
                <a:cs typeface="Arial" panose="020B0604020202020204" pitchFamily="34" charset="0"/>
              </a:defRPr>
            </a:lvl1pPr>
          </a:lstStyle>
          <a:p>
            <a:r>
              <a:rPr lang="en-US" b="1" dirty="0"/>
              <a:t>LEARNING HEROES: </a:t>
            </a:r>
            <a:r>
              <a:rPr lang="en-US" dirty="0"/>
              <a:t>[INSERT NAME OF PRESENTATION]</a:t>
            </a:r>
          </a:p>
        </p:txBody>
      </p:sp>
      <p:sp>
        <p:nvSpPr>
          <p:cNvPr id="6" name="Slide Number Placeholder 5">
            <a:extLst>
              <a:ext uri="{FF2B5EF4-FFF2-40B4-BE49-F238E27FC236}">
                <a16:creationId xmlns:a16="http://schemas.microsoft.com/office/drawing/2014/main" id="{5E37BFD0-215D-E545-A682-40CC6985CD75}"/>
              </a:ext>
            </a:extLst>
          </p:cNvPr>
          <p:cNvSpPr>
            <a:spLocks noGrp="1"/>
          </p:cNvSpPr>
          <p:nvPr>
            <p:ph type="sldNum" sz="quarter" idx="4"/>
          </p:nvPr>
        </p:nvSpPr>
        <p:spPr>
          <a:xfrm>
            <a:off x="10946674" y="6356350"/>
            <a:ext cx="407126" cy="365125"/>
          </a:xfrm>
          <a:prstGeom prst="rect">
            <a:avLst/>
          </a:prstGeom>
        </p:spPr>
        <p:txBody>
          <a:bodyPr vert="horz" lIns="91440" tIns="45720" rIns="91440" bIns="45720" rtlCol="0" anchor="ctr"/>
          <a:lstStyle>
            <a:lvl1pPr algn="r">
              <a:defRPr sz="600" b="1">
                <a:solidFill>
                  <a:schemeClr val="tx1">
                    <a:tint val="75000"/>
                  </a:schemeClr>
                </a:solidFill>
                <a:latin typeface="Arial" panose="020B0604020202020204" pitchFamily="34" charset="0"/>
                <a:cs typeface="Arial" panose="020B0604020202020204" pitchFamily="34" charset="0"/>
              </a:defRPr>
            </a:lvl1pPr>
          </a:lstStyle>
          <a:p>
            <a:fld id="{24516266-9EFC-AA48-A7FA-65B041A20E18}" type="slidenum">
              <a:rPr lang="en-US" smtClean="0"/>
              <a:pPr/>
              <a:t>‹#›</a:t>
            </a:fld>
            <a:endParaRPr lang="en-US" dirty="0"/>
          </a:p>
        </p:txBody>
      </p:sp>
    </p:spTree>
    <p:extLst>
      <p:ext uri="{BB962C8B-B14F-4D97-AF65-F5344CB8AC3E}">
        <p14:creationId xmlns:p14="http://schemas.microsoft.com/office/powerpoint/2010/main" val="2493913829"/>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1" r:id="rId4"/>
    <p:sldLayoutId id="2147483662" r:id="rId5"/>
    <p:sldLayoutId id="2147483660" r:id="rId6"/>
    <p:sldLayoutId id="2147483663" r:id="rId7"/>
    <p:sldLayoutId id="2147483664" r:id="rId8"/>
    <p:sldLayoutId id="2147483655" r:id="rId9"/>
    <p:sldLayoutId id="2147483665" r:id="rId10"/>
    <p:sldLayoutId id="2147483667" r:id="rId11"/>
  </p:sldLayoutIdLst>
  <p:hf hdr="0" dt="0"/>
  <p:txStyles>
    <p:titleStyle>
      <a:lvl1pPr algn="l" defTabSz="914400" rtl="0" eaLnBrk="1" latinLnBrk="0" hangingPunct="1">
        <a:lnSpc>
          <a:spcPct val="90000"/>
        </a:lnSpc>
        <a:spcBef>
          <a:spcPct val="0"/>
        </a:spcBef>
        <a:buNone/>
        <a:defRPr sz="4400" kern="1200">
          <a:solidFill>
            <a:srgbClr val="11447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5"/>
        </a:buClr>
        <a:buSzPct val="100000"/>
        <a:buFont typeface="STIXGeneral-Regular" pitchFamily="2" charset="2"/>
        <a:buChar char="⭐"/>
        <a:defRPr sz="2800" kern="1200">
          <a:solidFill>
            <a:srgbClr val="1144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4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4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chart" Target="../charts/chart21.xml"/><Relationship Id="rId4" Type="http://schemas.openxmlformats.org/officeDocument/2006/relationships/chart" Target="../charts/char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8.jpe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8126-5517-C449-8AF5-FEA5A5861F8B}"/>
              </a:ext>
            </a:extLst>
          </p:cNvPr>
          <p:cNvSpPr>
            <a:spLocks noGrp="1"/>
          </p:cNvSpPr>
          <p:nvPr>
            <p:ph type="ctrTitle"/>
          </p:nvPr>
        </p:nvSpPr>
        <p:spPr>
          <a:xfrm>
            <a:off x="834484" y="2290353"/>
            <a:ext cx="7268116" cy="1271861"/>
          </a:xfrm>
        </p:spPr>
        <p:txBody>
          <a:bodyPr/>
          <a:lstStyle/>
          <a:p>
            <a:r>
              <a:rPr lang="es-ES_tradnl" dirty="0"/>
              <a:t>Los padres en Nueva Jersey: MOTIVADOS A PARTICIPAR</a:t>
            </a:r>
          </a:p>
        </p:txBody>
      </p:sp>
      <p:sp>
        <p:nvSpPr>
          <p:cNvPr id="3" name="Subtitle 2">
            <a:extLst>
              <a:ext uri="{FF2B5EF4-FFF2-40B4-BE49-F238E27FC236}">
                <a16:creationId xmlns:a16="http://schemas.microsoft.com/office/drawing/2014/main" id="{8C5F8D8C-BB03-9244-85E1-A285A83213C3}"/>
              </a:ext>
            </a:extLst>
          </p:cNvPr>
          <p:cNvSpPr>
            <a:spLocks noGrp="1"/>
          </p:cNvSpPr>
          <p:nvPr>
            <p:ph type="subTitle" idx="1"/>
          </p:nvPr>
        </p:nvSpPr>
        <p:spPr>
          <a:xfrm>
            <a:off x="834484" y="3743190"/>
            <a:ext cx="6905259" cy="931872"/>
          </a:xfrm>
        </p:spPr>
        <p:txBody>
          <a:bodyPr/>
          <a:lstStyle/>
          <a:p>
            <a:r>
              <a:rPr lang="es-ES_tradnl" dirty="0"/>
              <a:t>Hallazgos de grupos de enfoque</a:t>
            </a:r>
            <a:br>
              <a:rPr lang="es-ES_tradnl" dirty="0"/>
            </a:br>
            <a:r>
              <a:rPr lang="es-ES_tradnl" dirty="0"/>
              <a:t>y de una encuesta en línea</a:t>
            </a:r>
          </a:p>
        </p:txBody>
      </p:sp>
      <p:sp>
        <p:nvSpPr>
          <p:cNvPr id="4" name="Content Placeholder 3">
            <a:extLst>
              <a:ext uri="{FF2B5EF4-FFF2-40B4-BE49-F238E27FC236}">
                <a16:creationId xmlns:a16="http://schemas.microsoft.com/office/drawing/2014/main" id="{D94257F4-9244-114D-9D6D-56B1498B0089}"/>
              </a:ext>
            </a:extLst>
          </p:cNvPr>
          <p:cNvSpPr>
            <a:spLocks noGrp="1"/>
          </p:cNvSpPr>
          <p:nvPr>
            <p:ph sz="quarter" idx="10"/>
          </p:nvPr>
        </p:nvSpPr>
        <p:spPr/>
        <p:txBody>
          <a:bodyPr/>
          <a:lstStyle/>
          <a:p>
            <a:r>
              <a:rPr lang="es-ES_tradnl" dirty="0"/>
              <a:t>OTOÑO DE 2020</a:t>
            </a:r>
          </a:p>
        </p:txBody>
      </p:sp>
      <p:pic>
        <p:nvPicPr>
          <p:cNvPr id="6" name="Picture 5">
            <a:extLst>
              <a:ext uri="{FF2B5EF4-FFF2-40B4-BE49-F238E27FC236}">
                <a16:creationId xmlns:a16="http://schemas.microsoft.com/office/drawing/2014/main" id="{A1FE0D84-FD66-DD4D-B703-57E87C646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049" y="6118744"/>
            <a:ext cx="1308144" cy="553727"/>
          </a:xfrm>
          <a:prstGeom prst="rect">
            <a:avLst/>
          </a:prstGeom>
        </p:spPr>
      </p:pic>
      <p:sp>
        <p:nvSpPr>
          <p:cNvPr id="7" name="TextBox 6">
            <a:extLst>
              <a:ext uri="{FF2B5EF4-FFF2-40B4-BE49-F238E27FC236}">
                <a16:creationId xmlns:a16="http://schemas.microsoft.com/office/drawing/2014/main" id="{1FD71476-CB89-2142-AECB-C839182D864F}"/>
              </a:ext>
            </a:extLst>
          </p:cNvPr>
          <p:cNvSpPr txBox="1"/>
          <p:nvPr/>
        </p:nvSpPr>
        <p:spPr>
          <a:xfrm>
            <a:off x="9025467" y="6111489"/>
            <a:ext cx="2742508" cy="553998"/>
          </a:xfrm>
          <a:prstGeom prst="rect">
            <a:avLst/>
          </a:prstGeom>
          <a:noFill/>
        </p:spPr>
        <p:txBody>
          <a:bodyPr wrap="square" rtlCol="0">
            <a:spAutoFit/>
          </a:bodyPr>
          <a:lstStyle/>
          <a:p>
            <a:pPr algn="r"/>
            <a:r>
              <a:rPr lang="es-ES_tradnl" sz="1000" i="1" dirty="0">
                <a:solidFill>
                  <a:schemeClr val="tx2"/>
                </a:solidFill>
                <a:latin typeface="Arial" panose="020B0604020202020204" pitchFamily="34" charset="0"/>
                <a:cs typeface="Arial" panose="020B0604020202020204" pitchFamily="34" charset="0"/>
              </a:rPr>
              <a:t>Este trabajo es posible gracias a </a:t>
            </a:r>
            <a:br>
              <a:rPr lang="es-ES_tradnl" sz="1000" i="1" dirty="0">
                <a:solidFill>
                  <a:schemeClr val="tx2"/>
                </a:solidFill>
                <a:latin typeface="Arial" panose="020B0604020202020204" pitchFamily="34" charset="0"/>
                <a:cs typeface="Arial" panose="020B0604020202020204" pitchFamily="34" charset="0"/>
              </a:rPr>
            </a:br>
            <a:r>
              <a:rPr lang="es-ES_tradnl" sz="1000" i="1" dirty="0">
                <a:solidFill>
                  <a:schemeClr val="tx2"/>
                </a:solidFill>
                <a:latin typeface="Arial" panose="020B0604020202020204" pitchFamily="34" charset="0"/>
                <a:cs typeface="Arial" panose="020B0604020202020204" pitchFamily="34" charset="0"/>
              </a:rPr>
              <a:t>una subvención de la Fundación de</a:t>
            </a:r>
            <a:br>
              <a:rPr lang="es-ES_tradnl" sz="1000" i="1" dirty="0">
                <a:solidFill>
                  <a:schemeClr val="tx2"/>
                </a:solidFill>
                <a:latin typeface="Arial" panose="020B0604020202020204" pitchFamily="34" charset="0"/>
                <a:cs typeface="Arial" panose="020B0604020202020204" pitchFamily="34" charset="0"/>
              </a:rPr>
            </a:br>
            <a:r>
              <a:rPr lang="es-ES_tradnl" sz="1000" i="1" dirty="0">
                <a:solidFill>
                  <a:schemeClr val="tx2"/>
                </a:solidFill>
                <a:latin typeface="Arial" panose="020B0604020202020204" pitchFamily="34" charset="0"/>
                <a:cs typeface="Arial" panose="020B0604020202020204" pitchFamily="34" charset="0"/>
              </a:rPr>
              <a:t> la Familia de Charles &amp; Lynn </a:t>
            </a:r>
            <a:r>
              <a:rPr lang="es-ES_tradnl" sz="1000" i="1" dirty="0" err="1">
                <a:solidFill>
                  <a:schemeClr val="tx2"/>
                </a:solidFill>
                <a:latin typeface="Arial" panose="020B0604020202020204" pitchFamily="34" charset="0"/>
                <a:cs typeface="Arial" panose="020B0604020202020204" pitchFamily="34" charset="0"/>
              </a:rPr>
              <a:t>Schusterman</a:t>
            </a:r>
            <a:r>
              <a:rPr lang="es-ES_tradnl" sz="1000" i="1" dirty="0">
                <a:solidFill>
                  <a:schemeClr val="tx2"/>
                </a:solidFill>
                <a:latin typeface="Arial" panose="020B0604020202020204" pitchFamily="34" charset="0"/>
                <a:cs typeface="Arial" panose="020B0604020202020204" pitchFamily="34" charset="0"/>
              </a:rPr>
              <a:t>.</a:t>
            </a:r>
            <a:endParaRPr lang="es-ES_tradnl" sz="1000" dirty="0">
              <a:solidFill>
                <a:schemeClr val="tx2"/>
              </a:solidFill>
              <a:latin typeface="Arial" panose="020B0604020202020204" pitchFamily="34" charset="0"/>
              <a:cs typeface="Arial" panose="020B0604020202020204" pitchFamily="34" charset="0"/>
            </a:endParaRPr>
          </a:p>
        </p:txBody>
      </p:sp>
      <p:pic>
        <p:nvPicPr>
          <p:cNvPr id="8" name="Picture 7" descr="clip_image002">
            <a:extLst>
              <a:ext uri="{FF2B5EF4-FFF2-40B4-BE49-F238E27FC236}">
                <a16:creationId xmlns:a16="http://schemas.microsoft.com/office/drawing/2014/main" id="{1A15C1DD-0F66-C940-B974-0BC7ACA72D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45588" y="517071"/>
            <a:ext cx="2273863" cy="1129692"/>
          </a:xfrm>
          <a:prstGeom prst="rect">
            <a:avLst/>
          </a:prstGeom>
          <a:noFill/>
          <a:ln>
            <a:noFill/>
          </a:ln>
        </p:spPr>
      </p:pic>
      <p:pic>
        <p:nvPicPr>
          <p:cNvPr id="9" name="Picture 8">
            <a:extLst>
              <a:ext uri="{FF2B5EF4-FFF2-40B4-BE49-F238E27FC236}">
                <a16:creationId xmlns:a16="http://schemas.microsoft.com/office/drawing/2014/main" id="{C8827D52-BDF7-E649-977E-60B40196CE97}"/>
              </a:ext>
            </a:extLst>
          </p:cNvPr>
          <p:cNvPicPr>
            <a:picLocks noChangeAspect="1"/>
          </p:cNvPicPr>
          <p:nvPr/>
        </p:nvPicPr>
        <p:blipFill>
          <a:blip r:embed="rId5"/>
          <a:stretch>
            <a:fillRect/>
          </a:stretch>
        </p:blipFill>
        <p:spPr>
          <a:xfrm>
            <a:off x="9221492" y="490988"/>
            <a:ext cx="2112774" cy="1163815"/>
          </a:xfrm>
          <a:prstGeom prst="rect">
            <a:avLst/>
          </a:prstGeom>
        </p:spPr>
      </p:pic>
      <p:sp>
        <p:nvSpPr>
          <p:cNvPr id="10" name="Content Placeholder 3">
            <a:extLst>
              <a:ext uri="{FF2B5EF4-FFF2-40B4-BE49-F238E27FC236}">
                <a16:creationId xmlns:a16="http://schemas.microsoft.com/office/drawing/2014/main" id="{51789F92-5EE2-9140-8222-05508C9FA00A}"/>
              </a:ext>
            </a:extLst>
          </p:cNvPr>
          <p:cNvSpPr txBox="1">
            <a:spLocks/>
          </p:cNvSpPr>
          <p:nvPr/>
        </p:nvSpPr>
        <p:spPr>
          <a:xfrm>
            <a:off x="3336416" y="6295647"/>
            <a:ext cx="1361601" cy="4488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5"/>
              </a:buClr>
              <a:buSzPct val="100000"/>
              <a:buFont typeface="STIXGeneral-Regular" pitchFamily="2" charset="2"/>
              <a:buNone/>
              <a:defRPr sz="1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000" dirty="0">
                <a:solidFill>
                  <a:schemeClr val="tx2"/>
                </a:solidFill>
              </a:rPr>
              <a:t>Investigación realizada por:</a:t>
            </a:r>
          </a:p>
        </p:txBody>
      </p:sp>
      <p:pic>
        <p:nvPicPr>
          <p:cNvPr id="5" name="unnamed.png" descr="unnamed.png">
            <a:extLst>
              <a:ext uri="{FF2B5EF4-FFF2-40B4-BE49-F238E27FC236}">
                <a16:creationId xmlns:a16="http://schemas.microsoft.com/office/drawing/2014/main" id="{7EB674F6-D310-BC46-913F-4442BF2554D0}"/>
              </a:ext>
            </a:extLst>
          </p:cNvPr>
          <p:cNvPicPr>
            <a:picLocks noChangeAspect="1"/>
          </p:cNvPicPr>
          <p:nvPr/>
        </p:nvPicPr>
        <p:blipFill>
          <a:blip r:embed="rId6"/>
          <a:srcRect/>
          <a:stretch>
            <a:fillRect/>
          </a:stretch>
        </p:blipFill>
        <p:spPr>
          <a:xfrm>
            <a:off x="5752193" y="4067633"/>
            <a:ext cx="5783551" cy="1671328"/>
          </a:xfrm>
          <a:prstGeom prst="rect">
            <a:avLst/>
          </a:prstGeom>
          <a:ln w="12700">
            <a:miter lim="400000"/>
          </a:ln>
        </p:spPr>
      </p:pic>
    </p:spTree>
    <p:extLst>
      <p:ext uri="{BB962C8B-B14F-4D97-AF65-F5344CB8AC3E}">
        <p14:creationId xmlns:p14="http://schemas.microsoft.com/office/powerpoint/2010/main" val="329619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31E01-1CE9-4D4F-B640-F39EE4B109D8}"/>
              </a:ext>
            </a:extLst>
          </p:cNvPr>
          <p:cNvSpPr>
            <a:spLocks noGrp="1"/>
          </p:cNvSpPr>
          <p:nvPr>
            <p:ph type="title"/>
          </p:nvPr>
        </p:nvSpPr>
        <p:spPr/>
        <p:txBody>
          <a:bodyPr/>
          <a:lstStyle/>
          <a:p>
            <a:r>
              <a:rPr lang="es-ES_tradnl" dirty="0"/>
              <a:t>Aunque COVID causa ansiedad y preocupación, </a:t>
            </a:r>
            <a:br>
              <a:rPr lang="es-ES_tradnl" dirty="0"/>
            </a:br>
            <a:r>
              <a:rPr lang="es-ES_tradnl" dirty="0"/>
              <a:t>los padres también están esperanzados y agradecidos</a:t>
            </a:r>
          </a:p>
        </p:txBody>
      </p:sp>
      <p:sp>
        <p:nvSpPr>
          <p:cNvPr id="4" name="Footer Placeholder 3">
            <a:extLst>
              <a:ext uri="{FF2B5EF4-FFF2-40B4-BE49-F238E27FC236}">
                <a16:creationId xmlns:a16="http://schemas.microsoft.com/office/drawing/2014/main" id="{1BBAA9A8-7D03-D447-B5BE-289D160E68A8}"/>
              </a:ext>
            </a:extLst>
          </p:cNvPr>
          <p:cNvSpPr>
            <a:spLocks noGrp="1"/>
          </p:cNvSpPr>
          <p:nvPr>
            <p:ph type="ftr" sz="quarter" idx="11"/>
          </p:nvPr>
        </p:nvSpPr>
        <p:spPr/>
        <p:txBody>
          <a:bodyPr/>
          <a:lstStyle/>
          <a:p>
            <a:r>
              <a:rPr lang="es-ES_tradnl" b="1" dirty="0"/>
              <a:t>LEARNING HEROES: </a:t>
            </a:r>
            <a:r>
              <a:rPr lang="es-ES_tradnl" dirty="0"/>
              <a:t>LOS PADRES EN NUEVA JERSEY</a:t>
            </a:r>
          </a:p>
        </p:txBody>
      </p:sp>
      <p:graphicFrame>
        <p:nvGraphicFramePr>
          <p:cNvPr id="8" name="Table 7">
            <a:extLst>
              <a:ext uri="{FF2B5EF4-FFF2-40B4-BE49-F238E27FC236}">
                <a16:creationId xmlns:a16="http://schemas.microsoft.com/office/drawing/2014/main" id="{6FDEA812-853F-7B4E-957F-DB325E042A68}"/>
              </a:ext>
            </a:extLst>
          </p:cNvPr>
          <p:cNvGraphicFramePr>
            <a:graphicFrameLocks noGrp="1" noChangeAspect="1"/>
          </p:cNvGraphicFramePr>
          <p:nvPr>
            <p:extLst>
              <p:ext uri="{D42A27DB-BD31-4B8C-83A1-F6EECF244321}">
                <p14:modId xmlns:p14="http://schemas.microsoft.com/office/powerpoint/2010/main" val="2908421518"/>
              </p:ext>
            </p:extLst>
          </p:nvPr>
        </p:nvGraphicFramePr>
        <p:xfrm>
          <a:off x="2165387" y="1711048"/>
          <a:ext cx="8401013" cy="4571996"/>
        </p:xfrm>
        <a:graphic>
          <a:graphicData uri="http://schemas.openxmlformats.org/drawingml/2006/table">
            <a:tbl>
              <a:tblPr firstRow="1" bandRow="1">
                <a:tableStyleId>{D27102A9-8310-4765-A935-A1911B00CA55}</a:tableStyleId>
              </a:tblPr>
              <a:tblGrid>
                <a:gridCol w="2270458">
                  <a:extLst>
                    <a:ext uri="{9D8B030D-6E8A-4147-A177-3AD203B41FA5}">
                      <a16:colId xmlns:a16="http://schemas.microsoft.com/office/drawing/2014/main" val="2234341973"/>
                    </a:ext>
                  </a:extLst>
                </a:gridCol>
                <a:gridCol w="1545855">
                  <a:extLst>
                    <a:ext uri="{9D8B030D-6E8A-4147-A177-3AD203B41FA5}">
                      <a16:colId xmlns:a16="http://schemas.microsoft.com/office/drawing/2014/main" val="148039902"/>
                    </a:ext>
                  </a:extLst>
                </a:gridCol>
                <a:gridCol w="1562100">
                  <a:extLst>
                    <a:ext uri="{9D8B030D-6E8A-4147-A177-3AD203B41FA5}">
                      <a16:colId xmlns:a16="http://schemas.microsoft.com/office/drawing/2014/main" val="1408654918"/>
                    </a:ext>
                  </a:extLst>
                </a:gridCol>
                <a:gridCol w="1511300">
                  <a:extLst>
                    <a:ext uri="{9D8B030D-6E8A-4147-A177-3AD203B41FA5}">
                      <a16:colId xmlns:a16="http://schemas.microsoft.com/office/drawing/2014/main" val="3331913857"/>
                    </a:ext>
                  </a:extLst>
                </a:gridCol>
                <a:gridCol w="1511300">
                  <a:extLst>
                    <a:ext uri="{9D8B030D-6E8A-4147-A177-3AD203B41FA5}">
                      <a16:colId xmlns:a16="http://schemas.microsoft.com/office/drawing/2014/main" val="1640150239"/>
                    </a:ext>
                  </a:extLst>
                </a:gridCol>
              </a:tblGrid>
              <a:tr h="524856">
                <a:tc>
                  <a:txBody>
                    <a:bodyPr/>
                    <a:lstStyle/>
                    <a:p>
                      <a:endParaRPr lang="en-US" sz="1400" dirty="0">
                        <a:solidFill>
                          <a:schemeClr val="bg1"/>
                        </a:solidFill>
                        <a:latin typeface="Arial" panose="020B0604020202020204" pitchFamily="34" charset="0"/>
                        <a:cs typeface="Arial" panose="020B0604020202020204" pitchFamily="34" charset="0"/>
                      </a:endParaRPr>
                    </a:p>
                  </a:txBody>
                  <a:tcPr anchor="b">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latin typeface="Arial" panose="020B0604020202020204" pitchFamily="34" charset="0"/>
                          <a:cs typeface="Arial" panose="020B0604020202020204" pitchFamily="34" charset="0"/>
                        </a:rPr>
                        <a:t>Me </a:t>
                      </a:r>
                      <a:r>
                        <a:rPr lang="es-ES_tradnl" sz="1600" noProof="0" dirty="0">
                          <a:solidFill>
                            <a:schemeClr val="bg1"/>
                          </a:solidFill>
                          <a:latin typeface="Arial" panose="020B0604020202020204" pitchFamily="34" charset="0"/>
                          <a:cs typeface="Arial" panose="020B0604020202020204" pitchFamily="34" charset="0"/>
                        </a:rPr>
                        <a:t>siento</a:t>
                      </a:r>
                      <a:r>
                        <a:rPr lang="en-US" sz="1600" dirty="0">
                          <a:solidFill>
                            <a:schemeClr val="bg1"/>
                          </a:solidFill>
                          <a:latin typeface="Arial" panose="020B0604020202020204" pitchFamily="34" charset="0"/>
                          <a:cs typeface="Arial" panose="020B0604020202020204" pitchFamily="34" charset="0"/>
                        </a:rPr>
                        <a:t>…</a:t>
                      </a:r>
                    </a:p>
                  </a:txBody>
                  <a:tcPr anchor="b">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s-ES_tradnl" sz="1400" noProof="0" dirty="0">
                          <a:solidFill>
                            <a:schemeClr val="bg1"/>
                          </a:solidFill>
                          <a:latin typeface="Arial" panose="020B0604020202020204" pitchFamily="34" charset="0"/>
                          <a:cs typeface="Arial" panose="020B0604020202020204" pitchFamily="34" charset="0"/>
                        </a:rPr>
                        <a:t>Afroamericanos</a:t>
                      </a:r>
                    </a:p>
                  </a:txBody>
                  <a:tcPr anchor="b">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s-ES_tradnl" sz="1400" noProof="0" dirty="0">
                          <a:solidFill>
                            <a:schemeClr val="bg1"/>
                          </a:solidFill>
                          <a:latin typeface="Arial" panose="020B0604020202020204" pitchFamily="34" charset="0"/>
                          <a:cs typeface="Arial" panose="020B0604020202020204" pitchFamily="34" charset="0"/>
                        </a:rPr>
                        <a:t>Hispanos*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s-ES_tradnl" sz="1400" noProof="0" dirty="0">
                          <a:solidFill>
                            <a:schemeClr val="bg1"/>
                          </a:solidFill>
                          <a:latin typeface="Arial" panose="020B0604020202020204" pitchFamily="34" charset="0"/>
                          <a:cs typeface="Arial" panose="020B0604020202020204" pitchFamily="34" charset="0"/>
                        </a:rPr>
                        <a:t>Blancos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04794625"/>
                  </a:ext>
                </a:extLst>
              </a:tr>
              <a:tr h="404714">
                <a:tc>
                  <a:txBody>
                    <a:bodyPr/>
                    <a:lstStyle/>
                    <a:p>
                      <a:pPr algn="l" fontAlgn="b"/>
                      <a:r>
                        <a:rPr lang="es-ES_tradnl" sz="1400" b="0" u="none" strike="noStrike" noProof="0" dirty="0">
                          <a:solidFill>
                            <a:schemeClr val="tx1"/>
                          </a:solidFill>
                          <a:effectLst/>
                          <a:latin typeface="Arial" panose="020B0604020202020204" pitchFamily="34" charset="0"/>
                          <a:cs typeface="Arial" panose="020B0604020202020204" pitchFamily="34" charset="0"/>
                        </a:rPr>
                        <a:t>Esperanzado</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Arial" panose="020B0604020202020204" pitchFamily="34" charset="0"/>
                          <a:cs typeface="Arial" panose="020B0604020202020204" pitchFamily="34" charset="0"/>
                        </a:rPr>
                        <a:t>71</a:t>
                      </a:r>
                      <a:r>
                        <a:rPr lang="en-US" sz="7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u="none" strike="noStrike" dirty="0">
                          <a:solidFill>
                            <a:schemeClr val="tx1"/>
                          </a:solidFill>
                          <a:effectLst/>
                          <a:latin typeface="Arial" panose="020B0604020202020204" pitchFamily="34" charset="0"/>
                          <a:cs typeface="Arial" panose="020B0604020202020204" pitchFamily="34" charset="0"/>
                        </a:rPr>
                        <a:t>%</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b"/>
                      <a:r>
                        <a:rPr lang="en-US" sz="1400" b="1" kern="1200" dirty="0">
                          <a:solidFill>
                            <a:schemeClr val="accent1"/>
                          </a:solidFill>
                          <a:latin typeface="Arial" panose="020B0604020202020204" pitchFamily="34" charset="0"/>
                          <a:ea typeface="+mn-ea"/>
                          <a:cs typeface="Arial" panose="020B0604020202020204" pitchFamily="34" charset="0"/>
                        </a:rPr>
                        <a:t>81</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accent1"/>
                          </a:solidFill>
                          <a:latin typeface="Arial" panose="020B0604020202020204" pitchFamily="34" charset="0"/>
                          <a:ea typeface="+mn-ea"/>
                          <a:cs typeface="Arial" panose="020B0604020202020204" pitchFamily="34" charset="0"/>
                        </a:rPr>
                        <a:t>%</a:t>
                      </a: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75</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67</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04323539"/>
                  </a:ext>
                </a:extLst>
              </a:tr>
              <a:tr h="404714">
                <a:tc>
                  <a:txBody>
                    <a:bodyPr/>
                    <a:lstStyle/>
                    <a:p>
                      <a:pPr algn="l" fontAlgn="b"/>
                      <a:r>
                        <a:rPr lang="es-ES_tradnl" sz="1400" b="0" u="none" strike="noStrike" noProof="0" dirty="0">
                          <a:solidFill>
                            <a:schemeClr val="tx1"/>
                          </a:solidFill>
                          <a:effectLst/>
                          <a:latin typeface="Arial" panose="020B0604020202020204" pitchFamily="34" charset="0"/>
                          <a:cs typeface="Arial" panose="020B0604020202020204" pitchFamily="34" charset="0"/>
                        </a:rPr>
                        <a:t>Agradecido</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400" b="1" u="none" strike="noStrike" dirty="0">
                          <a:solidFill>
                            <a:schemeClr val="tx1"/>
                          </a:solidFill>
                          <a:effectLst/>
                          <a:latin typeface="Arial" panose="020B0604020202020204" pitchFamily="34" charset="0"/>
                          <a:cs typeface="Arial" panose="020B0604020202020204" pitchFamily="34" charset="0"/>
                        </a:rPr>
                        <a:t>71</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u="none" strike="noStrike" dirty="0">
                          <a:solidFill>
                            <a:schemeClr val="tx1"/>
                          </a:solidFill>
                          <a:effectLst/>
                          <a:latin typeface="Arial" panose="020B0604020202020204" pitchFamily="34" charset="0"/>
                          <a:cs typeface="Arial" panose="020B0604020202020204" pitchFamily="34" charset="0"/>
                        </a:rPr>
                        <a:t>%</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400" b="1" kern="1200" dirty="0">
                          <a:solidFill>
                            <a:schemeClr val="accent1"/>
                          </a:solidFill>
                          <a:latin typeface="Arial" panose="020B0604020202020204" pitchFamily="34" charset="0"/>
                          <a:ea typeface="+mn-ea"/>
                          <a:cs typeface="Arial" panose="020B0604020202020204" pitchFamily="34" charset="0"/>
                        </a:rPr>
                        <a:t>79</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accent1"/>
                          </a:solidFill>
                          <a:latin typeface="Arial" panose="020B0604020202020204" pitchFamily="34" charset="0"/>
                          <a:ea typeface="+mn-ea"/>
                          <a:cs typeface="Arial" panose="020B0604020202020204" pitchFamily="34" charset="0"/>
                        </a:rPr>
                        <a:t>%</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70</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67</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396318808"/>
                  </a:ext>
                </a:extLst>
              </a:tr>
              <a:tr h="404714">
                <a:tc>
                  <a:txBody>
                    <a:bodyPr/>
                    <a:lstStyle/>
                    <a:p>
                      <a:pPr algn="l" fontAlgn="b"/>
                      <a:r>
                        <a:rPr lang="es-ES_tradnl" sz="1400" b="0" u="none" strike="noStrike" noProof="0" dirty="0">
                          <a:solidFill>
                            <a:schemeClr val="tx1"/>
                          </a:solidFill>
                          <a:effectLst/>
                          <a:latin typeface="Arial" panose="020B0604020202020204" pitchFamily="34" charset="0"/>
                          <a:cs typeface="Arial" panose="020B0604020202020204" pitchFamily="34" charset="0"/>
                        </a:rPr>
                        <a:t>Ansioso</a:t>
                      </a:r>
                      <a:r>
                        <a:rPr lang="es-ES_tradnl" sz="1400" b="0" u="none" strike="noStrike" baseline="0" noProof="0" dirty="0">
                          <a:solidFill>
                            <a:schemeClr val="tx1"/>
                          </a:solidFill>
                          <a:effectLst/>
                          <a:latin typeface="Arial" panose="020B0604020202020204" pitchFamily="34" charset="0"/>
                          <a:cs typeface="Arial" panose="020B0604020202020204" pitchFamily="34" charset="0"/>
                        </a:rPr>
                        <a:t> / </a:t>
                      </a:r>
                      <a:r>
                        <a:rPr lang="es-ES_tradnl" sz="1400" b="0" u="none" strike="noStrike" noProof="0" dirty="0">
                          <a:solidFill>
                            <a:schemeClr val="tx1"/>
                          </a:solidFill>
                          <a:effectLst/>
                          <a:latin typeface="Arial" panose="020B0604020202020204" pitchFamily="34" charset="0"/>
                          <a:cs typeface="Arial" panose="020B0604020202020204" pitchFamily="34" charset="0"/>
                        </a:rPr>
                        <a:t>Preocupado</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Arial" panose="020B0604020202020204" pitchFamily="34" charset="0"/>
                          <a:cs typeface="Arial" panose="020B0604020202020204" pitchFamily="34" charset="0"/>
                        </a:rPr>
                        <a:t>69</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u="none" strike="noStrike" dirty="0">
                          <a:solidFill>
                            <a:schemeClr val="tx1"/>
                          </a:solidFill>
                          <a:effectLst/>
                          <a:latin typeface="Arial" panose="020B0604020202020204" pitchFamily="34" charset="0"/>
                          <a:cs typeface="Arial" panose="020B0604020202020204" pitchFamily="34" charset="0"/>
                        </a:rPr>
                        <a:t>%</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60</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66</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1" kern="1200" dirty="0">
                          <a:solidFill>
                            <a:schemeClr val="accent1"/>
                          </a:solidFill>
                          <a:latin typeface="Arial" panose="020B0604020202020204" pitchFamily="34" charset="0"/>
                          <a:ea typeface="+mn-ea"/>
                          <a:cs typeface="Arial" panose="020B0604020202020204" pitchFamily="34" charset="0"/>
                        </a:rPr>
                        <a:t>73</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accent1"/>
                          </a:solidFill>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60046779"/>
                  </a:ext>
                </a:extLst>
              </a:tr>
              <a:tr h="404714">
                <a:tc>
                  <a:txBody>
                    <a:bodyPr/>
                    <a:lstStyle/>
                    <a:p>
                      <a:pPr algn="l" fontAlgn="b"/>
                      <a:r>
                        <a:rPr lang="es-ES_tradnl" sz="1400" b="0" u="none" strike="noStrike" noProof="0" dirty="0">
                          <a:solidFill>
                            <a:schemeClr val="tx1"/>
                          </a:solidFill>
                          <a:effectLst/>
                          <a:latin typeface="Arial" panose="020B0604020202020204" pitchFamily="34" charset="0"/>
                          <a:cs typeface="Arial" panose="020B0604020202020204" pitchFamily="34" charset="0"/>
                        </a:rPr>
                        <a:t>Frustrado</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400" b="1" u="none" strike="noStrike" dirty="0">
                          <a:solidFill>
                            <a:schemeClr val="tx1"/>
                          </a:solidFill>
                          <a:effectLst/>
                          <a:latin typeface="Arial" panose="020B0604020202020204" pitchFamily="34" charset="0"/>
                          <a:cs typeface="Arial" panose="020B0604020202020204" pitchFamily="34" charset="0"/>
                        </a:rPr>
                        <a:t>60</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u="none" strike="noStrike" dirty="0">
                          <a:solidFill>
                            <a:schemeClr val="tx1"/>
                          </a:solidFill>
                          <a:effectLst/>
                          <a:latin typeface="Arial" panose="020B0604020202020204" pitchFamily="34" charset="0"/>
                          <a:cs typeface="Arial" panose="020B0604020202020204" pitchFamily="34" charset="0"/>
                        </a:rPr>
                        <a:t>%</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49</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54</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marL="0" algn="ctr" defTabSz="914400" rtl="0" eaLnBrk="1" fontAlgn="b" latinLnBrk="0" hangingPunct="1"/>
                      <a:r>
                        <a:rPr lang="en-US" sz="1400" b="1" kern="1200" dirty="0">
                          <a:solidFill>
                            <a:schemeClr val="accent1"/>
                          </a:solidFill>
                          <a:latin typeface="Arial" panose="020B0604020202020204" pitchFamily="34" charset="0"/>
                          <a:ea typeface="+mn-ea"/>
                          <a:cs typeface="Arial" panose="020B0604020202020204" pitchFamily="34" charset="0"/>
                        </a:rPr>
                        <a:t>64</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accent1"/>
                          </a:solidFill>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3040857357"/>
                  </a:ext>
                </a:extLst>
              </a:tr>
              <a:tr h="404714">
                <a:tc>
                  <a:txBody>
                    <a:bodyPr/>
                    <a:lstStyle/>
                    <a:p>
                      <a:pPr algn="l" fontAlgn="b"/>
                      <a:r>
                        <a:rPr lang="es-ES_tradnl" sz="1400" b="0" u="none" strike="noStrike" noProof="0" dirty="0">
                          <a:solidFill>
                            <a:schemeClr val="tx1"/>
                          </a:solidFill>
                          <a:effectLst/>
                          <a:latin typeface="Arial" panose="020B0604020202020204" pitchFamily="34" charset="0"/>
                          <a:cs typeface="Arial" panose="020B0604020202020204" pitchFamily="34" charset="0"/>
                        </a:rPr>
                        <a:t>Optimista</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Arial" panose="020B0604020202020204" pitchFamily="34" charset="0"/>
                          <a:cs typeface="Arial" panose="020B0604020202020204" pitchFamily="34" charset="0"/>
                        </a:rPr>
                        <a:t>59</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u="none" strike="noStrike" dirty="0">
                          <a:solidFill>
                            <a:schemeClr val="tx1"/>
                          </a:solidFill>
                          <a:effectLst/>
                          <a:latin typeface="Arial" panose="020B0604020202020204" pitchFamily="34" charset="0"/>
                          <a:cs typeface="Arial" panose="020B0604020202020204" pitchFamily="34" charset="0"/>
                        </a:rPr>
                        <a:t>%</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64</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1" kern="1200" dirty="0">
                          <a:solidFill>
                            <a:schemeClr val="accent1"/>
                          </a:solidFill>
                          <a:latin typeface="Arial" panose="020B0604020202020204" pitchFamily="34" charset="0"/>
                          <a:ea typeface="+mn-ea"/>
                          <a:cs typeface="Arial" panose="020B0604020202020204" pitchFamily="34" charset="0"/>
                        </a:rPr>
                        <a:t>67</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accent1"/>
                          </a:solidFill>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54</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7991815"/>
                  </a:ext>
                </a:extLst>
              </a:tr>
              <a:tr h="404714">
                <a:tc>
                  <a:txBody>
                    <a:bodyPr/>
                    <a:lstStyle/>
                    <a:p>
                      <a:pPr algn="l" fontAlgn="b"/>
                      <a:r>
                        <a:rPr lang="es-ES_tradnl" sz="1400" b="0" u="none" strike="noStrike" noProof="0" dirty="0">
                          <a:solidFill>
                            <a:schemeClr val="tx1"/>
                          </a:solidFill>
                          <a:effectLst/>
                          <a:latin typeface="Arial" panose="020B0604020202020204" pitchFamily="34" charset="0"/>
                          <a:cs typeface="Arial" panose="020B0604020202020204" pitchFamily="34" charset="0"/>
                        </a:rPr>
                        <a:t>Atemorizado</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400" b="1" u="none" strike="noStrike" dirty="0">
                          <a:solidFill>
                            <a:schemeClr val="tx1"/>
                          </a:solidFill>
                          <a:effectLst/>
                          <a:latin typeface="Arial" panose="020B0604020202020204" pitchFamily="34" charset="0"/>
                          <a:cs typeface="Arial" panose="020B0604020202020204" pitchFamily="34" charset="0"/>
                        </a:rPr>
                        <a:t>55</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u="none" strike="noStrike" dirty="0">
                          <a:solidFill>
                            <a:schemeClr val="tx1"/>
                          </a:solidFill>
                          <a:effectLst/>
                          <a:latin typeface="Arial" panose="020B0604020202020204" pitchFamily="34" charset="0"/>
                          <a:cs typeface="Arial" panose="020B0604020202020204" pitchFamily="34" charset="0"/>
                        </a:rPr>
                        <a:t>%</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52</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48</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58</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2963498757"/>
                  </a:ext>
                </a:extLst>
              </a:tr>
              <a:tr h="404714">
                <a:tc>
                  <a:txBody>
                    <a:bodyPr/>
                    <a:lstStyle/>
                    <a:p>
                      <a:pPr algn="l" fontAlgn="b"/>
                      <a:r>
                        <a:rPr lang="es-ES_tradnl" sz="1400" b="0" i="0" u="none" strike="noStrike" noProof="0" dirty="0">
                          <a:solidFill>
                            <a:schemeClr val="tx1"/>
                          </a:solidFill>
                          <a:effectLst/>
                          <a:latin typeface="Arial" panose="020B0604020202020204" pitchFamily="34" charset="0"/>
                          <a:cs typeface="Arial" panose="020B0604020202020204" pitchFamily="34" charset="0"/>
                        </a:rPr>
                        <a:t>Abrumado</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Arial" panose="020B0604020202020204" pitchFamily="34" charset="0"/>
                          <a:cs typeface="Arial" panose="020B0604020202020204" pitchFamily="34" charset="0"/>
                        </a:rPr>
                        <a:t>54</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u="none" strike="noStrike" dirty="0">
                          <a:solidFill>
                            <a:schemeClr val="tx1"/>
                          </a:solidFill>
                          <a:effectLst/>
                          <a:latin typeface="Arial" panose="020B0604020202020204" pitchFamily="34" charset="0"/>
                          <a:cs typeface="Arial" panose="020B0604020202020204" pitchFamily="34" charset="0"/>
                        </a:rPr>
                        <a:t>%</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60</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52</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55</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50129492"/>
                  </a:ext>
                </a:extLst>
              </a:tr>
              <a:tr h="404714">
                <a:tc>
                  <a:txBody>
                    <a:bodyPr/>
                    <a:lstStyle/>
                    <a:p>
                      <a:pPr algn="l" fontAlgn="b"/>
                      <a:r>
                        <a:rPr lang="es-ES_tradnl" sz="1400" b="0" i="0" u="none" strike="noStrike" noProof="0" dirty="0">
                          <a:solidFill>
                            <a:schemeClr val="tx1"/>
                          </a:solidFill>
                          <a:effectLst/>
                          <a:latin typeface="Arial" panose="020B0604020202020204" pitchFamily="34" charset="0"/>
                          <a:cs typeface="Arial" panose="020B0604020202020204" pitchFamily="34" charset="0"/>
                        </a:rPr>
                        <a:t>Tranquilo</a:t>
                      </a:r>
                    </a:p>
                  </a:txBody>
                  <a:tcPr anchor="ctr">
                    <a:lnL>
                      <a:noFill/>
                    </a:lnL>
                    <a:lnR>
                      <a:noFill/>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53</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i="0" u="none" strike="noStrike" dirty="0">
                          <a:solidFill>
                            <a:schemeClr val="tx1"/>
                          </a:solidFill>
                          <a:effectLst/>
                          <a:latin typeface="Arial" panose="020B0604020202020204" pitchFamily="34" charset="0"/>
                          <a:cs typeface="Arial" panose="020B0604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400" b="1" kern="1200" dirty="0">
                          <a:solidFill>
                            <a:schemeClr val="accent1"/>
                          </a:solidFill>
                          <a:latin typeface="Arial" panose="020B0604020202020204" pitchFamily="34" charset="0"/>
                          <a:ea typeface="+mn-ea"/>
                          <a:cs typeface="Arial" panose="020B0604020202020204" pitchFamily="34" charset="0"/>
                        </a:rPr>
                        <a:t>59</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accent1"/>
                          </a:solidFill>
                          <a:latin typeface="Arial" panose="020B0604020202020204" pitchFamily="34" charset="0"/>
                          <a:ea typeface="+mn-ea"/>
                          <a:cs typeface="Arial" panose="020B0604020202020204" pitchFamily="34" charset="0"/>
                        </a:rPr>
                        <a:t>%</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55</a:t>
                      </a:r>
                      <a:r>
                        <a:rPr lang="en-US" sz="7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47</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3199748074"/>
                  </a:ext>
                </a:extLst>
              </a:tr>
              <a:tr h="404714">
                <a:tc>
                  <a:txBody>
                    <a:bodyPr/>
                    <a:lstStyle/>
                    <a:p>
                      <a:pPr algn="l" fontAlgn="b"/>
                      <a:r>
                        <a:rPr lang="es-ES_tradnl" sz="1400" b="0" i="0" u="none" strike="noStrike" noProof="0" dirty="0">
                          <a:solidFill>
                            <a:schemeClr val="tx1"/>
                          </a:solidFill>
                          <a:effectLst/>
                          <a:latin typeface="Arial" panose="020B0604020202020204" pitchFamily="34" charset="0"/>
                          <a:cs typeface="Arial" panose="020B0604020202020204" pitchFamily="34" charset="0"/>
                        </a:rPr>
                        <a:t>Seguro</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chemeClr val="tx1"/>
                          </a:solidFill>
                          <a:effectLst/>
                          <a:latin typeface="Arial" panose="020B0604020202020204" pitchFamily="34" charset="0"/>
                          <a:cs typeface="Arial" panose="020B0604020202020204" pitchFamily="34" charset="0"/>
                        </a:rPr>
                        <a:t>50</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i="0" u="none" strike="noStrike" dirty="0">
                          <a:solidFill>
                            <a:schemeClr val="tx1"/>
                          </a:solidFill>
                          <a:effectLst/>
                          <a:latin typeface="Arial" panose="020B0604020202020204" pitchFamily="34" charset="0"/>
                          <a:cs typeface="Arial" panose="020B0604020202020204" pitchFamily="34" charset="0"/>
                        </a:rPr>
                        <a:t>%</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48</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51</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49</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4099100"/>
                  </a:ext>
                </a:extLst>
              </a:tr>
              <a:tr h="404714">
                <a:tc>
                  <a:txBody>
                    <a:bodyPr/>
                    <a:lstStyle/>
                    <a:p>
                      <a:pPr algn="l" fontAlgn="b"/>
                      <a:r>
                        <a:rPr lang="es-ES_tradnl" sz="1400" b="0" u="none" strike="noStrike" noProof="0" dirty="0">
                          <a:solidFill>
                            <a:schemeClr val="tx1"/>
                          </a:solidFill>
                          <a:effectLst/>
                          <a:latin typeface="Arial" panose="020B0604020202020204" pitchFamily="34" charset="0"/>
                          <a:cs typeface="Arial" panose="020B0604020202020204" pitchFamily="34" charset="0"/>
                        </a:rPr>
                        <a:t>Confundido</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400" b="1" u="none" strike="noStrike" dirty="0">
                          <a:solidFill>
                            <a:schemeClr val="tx1"/>
                          </a:solidFill>
                          <a:effectLst/>
                          <a:latin typeface="Arial" panose="020B0604020202020204" pitchFamily="34" charset="0"/>
                          <a:cs typeface="Arial" panose="020B0604020202020204" pitchFamily="34" charset="0"/>
                        </a:rPr>
                        <a:t>48</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1" u="none" strike="noStrike" dirty="0">
                          <a:solidFill>
                            <a:schemeClr val="tx1"/>
                          </a:solidFill>
                          <a:effectLst/>
                          <a:latin typeface="Arial" panose="020B0604020202020204" pitchFamily="34" charset="0"/>
                          <a:cs typeface="Arial" panose="020B0604020202020204" pitchFamily="34" charset="0"/>
                        </a:rPr>
                        <a:t>%</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43</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accent5">
                        <a:alpha val="30000"/>
                      </a:schemeClr>
                    </a:solid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49</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accent5">
                        <a:alpha val="30000"/>
                      </a:schemeClr>
                    </a:solidFill>
                  </a:tcPr>
                </a:tc>
                <a:tc>
                  <a:txBody>
                    <a:bodyPr/>
                    <a:lstStyle/>
                    <a:p>
                      <a:pPr marL="0" algn="ctr" defTabSz="914400" rtl="0" eaLnBrk="1" fontAlgn="b" latinLnBrk="0" hangingPunct="1"/>
                      <a:r>
                        <a:rPr lang="en-US" sz="1400" b="0" u="none" strike="noStrike" kern="1200" dirty="0">
                          <a:solidFill>
                            <a:schemeClr val="tx1"/>
                          </a:solidFill>
                          <a:effectLst/>
                          <a:latin typeface="Arial" panose="020B0604020202020204" pitchFamily="34" charset="0"/>
                          <a:ea typeface="+mn-ea"/>
                          <a:cs typeface="Arial" panose="020B0604020202020204" pitchFamily="34" charset="0"/>
                        </a:rPr>
                        <a:t>49</a:t>
                      </a:r>
                      <a:r>
                        <a:rPr lang="en-US" sz="800" b="0" u="none" strike="noStrike" kern="1200" dirty="0">
                          <a:solidFill>
                            <a:schemeClr val="tx1"/>
                          </a:solidFill>
                          <a:effectLst/>
                          <a:latin typeface="Arial" panose="020B0604020202020204" pitchFamily="34" charset="0"/>
                          <a:ea typeface="+mn-ea"/>
                          <a:cs typeface="Arial" panose="020B0604020202020204" pitchFamily="34" charset="0"/>
                        </a:rPr>
                        <a:t> </a:t>
                      </a: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3282046673"/>
                  </a:ext>
                </a:extLst>
              </a:tr>
            </a:tbl>
          </a:graphicData>
        </a:graphic>
      </p:graphicFrame>
      <p:sp>
        <p:nvSpPr>
          <p:cNvPr id="5" name="Slide Number Placeholder 4">
            <a:extLst>
              <a:ext uri="{FF2B5EF4-FFF2-40B4-BE49-F238E27FC236}">
                <a16:creationId xmlns:a16="http://schemas.microsoft.com/office/drawing/2014/main" id="{CD163970-DFB1-634D-AEE7-6057D47A6D85}"/>
              </a:ext>
            </a:extLst>
          </p:cNvPr>
          <p:cNvSpPr>
            <a:spLocks noGrp="1"/>
          </p:cNvSpPr>
          <p:nvPr>
            <p:ph type="sldNum" sz="quarter" idx="12"/>
          </p:nvPr>
        </p:nvSpPr>
        <p:spPr/>
        <p:txBody>
          <a:bodyPr/>
          <a:lstStyle/>
          <a:p>
            <a:fld id="{24516266-9EFC-AA48-A7FA-65B041A20E18}" type="slidenum">
              <a:rPr lang="es-ES_tradnl" smtClean="0"/>
              <a:pPr/>
              <a:t>10</a:t>
            </a:fld>
            <a:endParaRPr lang="es-ES_tradnl"/>
          </a:p>
        </p:txBody>
      </p:sp>
      <p:grpSp>
        <p:nvGrpSpPr>
          <p:cNvPr id="7" name="Agrupar 6"/>
          <p:cNvGrpSpPr/>
          <p:nvPr/>
        </p:nvGrpSpPr>
        <p:grpSpPr>
          <a:xfrm>
            <a:off x="2041859" y="2974606"/>
            <a:ext cx="10099340" cy="1015663"/>
            <a:chOff x="2041859" y="2974606"/>
            <a:chExt cx="10099340" cy="1015663"/>
          </a:xfrm>
        </p:grpSpPr>
        <p:sp>
          <p:nvSpPr>
            <p:cNvPr id="12" name="TextBox 11">
              <a:extLst>
                <a:ext uri="{FF2B5EF4-FFF2-40B4-BE49-F238E27FC236}">
                  <a16:creationId xmlns:a16="http://schemas.microsoft.com/office/drawing/2014/main" id="{BB100A34-A5C6-3D48-B1F6-5EBC7FF048F3}"/>
                </a:ext>
              </a:extLst>
            </p:cNvPr>
            <p:cNvSpPr txBox="1">
              <a:spLocks noChangeAspect="1"/>
            </p:cNvSpPr>
            <p:nvPr/>
          </p:nvSpPr>
          <p:spPr>
            <a:xfrm>
              <a:off x="10895874" y="2974606"/>
              <a:ext cx="1245325" cy="1015663"/>
            </a:xfrm>
            <a:prstGeom prst="rect">
              <a:avLst/>
            </a:prstGeom>
            <a:noFill/>
          </p:spPr>
          <p:txBody>
            <a:bodyPr wrap="square" rtlCol="0">
              <a:noAutofit/>
            </a:bodyPr>
            <a:lstStyle/>
            <a:p>
              <a:r>
                <a:rPr lang="es-ES_tradnl" sz="2800" b="1" dirty="0"/>
                <a:t>28</a:t>
              </a:r>
              <a:r>
                <a:rPr lang="es-ES_tradnl" sz="900" b="1" dirty="0"/>
                <a:t> </a:t>
              </a:r>
              <a:r>
                <a:rPr lang="es-ES_tradnl" sz="2800" b="1" dirty="0"/>
                <a:t>%</a:t>
              </a:r>
            </a:p>
            <a:p>
              <a:pPr>
                <a:lnSpc>
                  <a:spcPts val="1700"/>
                </a:lnSpc>
              </a:pPr>
              <a:r>
                <a:rPr lang="es-ES_tradnl" sz="1500" dirty="0"/>
                <a:t>más</a:t>
              </a:r>
            </a:p>
            <a:p>
              <a:pPr>
                <a:lnSpc>
                  <a:spcPts val="1700"/>
                </a:lnSpc>
              </a:pPr>
              <a:r>
                <a:rPr lang="es-ES_tradnl" sz="1500" dirty="0"/>
                <a:t>prominente</a:t>
              </a:r>
            </a:p>
          </p:txBody>
        </p:sp>
        <p:sp>
          <p:nvSpPr>
            <p:cNvPr id="3" name="Rounded Rectangle 2">
              <a:extLst>
                <a:ext uri="{FF2B5EF4-FFF2-40B4-BE49-F238E27FC236}">
                  <a16:creationId xmlns:a16="http://schemas.microsoft.com/office/drawing/2014/main" id="{82F7EE9E-7C52-6E48-ACE9-65EB98E086C4}"/>
                </a:ext>
              </a:extLst>
            </p:cNvPr>
            <p:cNvSpPr/>
            <p:nvPr/>
          </p:nvSpPr>
          <p:spPr>
            <a:xfrm>
              <a:off x="2041859" y="3066103"/>
              <a:ext cx="8643458" cy="383680"/>
            </a:xfrm>
            <a:prstGeom prst="roundRect">
              <a:avLst>
                <a:gd name="adj" fmla="val 50000"/>
              </a:avLst>
            </a:prstGeom>
            <a:noFill/>
            <a:ln w="38100">
              <a:solidFill>
                <a:srgbClr val="FFC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6" name="Straight Arrow Connector 15">
              <a:extLst>
                <a:ext uri="{FF2B5EF4-FFF2-40B4-BE49-F238E27FC236}">
                  <a16:creationId xmlns:a16="http://schemas.microsoft.com/office/drawing/2014/main" id="{A7B4CEDE-4981-7945-AD29-ECDED6D759F4}"/>
                </a:ext>
              </a:extLst>
            </p:cNvPr>
            <p:cNvCxnSpPr>
              <a:cxnSpLocks/>
              <a:stCxn id="3" idx="3"/>
            </p:cNvCxnSpPr>
            <p:nvPr/>
          </p:nvCxnSpPr>
          <p:spPr>
            <a:xfrm>
              <a:off x="10685317" y="3257943"/>
              <a:ext cx="261357" cy="1588"/>
            </a:xfrm>
            <a:prstGeom prst="straightConnector1">
              <a:avLst/>
            </a:prstGeom>
            <a:ln w="38100">
              <a:solidFill>
                <a:srgbClr val="FFC72C"/>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E1FA09AE-1209-2244-BBC2-47B4089DFEBD}"/>
              </a:ext>
            </a:extLst>
          </p:cNvPr>
          <p:cNvSpPr txBox="1">
            <a:spLocks noChangeAspect="1"/>
          </p:cNvSpPr>
          <p:nvPr/>
        </p:nvSpPr>
        <p:spPr>
          <a:xfrm>
            <a:off x="2079450" y="1357657"/>
            <a:ext cx="9502949" cy="370340"/>
          </a:xfrm>
          <a:prstGeom prst="rect">
            <a:avLst/>
          </a:prstGeom>
          <a:noFill/>
        </p:spPr>
        <p:txBody>
          <a:bodyPr wrap="square" rtlCol="0">
            <a:noAutofit/>
          </a:bodyPr>
          <a:lstStyle/>
          <a:p>
            <a:r>
              <a:rPr lang="es-ES_tradnl" sz="1600" i="1" dirty="0"/>
              <a:t>Dada la situación actual en el país provocada por el coronavirus, ¿cómo se siente como padre*?</a:t>
            </a:r>
          </a:p>
        </p:txBody>
      </p:sp>
      <p:sp>
        <p:nvSpPr>
          <p:cNvPr id="18" name="TextBox 17">
            <a:extLst>
              <a:ext uri="{FF2B5EF4-FFF2-40B4-BE49-F238E27FC236}">
                <a16:creationId xmlns:a16="http://schemas.microsoft.com/office/drawing/2014/main" id="{ECE1A63B-3756-CF44-AFD5-03AAD1BC7309}"/>
              </a:ext>
            </a:extLst>
          </p:cNvPr>
          <p:cNvSpPr txBox="1">
            <a:spLocks noChangeAspect="1"/>
          </p:cNvSpPr>
          <p:nvPr/>
        </p:nvSpPr>
        <p:spPr>
          <a:xfrm>
            <a:off x="317500" y="6310154"/>
            <a:ext cx="9067800" cy="382746"/>
          </a:xfrm>
          <a:prstGeom prst="rect">
            <a:avLst/>
          </a:prstGeom>
          <a:noFill/>
        </p:spPr>
        <p:txBody>
          <a:bodyPr wrap="square" rtlCol="0">
            <a:noAutofit/>
          </a:bodyPr>
          <a:lstStyle/>
          <a:p>
            <a:r>
              <a:rPr lang="es-ES_tradnl" sz="1000" i="1" dirty="0"/>
              <a:t>*En esta presentación utilizamos el término “padre” para referirnos a padres, madres y tutores, </a:t>
            </a:r>
            <a:br>
              <a:rPr lang="es-ES_tradnl" sz="1000" i="1" dirty="0"/>
            </a:br>
            <a:r>
              <a:rPr lang="es-ES_tradnl" sz="1000" i="1" dirty="0"/>
              <a:t> </a:t>
            </a:r>
            <a:br>
              <a:rPr lang="es-ES_tradnl" sz="1000" i="1" dirty="0"/>
            </a:br>
            <a:endParaRPr lang="es-ES_tradnl" sz="1000" i="1" dirty="0"/>
          </a:p>
        </p:txBody>
      </p:sp>
      <p:grpSp>
        <p:nvGrpSpPr>
          <p:cNvPr id="6" name="Agrupar 5"/>
          <p:cNvGrpSpPr/>
          <p:nvPr/>
        </p:nvGrpSpPr>
        <p:grpSpPr>
          <a:xfrm>
            <a:off x="317500" y="2222500"/>
            <a:ext cx="1761950" cy="4060544"/>
            <a:chOff x="317500" y="2222500"/>
            <a:chExt cx="1761950" cy="4060544"/>
          </a:xfrm>
        </p:grpSpPr>
        <p:sp>
          <p:nvSpPr>
            <p:cNvPr id="25" name="Rectangle 24"/>
            <p:cNvSpPr/>
            <p:nvPr/>
          </p:nvSpPr>
          <p:spPr>
            <a:xfrm>
              <a:off x="406400" y="2222500"/>
              <a:ext cx="1668792" cy="4060544"/>
            </a:xfrm>
            <a:prstGeom prst="rect">
              <a:avLst/>
            </a:prstGeom>
            <a:solidFill>
              <a:srgbClr val="FFC72C">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6" name="TextBox 25">
              <a:extLst>
                <a:ext uri="{FF2B5EF4-FFF2-40B4-BE49-F238E27FC236}">
                  <a16:creationId xmlns:a16="http://schemas.microsoft.com/office/drawing/2014/main" id="{7723593A-B526-C342-8D90-E1A5B956F780}"/>
                </a:ext>
              </a:extLst>
            </p:cNvPr>
            <p:cNvSpPr txBox="1">
              <a:spLocks noChangeAspect="1"/>
            </p:cNvSpPr>
            <p:nvPr/>
          </p:nvSpPr>
          <p:spPr>
            <a:xfrm>
              <a:off x="1073187" y="3801578"/>
              <a:ext cx="1006263" cy="523220"/>
            </a:xfrm>
            <a:prstGeom prst="rect">
              <a:avLst/>
            </a:prstGeom>
            <a:noFill/>
          </p:spPr>
          <p:txBody>
            <a:bodyPr wrap="square" rtlCol="0">
              <a:noAutofit/>
            </a:bodyPr>
            <a:lstStyle/>
            <a:p>
              <a:pPr algn="r"/>
              <a:r>
                <a:rPr lang="es-ES_tradnl" sz="2800" b="1">
                  <a:solidFill>
                    <a:srgbClr val="105C8F"/>
                  </a:solidFill>
                </a:rPr>
                <a:t>-6</a:t>
              </a:r>
              <a:r>
                <a:rPr lang="es-ES_tradnl" sz="900" b="1">
                  <a:solidFill>
                    <a:srgbClr val="105C8F"/>
                  </a:solidFill>
                </a:rPr>
                <a:t> </a:t>
              </a:r>
              <a:r>
                <a:rPr lang="es-ES_tradnl" sz="2800" b="1">
                  <a:solidFill>
                    <a:srgbClr val="105C8F"/>
                  </a:solidFill>
                </a:rPr>
                <a:t>%</a:t>
              </a:r>
            </a:p>
          </p:txBody>
        </p:sp>
        <p:sp>
          <p:nvSpPr>
            <p:cNvPr id="27" name="TextBox 26">
              <a:extLst>
                <a:ext uri="{FF2B5EF4-FFF2-40B4-BE49-F238E27FC236}">
                  <a16:creationId xmlns:a16="http://schemas.microsoft.com/office/drawing/2014/main" id="{D189094C-A796-C542-BDF6-E42AA099B693}"/>
                </a:ext>
              </a:extLst>
            </p:cNvPr>
            <p:cNvSpPr txBox="1">
              <a:spLocks noChangeAspect="1"/>
            </p:cNvSpPr>
            <p:nvPr/>
          </p:nvSpPr>
          <p:spPr>
            <a:xfrm>
              <a:off x="917229" y="5448428"/>
              <a:ext cx="1157963" cy="523220"/>
            </a:xfrm>
            <a:prstGeom prst="rect">
              <a:avLst/>
            </a:prstGeom>
            <a:noFill/>
          </p:spPr>
          <p:txBody>
            <a:bodyPr wrap="square" rtlCol="0">
              <a:noAutofit/>
            </a:bodyPr>
            <a:lstStyle/>
            <a:p>
              <a:pPr algn="r"/>
              <a:r>
                <a:rPr lang="es-ES_tradnl" sz="2800" b="1">
                  <a:solidFill>
                    <a:srgbClr val="105C8F"/>
                  </a:solidFill>
                </a:rPr>
                <a:t>-10</a:t>
              </a:r>
              <a:r>
                <a:rPr lang="es-ES_tradnl" sz="900" b="1">
                  <a:solidFill>
                    <a:srgbClr val="105C8F"/>
                  </a:solidFill>
                </a:rPr>
                <a:t> </a:t>
              </a:r>
              <a:r>
                <a:rPr lang="es-ES_tradnl" sz="2800" b="1">
                  <a:solidFill>
                    <a:srgbClr val="105C8F"/>
                  </a:solidFill>
                </a:rPr>
                <a:t>%</a:t>
              </a:r>
            </a:p>
          </p:txBody>
        </p:sp>
        <p:sp>
          <p:nvSpPr>
            <p:cNvPr id="28" name="TextBox 27">
              <a:extLst>
                <a:ext uri="{FF2B5EF4-FFF2-40B4-BE49-F238E27FC236}">
                  <a16:creationId xmlns:a16="http://schemas.microsoft.com/office/drawing/2014/main" id="{28F2F603-EC46-E648-9234-2FC608D88AAB}"/>
                </a:ext>
              </a:extLst>
            </p:cNvPr>
            <p:cNvSpPr txBox="1">
              <a:spLocks noChangeAspect="1"/>
            </p:cNvSpPr>
            <p:nvPr/>
          </p:nvSpPr>
          <p:spPr>
            <a:xfrm>
              <a:off x="317500" y="2222500"/>
              <a:ext cx="1761950" cy="828936"/>
            </a:xfrm>
            <a:prstGeom prst="rect">
              <a:avLst/>
            </a:prstGeom>
            <a:noFill/>
          </p:spPr>
          <p:txBody>
            <a:bodyPr wrap="square" rtlCol="0">
              <a:noAutofit/>
            </a:bodyPr>
            <a:lstStyle/>
            <a:p>
              <a:pPr algn="r"/>
              <a:r>
                <a:rPr lang="es-ES_tradnl" sz="1500" b="1">
                  <a:solidFill>
                    <a:schemeClr val="accent1">
                      <a:lumMod val="75000"/>
                    </a:schemeClr>
                  </a:solidFill>
                </a:rPr>
                <a:t>En comparación con el promedio nacional</a:t>
              </a:r>
            </a:p>
          </p:txBody>
        </p:sp>
      </p:grpSp>
    </p:spTree>
    <p:extLst>
      <p:ext uri="{BB962C8B-B14F-4D97-AF65-F5344CB8AC3E}">
        <p14:creationId xmlns:p14="http://schemas.microsoft.com/office/powerpoint/2010/main" val="2623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31E01-1CE9-4D4F-B640-F39EE4B109D8}"/>
              </a:ext>
            </a:extLst>
          </p:cNvPr>
          <p:cNvSpPr>
            <a:spLocks noGrp="1"/>
          </p:cNvSpPr>
          <p:nvPr>
            <p:ph type="title"/>
          </p:nvPr>
        </p:nvSpPr>
        <p:spPr/>
        <p:txBody>
          <a:bodyPr/>
          <a:lstStyle/>
          <a:p>
            <a:r>
              <a:rPr lang="es-ES_tradnl" dirty="0"/>
              <a:t>Las principales preocupaciones son la seguridad y </a:t>
            </a:r>
            <a:br>
              <a:rPr lang="es-ES_tradnl" dirty="0"/>
            </a:br>
            <a:r>
              <a:rPr lang="es-ES_tradnl" dirty="0"/>
              <a:t>el impacto social y educativo de COVID en sus hijos</a:t>
            </a:r>
            <a:r>
              <a:rPr lang="en-US" dirty="0"/>
              <a:t> </a:t>
            </a:r>
            <a:endParaRPr lang="es-ES_tradnl" dirty="0"/>
          </a:p>
        </p:txBody>
      </p:sp>
      <p:sp>
        <p:nvSpPr>
          <p:cNvPr id="4" name="Footer Placeholder 3">
            <a:extLst>
              <a:ext uri="{FF2B5EF4-FFF2-40B4-BE49-F238E27FC236}">
                <a16:creationId xmlns:a16="http://schemas.microsoft.com/office/drawing/2014/main" id="{1BBAA9A8-7D03-D447-B5BE-289D160E68A8}"/>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CD163970-DFB1-634D-AEE7-6057D47A6D85}"/>
              </a:ext>
            </a:extLst>
          </p:cNvPr>
          <p:cNvSpPr>
            <a:spLocks noGrp="1"/>
          </p:cNvSpPr>
          <p:nvPr>
            <p:ph type="sldNum" sz="quarter" idx="12"/>
          </p:nvPr>
        </p:nvSpPr>
        <p:spPr/>
        <p:txBody>
          <a:bodyPr/>
          <a:lstStyle/>
          <a:p>
            <a:fld id="{24516266-9EFC-AA48-A7FA-65B041A20E18}" type="slidenum">
              <a:rPr lang="es-ES_tradnl" smtClean="0"/>
              <a:pPr/>
              <a:t>11</a:t>
            </a:fld>
            <a:endParaRPr lang="es-ES_tradnl"/>
          </a:p>
        </p:txBody>
      </p:sp>
      <p:graphicFrame>
        <p:nvGraphicFramePr>
          <p:cNvPr id="16" name="Table 8">
            <a:extLst>
              <a:ext uri="{FF2B5EF4-FFF2-40B4-BE49-F238E27FC236}">
                <a16:creationId xmlns:a16="http://schemas.microsoft.com/office/drawing/2014/main" id="{737B073C-ABF9-2A48-B949-E357B6086FFF}"/>
              </a:ext>
            </a:extLst>
          </p:cNvPr>
          <p:cNvGraphicFramePr>
            <a:graphicFrameLocks noGrp="1" noChangeAspect="1"/>
          </p:cNvGraphicFramePr>
          <p:nvPr>
            <p:extLst>
              <p:ext uri="{D42A27DB-BD31-4B8C-83A1-F6EECF244321}">
                <p14:modId xmlns:p14="http://schemas.microsoft.com/office/powerpoint/2010/main" val="1574670894"/>
              </p:ext>
            </p:extLst>
          </p:nvPr>
        </p:nvGraphicFramePr>
        <p:xfrm>
          <a:off x="330346" y="1360787"/>
          <a:ext cx="10005730" cy="4944763"/>
        </p:xfrm>
        <a:graphic>
          <a:graphicData uri="http://schemas.openxmlformats.org/drawingml/2006/table">
            <a:tbl>
              <a:tblPr firstRow="1" bandRow="1">
                <a:tableStyleId>{5940675A-B579-460E-94D1-54222C63F5DA}</a:tableStyleId>
              </a:tblPr>
              <a:tblGrid>
                <a:gridCol w="5143354">
                  <a:extLst>
                    <a:ext uri="{9D8B030D-6E8A-4147-A177-3AD203B41FA5}">
                      <a16:colId xmlns:a16="http://schemas.microsoft.com/office/drawing/2014/main" val="88101931"/>
                    </a:ext>
                  </a:extLst>
                </a:gridCol>
                <a:gridCol w="4862376">
                  <a:extLst>
                    <a:ext uri="{9D8B030D-6E8A-4147-A177-3AD203B41FA5}">
                      <a16:colId xmlns:a16="http://schemas.microsoft.com/office/drawing/2014/main" val="2675069007"/>
                    </a:ext>
                  </a:extLst>
                </a:gridCol>
              </a:tblGrid>
              <a:tr h="451820">
                <a:tc>
                  <a:txBody>
                    <a:bodyPr/>
                    <a:lstStyle/>
                    <a:p>
                      <a:pPr algn="r" fontAlgn="b">
                        <a:lnSpc>
                          <a:spcPts val="1500"/>
                        </a:lnSpc>
                      </a:pPr>
                      <a:r>
                        <a:rPr lang="es-ES_tradnl" sz="1400" b="0" i="0" u="none" strike="noStrike" noProof="0" dirty="0">
                          <a:solidFill>
                            <a:schemeClr val="tx1"/>
                          </a:solidFill>
                          <a:effectLst/>
                          <a:latin typeface="Arial" panose="020B0604020202020204" pitchFamily="34" charset="0"/>
                          <a:cs typeface="Arial" panose="020B0604020202020204" pitchFamily="34" charset="0"/>
                        </a:rPr>
                        <a:t>Que las escuelas no ofrezcan un ambiente seguro </a:t>
                      </a:r>
                      <a:br>
                        <a:rPr lang="es-ES_tradnl" sz="1400" b="0" i="0" u="none" strike="noStrike" noProof="0" dirty="0">
                          <a:solidFill>
                            <a:schemeClr val="tx1"/>
                          </a:solidFill>
                          <a:effectLst/>
                          <a:latin typeface="Arial" panose="020B0604020202020204" pitchFamily="34" charset="0"/>
                          <a:cs typeface="Arial" panose="020B0604020202020204" pitchFamily="34" charset="0"/>
                        </a:rPr>
                      </a:br>
                      <a:r>
                        <a:rPr lang="es-ES_tradnl" sz="1400" b="0" i="0" u="none" strike="noStrike" noProof="0" dirty="0">
                          <a:solidFill>
                            <a:schemeClr val="tx1"/>
                          </a:solidFill>
                          <a:effectLst/>
                          <a:latin typeface="Arial" panose="020B0604020202020204" pitchFamily="34" charset="0"/>
                          <a:cs typeface="Arial" panose="020B0604020202020204" pitchFamily="34" charset="0"/>
                        </a:rPr>
                        <a:t>para el aprendizaje en persona este otoño</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4238223"/>
                  </a:ext>
                </a:extLst>
              </a:tr>
              <a:tr h="380039">
                <a:tc>
                  <a:txBody>
                    <a:bodyPr/>
                    <a:lstStyle/>
                    <a:p>
                      <a:pPr algn="r" fontAlgn="b">
                        <a:lnSpc>
                          <a:spcPts val="1500"/>
                        </a:lnSpc>
                      </a:pPr>
                      <a:r>
                        <a:rPr lang="es-ES_tradnl" sz="1400" u="none" strike="noStrike" noProof="0" dirty="0">
                          <a:solidFill>
                            <a:schemeClr val="tx1"/>
                          </a:solidFill>
                          <a:effectLst/>
                          <a:latin typeface="Arial" panose="020B0604020202020204" pitchFamily="34" charset="0"/>
                          <a:cs typeface="Arial" panose="020B0604020202020204" pitchFamily="34" charset="0"/>
                        </a:rPr>
                        <a:t>Que alguien de mi familia contraiga el coronavirus</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99400"/>
                  </a:ext>
                </a:extLst>
              </a:tr>
              <a:tr h="451820">
                <a:tc>
                  <a:txBody>
                    <a:bodyPr/>
                    <a:lstStyle/>
                    <a:p>
                      <a:pPr marL="0" marR="0" lvl="0" indent="0" algn="r" defTabSz="914400" rtl="0" eaLnBrk="1" fontAlgn="b" latinLnBrk="0" hangingPunct="1">
                        <a:lnSpc>
                          <a:spcPts val="1500"/>
                        </a:lnSpc>
                        <a:spcBef>
                          <a:spcPts val="0"/>
                        </a:spcBef>
                        <a:spcAft>
                          <a:spcPts val="0"/>
                        </a:spcAft>
                        <a:buClrTx/>
                        <a:buSzTx/>
                        <a:buFontTx/>
                        <a:buNone/>
                        <a:tabLst/>
                        <a:defRPr/>
                      </a:pPr>
                      <a:r>
                        <a:rPr lang="es-ES_tradnl" sz="1400" u="none" strike="noStrike" noProof="0" dirty="0">
                          <a:solidFill>
                            <a:schemeClr val="tx1"/>
                          </a:solidFill>
                          <a:effectLst/>
                          <a:latin typeface="Arial" panose="020B0604020202020204" pitchFamily="34" charset="0"/>
                          <a:cs typeface="Arial" panose="020B0604020202020204" pitchFamily="34" charset="0"/>
                        </a:rPr>
                        <a:t>Que mis hijos pierdan interacciones sociales </a:t>
                      </a:r>
                      <a:br>
                        <a:rPr lang="es-ES_tradnl" sz="1400" u="none" strike="noStrike" noProof="0" dirty="0">
                          <a:solidFill>
                            <a:schemeClr val="tx1"/>
                          </a:solidFill>
                          <a:effectLst/>
                          <a:latin typeface="Arial" panose="020B0604020202020204" pitchFamily="34" charset="0"/>
                          <a:cs typeface="Arial" panose="020B0604020202020204" pitchFamily="34" charset="0"/>
                        </a:rPr>
                      </a:br>
                      <a:r>
                        <a:rPr lang="es-ES_tradnl" sz="1400" u="none" strike="noStrike" noProof="0" dirty="0">
                          <a:solidFill>
                            <a:schemeClr val="tx1"/>
                          </a:solidFill>
                          <a:effectLst/>
                          <a:latin typeface="Arial" panose="020B0604020202020204" pitchFamily="34" charset="0"/>
                          <a:cs typeface="Arial" panose="020B0604020202020204" pitchFamily="34" charset="0"/>
                        </a:rPr>
                        <a:t>importantes en la escuela o con amigos</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8355384"/>
                  </a:ext>
                </a:extLst>
              </a:tr>
              <a:tr h="380039">
                <a:tc>
                  <a:txBody>
                    <a:bodyPr/>
                    <a:lstStyle/>
                    <a:p>
                      <a:pPr algn="r" fontAlgn="b">
                        <a:lnSpc>
                          <a:spcPts val="1500"/>
                        </a:lnSpc>
                      </a:pPr>
                      <a:r>
                        <a:rPr lang="es-ES_tradnl" sz="1400" b="0" i="0" u="none" strike="noStrike" noProof="0" dirty="0">
                          <a:solidFill>
                            <a:schemeClr val="tx1"/>
                          </a:solidFill>
                          <a:effectLst/>
                          <a:latin typeface="Arial" panose="020B0604020202020204" pitchFamily="34" charset="0"/>
                          <a:cs typeface="Arial" panose="020B0604020202020204" pitchFamily="34" charset="0"/>
                        </a:rPr>
                        <a:t>El bienestar emocional de mis  hijos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077797"/>
                  </a:ext>
                </a:extLst>
              </a:tr>
              <a:tr h="451820">
                <a:tc>
                  <a:txBody>
                    <a:bodyPr/>
                    <a:lstStyle/>
                    <a:p>
                      <a:pPr marL="0" marR="0" lvl="0" indent="0" algn="r" defTabSz="914400" rtl="0" eaLnBrk="1" fontAlgn="b" latinLnBrk="0" hangingPunct="1">
                        <a:lnSpc>
                          <a:spcPts val="1500"/>
                        </a:lnSpc>
                        <a:spcBef>
                          <a:spcPts val="0"/>
                        </a:spcBef>
                        <a:spcAft>
                          <a:spcPts val="0"/>
                        </a:spcAft>
                        <a:buClrTx/>
                        <a:buSzTx/>
                        <a:buFontTx/>
                        <a:buNone/>
                        <a:tabLst/>
                        <a:defRPr/>
                      </a:pPr>
                      <a:r>
                        <a:rPr lang="es-ES_tradnl" sz="1400" u="none" strike="noStrike" noProof="0" dirty="0">
                          <a:solidFill>
                            <a:schemeClr val="tx1"/>
                          </a:solidFill>
                          <a:effectLst/>
                          <a:latin typeface="Arial" panose="020B0604020202020204" pitchFamily="34" charset="0"/>
                          <a:cs typeface="Arial" panose="020B0604020202020204" pitchFamily="34" charset="0"/>
                        </a:rPr>
                        <a:t>Que los cierres y cambios en las escuelas tengan </a:t>
                      </a:r>
                      <a:br>
                        <a:rPr lang="es-ES_tradnl" sz="1400" u="none" strike="noStrike" noProof="0" dirty="0">
                          <a:solidFill>
                            <a:schemeClr val="tx1"/>
                          </a:solidFill>
                          <a:effectLst/>
                          <a:latin typeface="Arial" panose="020B0604020202020204" pitchFamily="34" charset="0"/>
                          <a:cs typeface="Arial" panose="020B0604020202020204" pitchFamily="34" charset="0"/>
                        </a:rPr>
                      </a:br>
                      <a:r>
                        <a:rPr lang="es-ES_tradnl" sz="1400" u="none" strike="noStrike" noProof="0" dirty="0">
                          <a:solidFill>
                            <a:schemeClr val="tx1"/>
                          </a:solidFill>
                          <a:effectLst/>
                          <a:latin typeface="Arial" panose="020B0604020202020204" pitchFamily="34" charset="0"/>
                          <a:cs typeface="Arial" panose="020B0604020202020204" pitchFamily="34" charset="0"/>
                        </a:rPr>
                        <a:t>un impacto negativo en la educación de mis hijos</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7470579"/>
                  </a:ext>
                </a:extLst>
              </a:tr>
              <a:tr h="451820">
                <a:tc>
                  <a:txBody>
                    <a:bodyPr/>
                    <a:lstStyle/>
                    <a:p>
                      <a:pPr marL="0" marR="0" lvl="0" indent="0" algn="r" defTabSz="914400" rtl="0" eaLnBrk="1" fontAlgn="b" latinLnBrk="0" hangingPunct="1">
                        <a:lnSpc>
                          <a:spcPts val="1500"/>
                        </a:lnSpc>
                        <a:spcBef>
                          <a:spcPts val="0"/>
                        </a:spcBef>
                        <a:spcAft>
                          <a:spcPts val="0"/>
                        </a:spcAft>
                        <a:buClrTx/>
                        <a:buSzTx/>
                        <a:buFontTx/>
                        <a:buNone/>
                        <a:tabLst/>
                        <a:defRPr/>
                      </a:pPr>
                      <a:r>
                        <a:rPr lang="es-ES_tradnl" sz="1400" u="none" strike="noStrike" noProof="0" dirty="0">
                          <a:solidFill>
                            <a:schemeClr val="tx1"/>
                          </a:solidFill>
                          <a:effectLst/>
                          <a:latin typeface="Arial" panose="020B0604020202020204" pitchFamily="34" charset="0"/>
                          <a:cs typeface="Arial" panose="020B0604020202020204" pitchFamily="34" charset="0"/>
                        </a:rPr>
                        <a:t>Asegurarme de que mis hijos avancen en la escuela </a:t>
                      </a:r>
                    </a:p>
                    <a:p>
                      <a:pPr marL="0" marR="0" lvl="0" indent="0" algn="r" defTabSz="914400" rtl="0" eaLnBrk="1" fontAlgn="b" latinLnBrk="0" hangingPunct="1">
                        <a:lnSpc>
                          <a:spcPts val="1500"/>
                        </a:lnSpc>
                        <a:spcBef>
                          <a:spcPts val="0"/>
                        </a:spcBef>
                        <a:spcAft>
                          <a:spcPts val="0"/>
                        </a:spcAft>
                        <a:buClrTx/>
                        <a:buSzTx/>
                        <a:buFontTx/>
                        <a:buNone/>
                        <a:tabLst/>
                        <a:defRPr/>
                      </a:pPr>
                      <a:r>
                        <a:rPr lang="es-ES_tradnl" sz="1400" u="none" strike="noStrike" noProof="0" dirty="0">
                          <a:solidFill>
                            <a:schemeClr val="tx1"/>
                          </a:solidFill>
                          <a:effectLst/>
                          <a:latin typeface="Arial" panose="020B0604020202020204" pitchFamily="34" charset="0"/>
                          <a:cs typeface="Arial" panose="020B0604020202020204" pitchFamily="34" charset="0"/>
                        </a:rPr>
                        <a:t>y estén preparados para el grado siguiente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7522138"/>
                  </a:ext>
                </a:extLst>
              </a:tr>
              <a:tr h="380039">
                <a:tc>
                  <a:txBody>
                    <a:bodyPr/>
                    <a:lstStyle/>
                    <a:p>
                      <a:pPr algn="r" fontAlgn="b">
                        <a:lnSpc>
                          <a:spcPts val="1500"/>
                        </a:lnSpc>
                      </a:pPr>
                      <a:r>
                        <a:rPr lang="es-ES_tradnl" sz="1400" u="none" strike="noStrike" noProof="0" dirty="0">
                          <a:solidFill>
                            <a:schemeClr val="tx1"/>
                          </a:solidFill>
                          <a:effectLst/>
                          <a:latin typeface="Arial" panose="020B0604020202020204" pitchFamily="34" charset="0"/>
                          <a:cs typeface="Arial" panose="020B0604020202020204" pitchFamily="34" charset="0"/>
                        </a:rPr>
                        <a:t>Que mis hijos pasen demasiado tiempo frente a las pantallas</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9180717"/>
                  </a:ext>
                </a:extLst>
              </a:tr>
              <a:tr h="380039">
                <a:tc>
                  <a:txBody>
                    <a:bodyPr/>
                    <a:lstStyle/>
                    <a:p>
                      <a:pPr algn="r" fontAlgn="b">
                        <a:lnSpc>
                          <a:spcPts val="1500"/>
                        </a:lnSpc>
                      </a:pPr>
                      <a:r>
                        <a:rPr lang="es-ES_tradnl" sz="1400" u="none" strike="noStrike" noProof="0" dirty="0">
                          <a:solidFill>
                            <a:schemeClr val="tx1"/>
                          </a:solidFill>
                          <a:effectLst/>
                          <a:latin typeface="Arial" panose="020B0604020202020204" pitchFamily="34" charset="0"/>
                          <a:cs typeface="Arial" panose="020B0604020202020204" pitchFamily="34" charset="0"/>
                        </a:rPr>
                        <a:t>Poder pagar las cuentas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6408262"/>
                  </a:ext>
                </a:extLst>
              </a:tr>
              <a:tr h="380039">
                <a:tc>
                  <a:txBody>
                    <a:bodyPr/>
                    <a:lstStyle/>
                    <a:p>
                      <a:pPr marL="0" marR="0" lvl="0" indent="0" algn="r" defTabSz="914400" rtl="0" eaLnBrk="1" fontAlgn="b" latinLnBrk="0" hangingPunct="1">
                        <a:lnSpc>
                          <a:spcPts val="1500"/>
                        </a:lnSpc>
                        <a:spcBef>
                          <a:spcPts val="0"/>
                        </a:spcBef>
                        <a:spcAft>
                          <a:spcPts val="0"/>
                        </a:spcAft>
                        <a:buClrTx/>
                        <a:buSzTx/>
                        <a:buFontTx/>
                        <a:buNone/>
                        <a:tabLst/>
                        <a:defRPr/>
                      </a:pPr>
                      <a:r>
                        <a:rPr lang="es-ES_tradnl" sz="1400" u="none" strike="noStrike" noProof="0" dirty="0">
                          <a:solidFill>
                            <a:schemeClr val="tx1"/>
                          </a:solidFill>
                          <a:effectLst/>
                          <a:latin typeface="Arial" panose="020B0604020202020204" pitchFamily="34" charset="0"/>
                          <a:cs typeface="Arial" panose="020B0604020202020204" pitchFamily="34" charset="0"/>
                        </a:rPr>
                        <a:t>Saber qué hacer con mis hijos durante el día</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2276802"/>
                  </a:ext>
                </a:extLst>
              </a:tr>
              <a:tr h="451820">
                <a:tc>
                  <a:txBody>
                    <a:bodyPr/>
                    <a:lstStyle/>
                    <a:p>
                      <a:pPr marL="0" marR="0" lvl="0" indent="0" algn="r" defTabSz="914400" rtl="0" eaLnBrk="1" fontAlgn="b" latinLnBrk="0" hangingPunct="1">
                        <a:lnSpc>
                          <a:spcPts val="1500"/>
                        </a:lnSpc>
                        <a:spcBef>
                          <a:spcPts val="0"/>
                        </a:spcBef>
                        <a:spcAft>
                          <a:spcPts val="0"/>
                        </a:spcAft>
                        <a:buClrTx/>
                        <a:buSzTx/>
                        <a:buFontTx/>
                        <a:buNone/>
                        <a:tabLst/>
                        <a:defRPr/>
                      </a:pPr>
                      <a:r>
                        <a:rPr lang="es-ES_tradnl" sz="1400" b="0" i="0" u="none" strike="noStrike" noProof="0" dirty="0">
                          <a:solidFill>
                            <a:schemeClr val="tx1"/>
                          </a:solidFill>
                          <a:effectLst/>
                          <a:latin typeface="Arial" panose="020B0604020202020204" pitchFamily="34" charset="0"/>
                          <a:cs typeface="Arial" panose="020B0604020202020204" pitchFamily="34" charset="0"/>
                        </a:rPr>
                        <a:t>Poder acceder a actividades y recursos para que</a:t>
                      </a:r>
                      <a:br>
                        <a:rPr lang="es-ES_tradnl" sz="1400" b="0" i="0" u="none" strike="noStrike" noProof="0" dirty="0">
                          <a:solidFill>
                            <a:schemeClr val="tx1"/>
                          </a:solidFill>
                          <a:effectLst/>
                          <a:latin typeface="Arial" panose="020B0604020202020204" pitchFamily="34" charset="0"/>
                          <a:cs typeface="Arial" panose="020B0604020202020204" pitchFamily="34" charset="0"/>
                        </a:rPr>
                      </a:br>
                      <a:r>
                        <a:rPr lang="es-ES_tradnl" sz="1400" b="0" i="0" u="none" strike="noStrike" noProof="0" dirty="0">
                          <a:solidFill>
                            <a:schemeClr val="tx1"/>
                          </a:solidFill>
                          <a:effectLst/>
                          <a:latin typeface="Arial" panose="020B0604020202020204" pitchFamily="34" charset="0"/>
                          <a:cs typeface="Arial" panose="020B0604020202020204" pitchFamily="34" charset="0"/>
                        </a:rPr>
                        <a:t> mis hijos sigan aprendiendo durante el verano</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737151"/>
                  </a:ext>
                </a:extLst>
              </a:tr>
              <a:tr h="451820">
                <a:tc>
                  <a:txBody>
                    <a:bodyPr/>
                    <a:lstStyle/>
                    <a:p>
                      <a:pPr marL="0" marR="0" lvl="0" indent="0" algn="r" defTabSz="914400" rtl="0" eaLnBrk="1" fontAlgn="b" latinLnBrk="0" hangingPunct="1">
                        <a:lnSpc>
                          <a:spcPts val="1500"/>
                        </a:lnSpc>
                        <a:spcBef>
                          <a:spcPts val="0"/>
                        </a:spcBef>
                        <a:spcAft>
                          <a:spcPts val="0"/>
                        </a:spcAft>
                        <a:buClrTx/>
                        <a:buSzTx/>
                        <a:buFontTx/>
                        <a:buNone/>
                        <a:tabLst/>
                        <a:defRPr/>
                      </a:pPr>
                      <a:r>
                        <a:rPr lang="es-ES_tradnl" sz="1400" u="none" strike="noStrike" noProof="0" dirty="0">
                          <a:solidFill>
                            <a:schemeClr val="tx1"/>
                          </a:solidFill>
                          <a:effectLst/>
                          <a:latin typeface="Arial" panose="020B0604020202020204" pitchFamily="34" charset="0"/>
                          <a:cs typeface="Arial" panose="020B0604020202020204" pitchFamily="34" charset="0"/>
                        </a:rPr>
                        <a:t>Que mis hijos no tengan la tecnología que necesitan </a:t>
                      </a:r>
                      <a:br>
                        <a:rPr lang="es-ES_tradnl" sz="1400" u="none" strike="noStrike" noProof="0" dirty="0">
                          <a:solidFill>
                            <a:schemeClr val="tx1"/>
                          </a:solidFill>
                          <a:effectLst/>
                          <a:latin typeface="Arial" panose="020B0604020202020204" pitchFamily="34" charset="0"/>
                          <a:cs typeface="Arial" panose="020B0604020202020204" pitchFamily="34" charset="0"/>
                        </a:rPr>
                      </a:br>
                      <a:r>
                        <a:rPr lang="es-ES_tradnl" sz="1400" u="none" strike="noStrike" noProof="0" dirty="0">
                          <a:solidFill>
                            <a:schemeClr val="tx1"/>
                          </a:solidFill>
                          <a:effectLst/>
                          <a:latin typeface="Arial" panose="020B0604020202020204" pitchFamily="34" charset="0"/>
                          <a:cs typeface="Arial" panose="020B0604020202020204" pitchFamily="34" charset="0"/>
                        </a:rPr>
                        <a:t>para seguir el ritmo de su trabajo escolar</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6459477"/>
                  </a:ext>
                </a:extLst>
              </a:tr>
              <a:tr h="333648">
                <a:tc>
                  <a:txBody>
                    <a:bodyPr/>
                    <a:lstStyle/>
                    <a:p>
                      <a:pPr algn="r" fontAlgn="b">
                        <a:lnSpc>
                          <a:spcPts val="1500"/>
                        </a:lnSpc>
                      </a:pPr>
                      <a:r>
                        <a:rPr lang="es-ES_tradnl" sz="1400" u="none" strike="noStrike" noProof="0" dirty="0">
                          <a:solidFill>
                            <a:schemeClr val="tx1"/>
                          </a:solidFill>
                          <a:effectLst/>
                          <a:latin typeface="Arial" panose="020B0604020202020204" pitchFamily="34" charset="0"/>
                          <a:cs typeface="Arial" panose="020B0604020202020204" pitchFamily="34" charset="0"/>
                        </a:rPr>
                        <a:t>Tener suficiente comida para alimentar a mi familia </a:t>
                      </a:r>
                      <a:endParaRPr lang="es-ES_tradnl" sz="1400" b="0" i="0" u="none" strike="noStrike" noProof="0"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1302784"/>
                  </a:ext>
                </a:extLst>
              </a:tr>
            </a:tbl>
          </a:graphicData>
        </a:graphic>
      </p:graphicFrame>
      <p:graphicFrame>
        <p:nvGraphicFramePr>
          <p:cNvPr id="17" name="Chart 16">
            <a:extLst>
              <a:ext uri="{FF2B5EF4-FFF2-40B4-BE49-F238E27FC236}">
                <a16:creationId xmlns:a16="http://schemas.microsoft.com/office/drawing/2014/main" id="{E59CF377-549E-414A-8E6E-414D5AFF82CB}"/>
              </a:ext>
            </a:extLst>
          </p:cNvPr>
          <p:cNvGraphicFramePr>
            <a:graphicFrameLocks noChangeAspect="1"/>
          </p:cNvGraphicFramePr>
          <p:nvPr>
            <p:extLst>
              <p:ext uri="{D42A27DB-BD31-4B8C-83A1-F6EECF244321}">
                <p14:modId xmlns:p14="http://schemas.microsoft.com/office/powerpoint/2010/main" val="2592141705"/>
              </p:ext>
            </p:extLst>
          </p:nvPr>
        </p:nvGraphicFramePr>
        <p:xfrm>
          <a:off x="5436274" y="1271951"/>
          <a:ext cx="4864551" cy="527055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CE1A63B-3756-CF44-AFD5-03AAD1BC7309}"/>
              </a:ext>
            </a:extLst>
          </p:cNvPr>
          <p:cNvSpPr txBox="1">
            <a:spLocks noChangeAspect="1"/>
          </p:cNvSpPr>
          <p:nvPr/>
        </p:nvSpPr>
        <p:spPr>
          <a:xfrm>
            <a:off x="5457593" y="6347085"/>
            <a:ext cx="2680959" cy="246221"/>
          </a:xfrm>
          <a:prstGeom prst="rect">
            <a:avLst/>
          </a:prstGeom>
          <a:noFill/>
        </p:spPr>
        <p:txBody>
          <a:bodyPr wrap="none" rtlCol="0">
            <a:noAutofit/>
          </a:bodyPr>
          <a:lstStyle/>
          <a:p>
            <a:r>
              <a:rPr lang="es-ES_tradnl" sz="1000" i="1" dirty="0"/>
              <a:t>(% Me preocupa mucho / Me preocupa algo)</a:t>
            </a:r>
          </a:p>
        </p:txBody>
      </p:sp>
      <p:sp>
        <p:nvSpPr>
          <p:cNvPr id="13" name="Rounded Rectangle 12">
            <a:extLst>
              <a:ext uri="{FF2B5EF4-FFF2-40B4-BE49-F238E27FC236}">
                <a16:creationId xmlns:a16="http://schemas.microsoft.com/office/drawing/2014/main" id="{20918E1C-75CA-D14F-976A-4B32E3F4915D}"/>
              </a:ext>
            </a:extLst>
          </p:cNvPr>
          <p:cNvSpPr/>
          <p:nvPr/>
        </p:nvSpPr>
        <p:spPr>
          <a:xfrm>
            <a:off x="831272" y="1360849"/>
            <a:ext cx="9310255" cy="2605015"/>
          </a:xfrm>
          <a:prstGeom prst="roundRect">
            <a:avLst>
              <a:gd name="adj" fmla="val 14357"/>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5897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AB317DD7-EC82-D245-8B6A-059772719DC2}"/>
              </a:ext>
            </a:extLst>
          </p:cNvPr>
          <p:cNvSpPr>
            <a:spLocks noChangeAspect="1"/>
          </p:cNvSpPr>
          <p:nvPr/>
        </p:nvSpPr>
        <p:spPr>
          <a:xfrm>
            <a:off x="7197765" y="2173361"/>
            <a:ext cx="3952472" cy="2258367"/>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2" name="Title 1">
            <a:extLst>
              <a:ext uri="{FF2B5EF4-FFF2-40B4-BE49-F238E27FC236}">
                <a16:creationId xmlns:a16="http://schemas.microsoft.com/office/drawing/2014/main" id="{8A8BF06D-59DA-1644-B6F8-55BE3E618D4E}"/>
              </a:ext>
            </a:extLst>
          </p:cNvPr>
          <p:cNvSpPr>
            <a:spLocks noGrp="1"/>
          </p:cNvSpPr>
          <p:nvPr>
            <p:ph type="title"/>
          </p:nvPr>
        </p:nvSpPr>
        <p:spPr/>
        <p:txBody>
          <a:bodyPr/>
          <a:lstStyle/>
          <a:p>
            <a:r>
              <a:rPr lang="es-ES_tradnl" dirty="0"/>
              <a:t>La desconexión: más del 90</a:t>
            </a:r>
            <a:r>
              <a:rPr lang="es-ES_tradnl" sz="1000" dirty="0"/>
              <a:t> </a:t>
            </a:r>
            <a:r>
              <a:rPr lang="es-ES_tradnl" dirty="0"/>
              <a:t>% de los padres de NJ</a:t>
            </a:r>
            <a:br>
              <a:rPr lang="es-ES_tradnl" dirty="0"/>
            </a:br>
            <a:r>
              <a:rPr lang="es-ES_tradnl" dirty="0"/>
              <a:t>creen que sus hijos están en o sobre el nivel de grado</a:t>
            </a:r>
            <a:endParaRPr lang="es-ES_tradnl" b="0" dirty="0"/>
          </a:p>
        </p:txBody>
      </p:sp>
      <p:sp>
        <p:nvSpPr>
          <p:cNvPr id="4" name="Footer Placeholder 3">
            <a:extLst>
              <a:ext uri="{FF2B5EF4-FFF2-40B4-BE49-F238E27FC236}">
                <a16:creationId xmlns:a16="http://schemas.microsoft.com/office/drawing/2014/main" id="{A1F1756B-98F5-1447-BA8C-14974E48AE50}"/>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91C42396-F1B0-1B47-A3CE-DCCC5AC1F0B3}"/>
              </a:ext>
            </a:extLst>
          </p:cNvPr>
          <p:cNvSpPr>
            <a:spLocks noGrp="1"/>
          </p:cNvSpPr>
          <p:nvPr>
            <p:ph type="sldNum" sz="quarter" idx="12"/>
          </p:nvPr>
        </p:nvSpPr>
        <p:spPr/>
        <p:txBody>
          <a:bodyPr/>
          <a:lstStyle/>
          <a:p>
            <a:fld id="{24516266-9EFC-AA48-A7FA-65B041A20E18}" type="slidenum">
              <a:rPr lang="es-ES_tradnl" smtClean="0"/>
              <a:pPr/>
              <a:t>12</a:t>
            </a:fld>
            <a:endParaRPr lang="es-ES_tradnl"/>
          </a:p>
        </p:txBody>
      </p:sp>
      <p:cxnSp>
        <p:nvCxnSpPr>
          <p:cNvPr id="9" name="Straight Connector 8">
            <a:extLst>
              <a:ext uri="{FF2B5EF4-FFF2-40B4-BE49-F238E27FC236}">
                <a16:creationId xmlns:a16="http://schemas.microsoft.com/office/drawing/2014/main" id="{85FE26DD-6773-7C42-B299-D520685F7A92}"/>
              </a:ext>
            </a:extLst>
          </p:cNvPr>
          <p:cNvCxnSpPr>
            <a:cxnSpLocks/>
          </p:cNvCxnSpPr>
          <p:nvPr/>
        </p:nvCxnSpPr>
        <p:spPr>
          <a:xfrm>
            <a:off x="5667269" y="1203116"/>
            <a:ext cx="857462" cy="0"/>
          </a:xfrm>
          <a:prstGeom prst="line">
            <a:avLst/>
          </a:prstGeom>
          <a:ln w="1270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B298B53-B389-7144-9288-40841FF26DA6}"/>
              </a:ext>
            </a:extLst>
          </p:cNvPr>
          <p:cNvSpPr txBox="1"/>
          <p:nvPr/>
        </p:nvSpPr>
        <p:spPr>
          <a:xfrm>
            <a:off x="7569200" y="2540000"/>
            <a:ext cx="3746500" cy="1378397"/>
          </a:xfrm>
          <a:prstGeom prst="rect">
            <a:avLst/>
          </a:prstGeom>
          <a:noFill/>
        </p:spPr>
        <p:txBody>
          <a:bodyPr wrap="square" rtlCol="0">
            <a:noAutofit/>
          </a:bodyPr>
          <a:lstStyle/>
          <a:p>
            <a:r>
              <a:rPr lang="es-ES_tradnl" sz="4000" b="1" dirty="0">
                <a:solidFill>
                  <a:schemeClr val="bg1"/>
                </a:solidFill>
              </a:rPr>
              <a:t>89</a:t>
            </a:r>
            <a:r>
              <a:rPr lang="es-ES_tradnl" sz="2000" b="1" dirty="0">
                <a:solidFill>
                  <a:schemeClr val="bg1"/>
                </a:solidFill>
              </a:rPr>
              <a:t> </a:t>
            </a:r>
            <a:r>
              <a:rPr lang="es-ES_tradnl" sz="4000" b="1" dirty="0">
                <a:solidFill>
                  <a:schemeClr val="bg1"/>
                </a:solidFill>
              </a:rPr>
              <a:t>%</a:t>
            </a:r>
            <a:r>
              <a:rPr lang="es-ES_tradnl" dirty="0">
                <a:solidFill>
                  <a:schemeClr val="bg1"/>
                </a:solidFill>
              </a:rPr>
              <a:t> de los padres de NJ indican que las calificaciones de sus hijos son “principalmente B” </a:t>
            </a:r>
            <a:br>
              <a:rPr lang="es-ES_tradnl" dirty="0">
                <a:solidFill>
                  <a:schemeClr val="bg1"/>
                </a:solidFill>
              </a:rPr>
            </a:br>
            <a:r>
              <a:rPr lang="es-ES_tradnl" dirty="0">
                <a:solidFill>
                  <a:schemeClr val="bg1"/>
                </a:solidFill>
              </a:rPr>
              <a:t>o superiores</a:t>
            </a:r>
          </a:p>
        </p:txBody>
      </p:sp>
      <p:sp>
        <p:nvSpPr>
          <p:cNvPr id="21" name="Rounded Rectangle 20">
            <a:extLst>
              <a:ext uri="{FF2B5EF4-FFF2-40B4-BE49-F238E27FC236}">
                <a16:creationId xmlns:a16="http://schemas.microsoft.com/office/drawing/2014/main" id="{7CF33A9B-0B5A-9C4F-BF3D-7D73259BB6CE}"/>
              </a:ext>
            </a:extLst>
          </p:cNvPr>
          <p:cNvSpPr>
            <a:spLocks noChangeAspect="1"/>
          </p:cNvSpPr>
          <p:nvPr/>
        </p:nvSpPr>
        <p:spPr>
          <a:xfrm>
            <a:off x="722526" y="5705446"/>
            <a:ext cx="7227674" cy="894546"/>
          </a:xfrm>
          <a:prstGeom prst="roundRect">
            <a:avLst>
              <a:gd name="adj" fmla="val 50000"/>
            </a:avLst>
          </a:prstGeom>
          <a:solidFill>
            <a:srgbClr val="6CACE4"/>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22" name="TextBox 21">
            <a:extLst>
              <a:ext uri="{FF2B5EF4-FFF2-40B4-BE49-F238E27FC236}">
                <a16:creationId xmlns:a16="http://schemas.microsoft.com/office/drawing/2014/main" id="{00D4E098-0450-1443-9A8E-CFCDEBE6F9A0}"/>
              </a:ext>
            </a:extLst>
          </p:cNvPr>
          <p:cNvSpPr txBox="1"/>
          <p:nvPr/>
        </p:nvSpPr>
        <p:spPr>
          <a:xfrm>
            <a:off x="988474" y="5771574"/>
            <a:ext cx="7418926" cy="954107"/>
          </a:xfrm>
          <a:prstGeom prst="rect">
            <a:avLst/>
          </a:prstGeom>
          <a:noFill/>
        </p:spPr>
        <p:txBody>
          <a:bodyPr wrap="square" rtlCol="0">
            <a:noAutofit/>
          </a:bodyPr>
          <a:lstStyle/>
          <a:p>
            <a:r>
              <a:rPr lang="es-ES_tradnl" sz="1400" dirty="0">
                <a:solidFill>
                  <a:schemeClr val="bg1"/>
                </a:solidFill>
              </a:rPr>
              <a:t>Estadísticas de NJ (4.° grado, Evaluación Nacional del Progreso Educativo (NAEP)</a:t>
            </a:r>
          </a:p>
          <a:p>
            <a:r>
              <a:rPr lang="es-ES_tradnl" sz="1400" dirty="0">
                <a:solidFill>
                  <a:schemeClr val="bg1"/>
                </a:solidFill>
              </a:rPr>
              <a:t>Matemáticas: </a:t>
            </a:r>
            <a:r>
              <a:rPr lang="es-ES_tradnl" sz="1400" b="1" dirty="0">
                <a:solidFill>
                  <a:schemeClr val="bg1"/>
                </a:solidFill>
              </a:rPr>
              <a:t>48</a:t>
            </a:r>
            <a:r>
              <a:rPr lang="es-ES_tradnl" sz="800" dirty="0"/>
              <a:t> </a:t>
            </a:r>
            <a:r>
              <a:rPr lang="es-ES_tradnl" sz="1400" b="1" dirty="0">
                <a:solidFill>
                  <a:schemeClr val="bg1"/>
                </a:solidFill>
              </a:rPr>
              <a:t>% </a:t>
            </a:r>
            <a:r>
              <a:rPr lang="es-ES_tradnl" sz="1400" dirty="0">
                <a:solidFill>
                  <a:schemeClr val="bg1"/>
                </a:solidFill>
              </a:rPr>
              <a:t>competente o avanzado</a:t>
            </a:r>
          </a:p>
          <a:p>
            <a:r>
              <a:rPr lang="es-ES_tradnl" sz="1400" dirty="0">
                <a:solidFill>
                  <a:schemeClr val="bg1"/>
                </a:solidFill>
              </a:rPr>
              <a:t>Lectura: </a:t>
            </a:r>
            <a:r>
              <a:rPr lang="es-ES_tradnl" sz="1400" b="1" dirty="0">
                <a:solidFill>
                  <a:schemeClr val="bg1"/>
                </a:solidFill>
              </a:rPr>
              <a:t>42</a:t>
            </a:r>
            <a:r>
              <a:rPr lang="es-ES_tradnl" sz="800" dirty="0"/>
              <a:t> </a:t>
            </a:r>
            <a:r>
              <a:rPr lang="es-ES_tradnl" sz="1400" b="1" dirty="0">
                <a:solidFill>
                  <a:schemeClr val="bg1"/>
                </a:solidFill>
              </a:rPr>
              <a:t>% </a:t>
            </a:r>
            <a:r>
              <a:rPr lang="es-ES_tradnl" sz="1400" dirty="0">
                <a:solidFill>
                  <a:schemeClr val="bg1"/>
                </a:solidFill>
              </a:rPr>
              <a:t>competente o avanzado</a:t>
            </a:r>
          </a:p>
          <a:p>
            <a:endParaRPr lang="es-ES_tradnl" sz="1400" dirty="0">
              <a:solidFill>
                <a:schemeClr val="bg1"/>
              </a:solidFill>
            </a:endParaRPr>
          </a:p>
        </p:txBody>
      </p:sp>
      <p:sp>
        <p:nvSpPr>
          <p:cNvPr id="29" name="Rectangle 28"/>
          <p:cNvSpPr/>
          <p:nvPr/>
        </p:nvSpPr>
        <p:spPr>
          <a:xfrm>
            <a:off x="482600" y="4314402"/>
            <a:ext cx="5753100" cy="473498"/>
          </a:xfrm>
          <a:prstGeom prst="rect">
            <a:avLst/>
          </a:prstGeom>
          <a:solidFill>
            <a:schemeClr val="bg1"/>
          </a:solidFill>
          <a:ln w="952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 name="Agrupar 2"/>
          <p:cNvGrpSpPr/>
          <p:nvPr/>
        </p:nvGrpSpPr>
        <p:grpSpPr>
          <a:xfrm>
            <a:off x="402267" y="1176020"/>
            <a:ext cx="6652464" cy="3827774"/>
            <a:chOff x="402267" y="1176020"/>
            <a:chExt cx="6652464" cy="3827774"/>
          </a:xfrm>
        </p:grpSpPr>
        <p:graphicFrame>
          <p:nvGraphicFramePr>
            <p:cNvPr id="25" name="Chart 24">
              <a:extLst>
                <a:ext uri="{FF2B5EF4-FFF2-40B4-BE49-F238E27FC236}">
                  <a16:creationId xmlns:a16="http://schemas.microsoft.com/office/drawing/2014/main" id="{B7C961E6-6BB3-384A-8926-7462B4460A18}"/>
                </a:ext>
              </a:extLst>
            </p:cNvPr>
            <p:cNvGraphicFramePr/>
            <p:nvPr>
              <p:extLst>
                <p:ext uri="{D42A27DB-BD31-4B8C-83A1-F6EECF244321}">
                  <p14:modId xmlns:p14="http://schemas.microsoft.com/office/powerpoint/2010/main" val="2072563119"/>
                </p:ext>
              </p:extLst>
            </p:nvPr>
          </p:nvGraphicFramePr>
          <p:xfrm>
            <a:off x="402267" y="1176020"/>
            <a:ext cx="6652464" cy="3629640"/>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778302" y="4376424"/>
              <a:ext cx="5647898" cy="6273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445675" y="4356342"/>
              <a:ext cx="1361648" cy="270690"/>
            </a:xfrm>
            <a:prstGeom prst="rect">
              <a:avLst/>
            </a:prstGeom>
            <a:noFill/>
          </p:spPr>
          <p:txBody>
            <a:bodyPr wrap="square" rtlCol="0">
              <a:noAutofit/>
            </a:bodyPr>
            <a:lstStyle/>
            <a:p>
              <a:pPr algn="ctr"/>
              <a:r>
                <a:rPr lang="es-ES_tradnl" sz="1600" dirty="0"/>
                <a:t>Matemáticas</a:t>
              </a:r>
            </a:p>
          </p:txBody>
        </p:sp>
        <p:sp>
          <p:nvSpPr>
            <p:cNvPr id="34" name="TextBox 33"/>
            <p:cNvSpPr txBox="1"/>
            <p:nvPr/>
          </p:nvSpPr>
          <p:spPr>
            <a:xfrm>
              <a:off x="4673170" y="4345759"/>
              <a:ext cx="1361648" cy="270690"/>
            </a:xfrm>
            <a:prstGeom prst="rect">
              <a:avLst/>
            </a:prstGeom>
            <a:noFill/>
          </p:spPr>
          <p:txBody>
            <a:bodyPr wrap="square" rtlCol="0">
              <a:noAutofit/>
            </a:bodyPr>
            <a:lstStyle/>
            <a:p>
              <a:pPr algn="ctr"/>
              <a:r>
                <a:rPr lang="es-ES_tradnl" sz="1600" dirty="0"/>
                <a:t>Lectura</a:t>
              </a:r>
            </a:p>
          </p:txBody>
        </p:sp>
      </p:grpSp>
      <p:sp>
        <p:nvSpPr>
          <p:cNvPr id="19" name="TextBox 26">
            <a:extLst>
              <a:ext uri="{FF2B5EF4-FFF2-40B4-BE49-F238E27FC236}">
                <a16:creationId xmlns:a16="http://schemas.microsoft.com/office/drawing/2014/main" id="{4D8E82E4-45D2-4F45-84DE-1F395BA9AA31}"/>
              </a:ext>
            </a:extLst>
          </p:cNvPr>
          <p:cNvSpPr txBox="1"/>
          <p:nvPr/>
        </p:nvSpPr>
        <p:spPr>
          <a:xfrm>
            <a:off x="778302" y="4702605"/>
            <a:ext cx="2705126" cy="830997"/>
          </a:xfrm>
          <a:prstGeom prst="rect">
            <a:avLst/>
          </a:prstGeom>
          <a:noFill/>
        </p:spPr>
        <p:txBody>
          <a:bodyPr wrap="square" rtlCol="0">
            <a:noAutofit/>
          </a:bodyPr>
          <a:lstStyle/>
          <a:p>
            <a:pPr algn="ctr"/>
            <a:r>
              <a:rPr lang="es-ES_tradnl" sz="1600" b="1" dirty="0">
                <a:solidFill>
                  <a:srgbClr val="990099"/>
                </a:solidFill>
              </a:rPr>
              <a:t>Afroamericanos</a:t>
            </a:r>
            <a:r>
              <a:rPr lang="es-ES_tradnl" sz="1600" dirty="0"/>
              <a:t>: 94</a:t>
            </a:r>
            <a:r>
              <a:rPr lang="es-ES_tradnl" sz="800" dirty="0"/>
              <a:t> </a:t>
            </a:r>
            <a:r>
              <a:rPr lang="es-ES_tradnl" sz="1600" dirty="0"/>
              <a:t>%</a:t>
            </a:r>
          </a:p>
          <a:p>
            <a:pPr algn="ctr"/>
            <a:r>
              <a:rPr lang="es-ES_tradnl" sz="1600" b="1" dirty="0">
                <a:solidFill>
                  <a:schemeClr val="accent6"/>
                </a:solidFill>
              </a:rPr>
              <a:t>Hispanos</a:t>
            </a:r>
            <a:r>
              <a:rPr lang="es-ES_tradnl" sz="1600" dirty="0"/>
              <a:t>: 90</a:t>
            </a:r>
            <a:r>
              <a:rPr lang="es-ES_tradnl" sz="800" dirty="0"/>
              <a:t> </a:t>
            </a:r>
            <a:r>
              <a:rPr lang="es-ES_tradnl" sz="1600" dirty="0"/>
              <a:t>%</a:t>
            </a:r>
          </a:p>
          <a:p>
            <a:pPr algn="ctr"/>
            <a:r>
              <a:rPr lang="es-ES_tradnl" sz="1600" b="1" dirty="0">
                <a:solidFill>
                  <a:schemeClr val="accent4"/>
                </a:solidFill>
              </a:rPr>
              <a:t>Blancos</a:t>
            </a:r>
            <a:r>
              <a:rPr lang="es-ES_tradnl" sz="1600" dirty="0"/>
              <a:t>: 94</a:t>
            </a:r>
            <a:r>
              <a:rPr lang="es-ES_tradnl" sz="800" dirty="0"/>
              <a:t> </a:t>
            </a:r>
            <a:r>
              <a:rPr lang="es-ES_tradnl" sz="1600" dirty="0"/>
              <a:t>%</a:t>
            </a:r>
          </a:p>
        </p:txBody>
      </p:sp>
      <p:sp>
        <p:nvSpPr>
          <p:cNvPr id="20" name="TextBox 27">
            <a:extLst>
              <a:ext uri="{FF2B5EF4-FFF2-40B4-BE49-F238E27FC236}">
                <a16:creationId xmlns:a16="http://schemas.microsoft.com/office/drawing/2014/main" id="{E223D97A-67F6-1C44-862D-32082551BF32}"/>
              </a:ext>
            </a:extLst>
          </p:cNvPr>
          <p:cNvSpPr txBox="1"/>
          <p:nvPr/>
        </p:nvSpPr>
        <p:spPr>
          <a:xfrm>
            <a:off x="3797520" y="4715305"/>
            <a:ext cx="3108211" cy="830997"/>
          </a:xfrm>
          <a:prstGeom prst="rect">
            <a:avLst/>
          </a:prstGeom>
          <a:noFill/>
        </p:spPr>
        <p:txBody>
          <a:bodyPr wrap="square" rtlCol="0">
            <a:noAutofit/>
          </a:bodyPr>
          <a:lstStyle/>
          <a:p>
            <a:pPr algn="ctr"/>
            <a:r>
              <a:rPr lang="es-ES_tradnl" sz="1600" b="1" dirty="0">
                <a:solidFill>
                  <a:srgbClr val="990099"/>
                </a:solidFill>
              </a:rPr>
              <a:t>Afroamericanos</a:t>
            </a:r>
            <a:r>
              <a:rPr lang="es-ES_tradnl" sz="1600" dirty="0"/>
              <a:t>: 93</a:t>
            </a:r>
            <a:r>
              <a:rPr lang="es-ES_tradnl" sz="800" dirty="0"/>
              <a:t> </a:t>
            </a:r>
            <a:r>
              <a:rPr lang="es-ES_tradnl" sz="1600" dirty="0"/>
              <a:t>%</a:t>
            </a:r>
          </a:p>
          <a:p>
            <a:pPr algn="ctr"/>
            <a:r>
              <a:rPr lang="es-ES_tradnl" sz="1600" b="1" dirty="0">
                <a:solidFill>
                  <a:schemeClr val="accent6"/>
                </a:solidFill>
              </a:rPr>
              <a:t>Hispanos</a:t>
            </a:r>
            <a:r>
              <a:rPr lang="es-ES_tradnl" sz="1600" dirty="0"/>
              <a:t>: 88</a:t>
            </a:r>
            <a:r>
              <a:rPr lang="es-ES_tradnl" sz="800" dirty="0"/>
              <a:t> </a:t>
            </a:r>
            <a:r>
              <a:rPr lang="es-ES_tradnl" sz="1600" dirty="0"/>
              <a:t>%</a:t>
            </a:r>
          </a:p>
          <a:p>
            <a:pPr algn="ctr"/>
            <a:r>
              <a:rPr lang="es-ES_tradnl" sz="1600" b="1" dirty="0">
                <a:solidFill>
                  <a:schemeClr val="accent4"/>
                </a:solidFill>
              </a:rPr>
              <a:t>Blancos</a:t>
            </a:r>
            <a:r>
              <a:rPr lang="es-ES_tradnl" sz="1600" dirty="0"/>
              <a:t>: 90</a:t>
            </a:r>
            <a:r>
              <a:rPr lang="es-ES_tradnl" sz="800" dirty="0"/>
              <a:t> </a:t>
            </a:r>
            <a:r>
              <a:rPr lang="es-ES_tradnl" sz="1600" dirty="0"/>
              <a:t>%</a:t>
            </a:r>
          </a:p>
        </p:txBody>
      </p:sp>
    </p:spTree>
    <p:extLst>
      <p:ext uri="{BB962C8B-B14F-4D97-AF65-F5344CB8AC3E}">
        <p14:creationId xmlns:p14="http://schemas.microsoft.com/office/powerpoint/2010/main" val="422026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F06D-59DA-1644-B6F8-55BE3E618D4E}"/>
              </a:ext>
            </a:extLst>
          </p:cNvPr>
          <p:cNvSpPr>
            <a:spLocks noGrp="1"/>
          </p:cNvSpPr>
          <p:nvPr>
            <p:ph type="title"/>
          </p:nvPr>
        </p:nvSpPr>
        <p:spPr/>
        <p:txBody>
          <a:bodyPr/>
          <a:lstStyle/>
          <a:p>
            <a:r>
              <a:rPr lang="es-ES_tradnl" dirty="0"/>
              <a:t>Las aspiraciones de los padres para sus hijos </a:t>
            </a:r>
            <a:br>
              <a:rPr lang="es-ES_tradnl" dirty="0"/>
            </a:br>
            <a:r>
              <a:rPr lang="es-ES_tradnl" dirty="0"/>
              <a:t>siguen altas, incluso en estos tiempos</a:t>
            </a:r>
          </a:p>
        </p:txBody>
      </p:sp>
      <p:sp>
        <p:nvSpPr>
          <p:cNvPr id="14" name="Footer Placeholder 3">
            <a:extLst>
              <a:ext uri="{FF2B5EF4-FFF2-40B4-BE49-F238E27FC236}">
                <a16:creationId xmlns:a16="http://schemas.microsoft.com/office/drawing/2014/main" id="{8E00F968-0677-4A86-9D74-B24C809387FC}"/>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91C42396-F1B0-1B47-A3CE-DCCC5AC1F0B3}"/>
              </a:ext>
            </a:extLst>
          </p:cNvPr>
          <p:cNvSpPr>
            <a:spLocks noGrp="1"/>
          </p:cNvSpPr>
          <p:nvPr>
            <p:ph type="sldNum" sz="quarter" idx="12"/>
          </p:nvPr>
        </p:nvSpPr>
        <p:spPr/>
        <p:txBody>
          <a:bodyPr/>
          <a:lstStyle/>
          <a:p>
            <a:fld id="{24516266-9EFC-AA48-A7FA-65B041A20E18}" type="slidenum">
              <a:rPr lang="es-ES_tradnl" smtClean="0"/>
              <a:pPr/>
              <a:t>13</a:t>
            </a:fld>
            <a:endParaRPr lang="es-ES_tradnl"/>
          </a:p>
        </p:txBody>
      </p:sp>
      <p:cxnSp>
        <p:nvCxnSpPr>
          <p:cNvPr id="9" name="Straight Connector 8">
            <a:extLst>
              <a:ext uri="{FF2B5EF4-FFF2-40B4-BE49-F238E27FC236}">
                <a16:creationId xmlns:a16="http://schemas.microsoft.com/office/drawing/2014/main" id="{85FE26DD-6773-7C42-B299-D520685F7A92}"/>
              </a:ext>
            </a:extLst>
          </p:cNvPr>
          <p:cNvCxnSpPr>
            <a:cxnSpLocks/>
          </p:cNvCxnSpPr>
          <p:nvPr/>
        </p:nvCxnSpPr>
        <p:spPr>
          <a:xfrm>
            <a:off x="5917641" y="1203116"/>
            <a:ext cx="857462" cy="0"/>
          </a:xfrm>
          <a:prstGeom prst="line">
            <a:avLst/>
          </a:prstGeom>
          <a:ln w="12700">
            <a:solidFill>
              <a:srgbClr val="4D4D4D"/>
            </a:solidFill>
          </a:ln>
          <a:effectLst/>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B7C961E6-6BB3-384A-8926-7462B4460A18}"/>
              </a:ext>
            </a:extLst>
          </p:cNvPr>
          <p:cNvGraphicFramePr/>
          <p:nvPr>
            <p:extLst>
              <p:ext uri="{D42A27DB-BD31-4B8C-83A1-F6EECF244321}">
                <p14:modId xmlns:p14="http://schemas.microsoft.com/office/powerpoint/2010/main" val="2398029514"/>
              </p:ext>
            </p:extLst>
          </p:nvPr>
        </p:nvGraphicFramePr>
        <p:xfrm>
          <a:off x="271639" y="1366520"/>
          <a:ext cx="6652464" cy="3629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5">
            <a:extLst>
              <a:ext uri="{FF2B5EF4-FFF2-40B4-BE49-F238E27FC236}">
                <a16:creationId xmlns:a16="http://schemas.microsoft.com/office/drawing/2014/main" id="{D2DE3E63-E8B6-474E-84AD-E4C8E13F99B1}"/>
              </a:ext>
            </a:extLst>
          </p:cNvPr>
          <p:cNvGraphicFramePr>
            <a:graphicFrameLocks noGrp="1" noChangeAspect="1"/>
          </p:cNvGraphicFramePr>
          <p:nvPr>
            <p:extLst>
              <p:ext uri="{D42A27DB-BD31-4B8C-83A1-F6EECF244321}">
                <p14:modId xmlns:p14="http://schemas.microsoft.com/office/powerpoint/2010/main" val="1455993327"/>
              </p:ext>
            </p:extLst>
          </p:nvPr>
        </p:nvGraphicFramePr>
        <p:xfrm>
          <a:off x="4978401" y="4851996"/>
          <a:ext cx="3952932" cy="1463040"/>
        </p:xfrm>
        <a:graphic>
          <a:graphicData uri="http://schemas.openxmlformats.org/drawingml/2006/table">
            <a:tbl>
              <a:tblPr firstRow="1" bandRow="1">
                <a:tableStyleId>{5940675A-B579-460E-94D1-54222C63F5DA}</a:tableStyleId>
              </a:tblPr>
              <a:tblGrid>
                <a:gridCol w="1788038">
                  <a:extLst>
                    <a:ext uri="{9D8B030D-6E8A-4147-A177-3AD203B41FA5}">
                      <a16:colId xmlns:a16="http://schemas.microsoft.com/office/drawing/2014/main" val="701148714"/>
                    </a:ext>
                  </a:extLst>
                </a:gridCol>
                <a:gridCol w="1082447">
                  <a:extLst>
                    <a:ext uri="{9D8B030D-6E8A-4147-A177-3AD203B41FA5}">
                      <a16:colId xmlns:a16="http://schemas.microsoft.com/office/drawing/2014/main" val="2669941272"/>
                    </a:ext>
                  </a:extLst>
                </a:gridCol>
                <a:gridCol w="1082447">
                  <a:extLst>
                    <a:ext uri="{9D8B030D-6E8A-4147-A177-3AD203B41FA5}">
                      <a16:colId xmlns:a16="http://schemas.microsoft.com/office/drawing/2014/main" val="2006274951"/>
                    </a:ext>
                  </a:extLst>
                </a:gridCol>
              </a:tblGrid>
              <a:tr h="365095">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u="none" dirty="0">
                          <a:solidFill>
                            <a:schemeClr val="bg1"/>
                          </a:solidFill>
                        </a:rPr>
                        <a:t>NJ</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600" b="1" u="none" dirty="0">
                          <a:solidFill>
                            <a:schemeClr val="bg1"/>
                          </a:solidFill>
                        </a:rPr>
                        <a:t>US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94722492"/>
                  </a:ext>
                </a:extLst>
              </a:tr>
              <a:tr h="344844">
                <a:tc>
                  <a:txBody>
                    <a:bodyPr/>
                    <a:lstStyle/>
                    <a:p>
                      <a:pPr algn="r"/>
                      <a:r>
                        <a:rPr lang="es-ES_tradnl" sz="1600" b="1" noProof="0" dirty="0">
                          <a:solidFill>
                            <a:srgbClr val="990099"/>
                          </a:solidFill>
                        </a:rPr>
                        <a:t>Afroamericanos</a:t>
                      </a:r>
                      <a:endParaRPr lang="es-ES_tradnl" sz="16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0" i="0" dirty="0">
                          <a:solidFill>
                            <a:schemeClr val="tx1"/>
                          </a:solidFill>
                        </a:rPr>
                        <a:t>80</a:t>
                      </a:r>
                      <a:r>
                        <a:rPr lang="en-US" sz="800" b="0" i="0" dirty="0">
                          <a:solidFill>
                            <a:schemeClr val="tx1"/>
                          </a:solidFill>
                        </a:rPr>
                        <a:t> </a:t>
                      </a:r>
                      <a:r>
                        <a:rPr lang="en-US" b="0" i="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0" i="0" dirty="0">
                          <a:solidFill>
                            <a:schemeClr val="tx1"/>
                          </a:solidFill>
                        </a:rPr>
                        <a:t>80</a:t>
                      </a:r>
                      <a:r>
                        <a:rPr lang="en-US" sz="800" b="0" i="0" dirty="0">
                          <a:solidFill>
                            <a:schemeClr val="tx1"/>
                          </a:solidFill>
                        </a:rPr>
                        <a:t> </a:t>
                      </a:r>
                      <a:r>
                        <a:rPr lang="en-US" b="0" i="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131155"/>
                  </a:ext>
                </a:extLst>
              </a:tr>
              <a:tr h="365095">
                <a:tc>
                  <a:txBody>
                    <a:bodyPr/>
                    <a:lstStyle/>
                    <a:p>
                      <a:pPr algn="r"/>
                      <a:r>
                        <a:rPr lang="es-ES_tradnl" sz="1600" b="1" noProof="0">
                          <a:solidFill>
                            <a:schemeClr val="accent6"/>
                          </a:solidFill>
                        </a:rPr>
                        <a:t>Hispanos</a:t>
                      </a:r>
                      <a:endParaRPr lang="es-ES_tradnl" sz="1600" noProof="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0" i="0" dirty="0">
                          <a:solidFill>
                            <a:schemeClr val="tx1"/>
                          </a:solidFill>
                        </a:rPr>
                        <a:t>79</a:t>
                      </a:r>
                      <a:r>
                        <a:rPr lang="en-US" sz="800" b="0" i="0" dirty="0">
                          <a:solidFill>
                            <a:schemeClr val="tx1"/>
                          </a:solidFill>
                        </a:rPr>
                        <a:t> </a:t>
                      </a:r>
                      <a:r>
                        <a:rPr lang="en-US" b="0" i="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0" i="0" dirty="0">
                          <a:solidFill>
                            <a:schemeClr val="tx1"/>
                          </a:solidFill>
                        </a:rPr>
                        <a:t>74</a:t>
                      </a:r>
                      <a:r>
                        <a:rPr lang="en-US" sz="800" b="0" i="0" dirty="0">
                          <a:solidFill>
                            <a:schemeClr val="tx1"/>
                          </a:solidFill>
                        </a:rPr>
                        <a:t> </a:t>
                      </a:r>
                      <a:r>
                        <a:rPr lang="en-US" b="0" i="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1893101"/>
                  </a:ext>
                </a:extLst>
              </a:tr>
              <a:tr h="365095">
                <a:tc>
                  <a:txBody>
                    <a:bodyPr/>
                    <a:lstStyle/>
                    <a:p>
                      <a:pPr algn="r"/>
                      <a:r>
                        <a:rPr lang="es-ES_tradnl" sz="1600" b="1" noProof="0" dirty="0">
                          <a:solidFill>
                            <a:schemeClr val="accent4"/>
                          </a:solidFill>
                        </a:rPr>
                        <a:t>Blancos</a:t>
                      </a:r>
                      <a:endParaRPr lang="es-ES_tradnl" sz="16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0" i="0" dirty="0">
                          <a:solidFill>
                            <a:schemeClr val="tx1"/>
                          </a:solidFill>
                        </a:rPr>
                        <a:t>74</a:t>
                      </a:r>
                      <a:r>
                        <a:rPr lang="en-US" sz="800" b="0" i="0" dirty="0">
                          <a:solidFill>
                            <a:schemeClr val="tx1"/>
                          </a:solidFill>
                        </a:rPr>
                        <a:t> </a:t>
                      </a:r>
                      <a:r>
                        <a:rPr lang="en-US" b="0" i="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0" i="0" dirty="0">
                          <a:solidFill>
                            <a:schemeClr val="tx1"/>
                          </a:solidFill>
                        </a:rPr>
                        <a:t>72</a:t>
                      </a:r>
                      <a:r>
                        <a:rPr lang="en-US" sz="800" b="0" i="0" dirty="0">
                          <a:solidFill>
                            <a:schemeClr val="tx1"/>
                          </a:solidFill>
                        </a:rPr>
                        <a:t> </a:t>
                      </a:r>
                      <a:r>
                        <a:rPr lang="en-US" b="0" i="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104574"/>
                  </a:ext>
                </a:extLst>
              </a:tr>
            </a:tbl>
          </a:graphicData>
        </a:graphic>
      </p:graphicFrame>
      <p:graphicFrame>
        <p:nvGraphicFramePr>
          <p:cNvPr id="18" name="Chart 17">
            <a:extLst>
              <a:ext uri="{FF2B5EF4-FFF2-40B4-BE49-F238E27FC236}">
                <a16:creationId xmlns:a16="http://schemas.microsoft.com/office/drawing/2014/main" id="{52040181-53E9-A14F-9A39-7724CCBAB8CE}"/>
              </a:ext>
            </a:extLst>
          </p:cNvPr>
          <p:cNvGraphicFramePr>
            <a:graphicFrameLocks noChangeAspect="1"/>
          </p:cNvGraphicFramePr>
          <p:nvPr>
            <p:extLst>
              <p:ext uri="{D42A27DB-BD31-4B8C-83A1-F6EECF244321}">
                <p14:modId xmlns:p14="http://schemas.microsoft.com/office/powerpoint/2010/main" val="3355034590"/>
              </p:ext>
            </p:extLst>
          </p:nvPr>
        </p:nvGraphicFramePr>
        <p:xfrm>
          <a:off x="990787" y="1295403"/>
          <a:ext cx="9135439" cy="348445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DD24651B-EC72-7945-8B1D-D67B905B0A85}"/>
              </a:ext>
            </a:extLst>
          </p:cNvPr>
          <p:cNvSpPr txBox="1">
            <a:spLocks noChangeAspect="1"/>
          </p:cNvSpPr>
          <p:nvPr/>
        </p:nvSpPr>
        <p:spPr>
          <a:xfrm>
            <a:off x="1660195" y="1437863"/>
            <a:ext cx="3597962" cy="741600"/>
          </a:xfrm>
          <a:prstGeom prst="rect">
            <a:avLst/>
          </a:prstGeom>
          <a:noFill/>
        </p:spPr>
        <p:txBody>
          <a:bodyPr wrap="square" rtlCol="0">
            <a:noAutofit/>
          </a:bodyPr>
          <a:lstStyle/>
          <a:p>
            <a:pPr algn="ctr"/>
            <a:r>
              <a:rPr lang="es-ES_tradnl" sz="1600" dirty="0"/>
              <a:t>¿Qué tan importante es para usted </a:t>
            </a:r>
            <a:br>
              <a:rPr lang="es-ES_tradnl" sz="1600" dirty="0"/>
            </a:br>
            <a:r>
              <a:rPr lang="es-ES_tradnl" sz="1600" dirty="0"/>
              <a:t>que su hijo vaya a la universidad?</a:t>
            </a:r>
          </a:p>
        </p:txBody>
      </p:sp>
      <p:sp>
        <p:nvSpPr>
          <p:cNvPr id="20" name="TextBox 19">
            <a:extLst>
              <a:ext uri="{FF2B5EF4-FFF2-40B4-BE49-F238E27FC236}">
                <a16:creationId xmlns:a16="http://schemas.microsoft.com/office/drawing/2014/main" id="{45034486-87BF-2F49-A70D-424D8C693C70}"/>
              </a:ext>
            </a:extLst>
          </p:cNvPr>
          <p:cNvSpPr txBox="1">
            <a:spLocks noChangeAspect="1"/>
          </p:cNvSpPr>
          <p:nvPr/>
        </p:nvSpPr>
        <p:spPr>
          <a:xfrm>
            <a:off x="5417185" y="1437365"/>
            <a:ext cx="4501515" cy="1077218"/>
          </a:xfrm>
          <a:prstGeom prst="rect">
            <a:avLst/>
          </a:prstGeom>
          <a:noFill/>
        </p:spPr>
        <p:txBody>
          <a:bodyPr wrap="square" rtlCol="0">
            <a:spAutoFit/>
          </a:bodyPr>
          <a:lstStyle/>
          <a:p>
            <a:pPr lvl="0" algn="ctr"/>
            <a:r>
              <a:rPr lang="es-ES_tradnl" sz="1600" dirty="0"/>
              <a:t>¿Qué tan confiado se siente en que su hijo </a:t>
            </a:r>
            <a:br>
              <a:rPr lang="es-ES_tradnl" sz="1600" dirty="0"/>
            </a:br>
            <a:r>
              <a:rPr lang="es-ES_tradnl" sz="1600" dirty="0"/>
              <a:t>estará bien preparado para ingresar y </a:t>
            </a:r>
            <a:br>
              <a:rPr lang="es-ES_tradnl" sz="1600" dirty="0"/>
            </a:br>
            <a:r>
              <a:rPr lang="es-ES_tradnl" sz="1600" dirty="0"/>
              <a:t>tener éxito en la universidad una vez que </a:t>
            </a:r>
            <a:br>
              <a:rPr lang="es-ES_tradnl" sz="1600" dirty="0"/>
            </a:br>
            <a:r>
              <a:rPr lang="es-ES_tradnl" sz="1600" dirty="0"/>
              <a:t>se gradúe de la escuela secundaria?</a:t>
            </a:r>
          </a:p>
        </p:txBody>
      </p:sp>
      <p:graphicFrame>
        <p:nvGraphicFramePr>
          <p:cNvPr id="23" name="Table 5">
            <a:extLst>
              <a:ext uri="{FF2B5EF4-FFF2-40B4-BE49-F238E27FC236}">
                <a16:creationId xmlns:a16="http://schemas.microsoft.com/office/drawing/2014/main" id="{298335DA-8446-6C43-91AA-21F4A918BDA6}"/>
              </a:ext>
            </a:extLst>
          </p:cNvPr>
          <p:cNvGraphicFramePr>
            <a:graphicFrameLocks noGrp="1" noChangeAspect="1"/>
          </p:cNvGraphicFramePr>
          <p:nvPr>
            <p:extLst>
              <p:ext uri="{D42A27DB-BD31-4B8C-83A1-F6EECF244321}">
                <p14:modId xmlns:p14="http://schemas.microsoft.com/office/powerpoint/2010/main" val="2959044971"/>
              </p:ext>
            </p:extLst>
          </p:nvPr>
        </p:nvGraphicFramePr>
        <p:xfrm>
          <a:off x="838200" y="4855027"/>
          <a:ext cx="3849079" cy="1489893"/>
        </p:xfrm>
        <a:graphic>
          <a:graphicData uri="http://schemas.openxmlformats.org/drawingml/2006/table">
            <a:tbl>
              <a:tblPr firstRow="1" bandRow="1">
                <a:tableStyleId>{5940675A-B579-460E-94D1-54222C63F5DA}</a:tableStyleId>
              </a:tblPr>
              <a:tblGrid>
                <a:gridCol w="1751766">
                  <a:extLst>
                    <a:ext uri="{9D8B030D-6E8A-4147-A177-3AD203B41FA5}">
                      <a16:colId xmlns:a16="http://schemas.microsoft.com/office/drawing/2014/main" val="701148714"/>
                    </a:ext>
                  </a:extLst>
                </a:gridCol>
                <a:gridCol w="1049953">
                  <a:extLst>
                    <a:ext uri="{9D8B030D-6E8A-4147-A177-3AD203B41FA5}">
                      <a16:colId xmlns:a16="http://schemas.microsoft.com/office/drawing/2014/main" val="2669941272"/>
                    </a:ext>
                  </a:extLst>
                </a:gridCol>
                <a:gridCol w="1047360">
                  <a:extLst>
                    <a:ext uri="{9D8B030D-6E8A-4147-A177-3AD203B41FA5}">
                      <a16:colId xmlns:a16="http://schemas.microsoft.com/office/drawing/2014/main" val="2006274951"/>
                    </a:ext>
                  </a:extLst>
                </a:gridCol>
              </a:tblGrid>
              <a:tr h="365095">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u="none" dirty="0">
                          <a:solidFill>
                            <a:schemeClr val="bg1"/>
                          </a:solidFill>
                        </a:rPr>
                        <a:t>NJ</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600" b="1" u="none" dirty="0">
                          <a:solidFill>
                            <a:schemeClr val="bg1"/>
                          </a:solidFill>
                        </a:rPr>
                        <a:t>US</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94722492"/>
                  </a:ext>
                </a:extLst>
              </a:tr>
              <a:tr h="392613">
                <a:tc>
                  <a:txBody>
                    <a:bodyPr/>
                    <a:lstStyle/>
                    <a:p>
                      <a:pPr algn="r"/>
                      <a:r>
                        <a:rPr lang="es-ES_tradnl" sz="1600" b="1" noProof="0" dirty="0">
                          <a:solidFill>
                            <a:srgbClr val="990099"/>
                          </a:solidFill>
                        </a:rPr>
                        <a:t>Afroamericanos</a:t>
                      </a:r>
                      <a:endParaRPr lang="es-ES_tradnl" sz="16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81</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81</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131155"/>
                  </a:ext>
                </a:extLst>
              </a:tr>
              <a:tr h="365095">
                <a:tc>
                  <a:txBody>
                    <a:bodyPr/>
                    <a:lstStyle/>
                    <a:p>
                      <a:pPr algn="r"/>
                      <a:r>
                        <a:rPr lang="es-ES_tradnl" sz="1600" b="1" noProof="0">
                          <a:solidFill>
                            <a:schemeClr val="accent6"/>
                          </a:solidFill>
                        </a:rPr>
                        <a:t>Hispanos</a:t>
                      </a:r>
                      <a:endParaRPr lang="es-ES_tradnl" sz="1600" noProof="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88</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82</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1893101"/>
                  </a:ext>
                </a:extLst>
              </a:tr>
              <a:tr h="365095">
                <a:tc>
                  <a:txBody>
                    <a:bodyPr/>
                    <a:lstStyle/>
                    <a:p>
                      <a:pPr algn="r"/>
                      <a:r>
                        <a:rPr lang="es-ES_tradnl" sz="1600" b="1" noProof="0" dirty="0">
                          <a:solidFill>
                            <a:schemeClr val="accent4"/>
                          </a:solidFill>
                        </a:rPr>
                        <a:t>Blancos</a:t>
                      </a:r>
                      <a:endParaRPr lang="es-ES_tradnl" sz="16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a:solidFill>
                            <a:schemeClr val="accent1"/>
                          </a:solidFill>
                        </a:rPr>
                        <a:t>88</a:t>
                      </a:r>
                      <a:r>
                        <a:rPr lang="en-US" sz="800" b="1" dirty="0">
                          <a:solidFill>
                            <a:schemeClr val="accent1"/>
                          </a:solidFill>
                        </a:rPr>
                        <a:t> </a:t>
                      </a:r>
                      <a:r>
                        <a:rPr lang="en-US" b="1" dirty="0">
                          <a:solidFill>
                            <a:schemeClr val="accent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i="0" dirty="0">
                          <a:solidFill>
                            <a:schemeClr val="accent2"/>
                          </a:solidFill>
                        </a:rPr>
                        <a:t>69</a:t>
                      </a:r>
                      <a:r>
                        <a:rPr lang="en-US" sz="800" b="1" i="0" dirty="0">
                          <a:solidFill>
                            <a:schemeClr val="accent2"/>
                          </a:solidFill>
                        </a:rPr>
                        <a:t> </a:t>
                      </a:r>
                      <a:r>
                        <a:rPr lang="en-US" b="1" i="0" dirty="0">
                          <a:solidFill>
                            <a:schemeClr val="accent2"/>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104574"/>
                  </a:ext>
                </a:extLst>
              </a:tr>
            </a:tbl>
          </a:graphicData>
        </a:graphic>
      </p:graphicFrame>
      <p:sp>
        <p:nvSpPr>
          <p:cNvPr id="12" name="Rectangle 11"/>
          <p:cNvSpPr/>
          <p:nvPr/>
        </p:nvSpPr>
        <p:spPr>
          <a:xfrm>
            <a:off x="1350829" y="4467488"/>
            <a:ext cx="4207677" cy="3123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3" name="TextBox 12"/>
          <p:cNvSpPr txBox="1"/>
          <p:nvPr/>
        </p:nvSpPr>
        <p:spPr>
          <a:xfrm>
            <a:off x="1655273" y="4413505"/>
            <a:ext cx="3526684" cy="366352"/>
          </a:xfrm>
          <a:prstGeom prst="rect">
            <a:avLst/>
          </a:prstGeom>
          <a:noFill/>
        </p:spPr>
        <p:txBody>
          <a:bodyPr wrap="square" rtlCol="0">
            <a:noAutofit/>
          </a:bodyPr>
          <a:lstStyle/>
          <a:p>
            <a:pPr algn="ctr"/>
            <a:r>
              <a:rPr lang="es-ES_tradnl" sz="1400" dirty="0"/>
              <a:t>Absolutamente esencial/Muy importante</a:t>
            </a:r>
          </a:p>
        </p:txBody>
      </p:sp>
    </p:spTree>
    <p:extLst>
      <p:ext uri="{BB962C8B-B14F-4D97-AF65-F5344CB8AC3E}">
        <p14:creationId xmlns:p14="http://schemas.microsoft.com/office/powerpoint/2010/main" val="34723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F06D-59DA-1644-B6F8-55BE3E618D4E}"/>
              </a:ext>
            </a:extLst>
          </p:cNvPr>
          <p:cNvSpPr>
            <a:spLocks noGrp="1"/>
          </p:cNvSpPr>
          <p:nvPr>
            <p:ph type="title"/>
          </p:nvPr>
        </p:nvSpPr>
        <p:spPr/>
        <p:txBody>
          <a:bodyPr/>
          <a:lstStyle/>
          <a:p>
            <a:r>
              <a:rPr lang="es-ES_tradnl" dirty="0"/>
              <a:t>La mayoría de los padres están seguros de conocer </a:t>
            </a:r>
            <a:br>
              <a:rPr lang="es-ES_tradnl" dirty="0"/>
            </a:br>
            <a:r>
              <a:rPr lang="es-ES_tradnl" dirty="0"/>
              <a:t>la situación académica de sus hijos  </a:t>
            </a:r>
          </a:p>
        </p:txBody>
      </p:sp>
      <p:sp>
        <p:nvSpPr>
          <p:cNvPr id="13" name="Footer Placeholder 3">
            <a:extLst>
              <a:ext uri="{FF2B5EF4-FFF2-40B4-BE49-F238E27FC236}">
                <a16:creationId xmlns:a16="http://schemas.microsoft.com/office/drawing/2014/main" id="{BAB7162A-0D6E-4249-A96C-829DE89B9979}"/>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91C42396-F1B0-1B47-A3CE-DCCC5AC1F0B3}"/>
              </a:ext>
            </a:extLst>
          </p:cNvPr>
          <p:cNvSpPr>
            <a:spLocks noGrp="1"/>
          </p:cNvSpPr>
          <p:nvPr>
            <p:ph type="sldNum" sz="quarter" idx="12"/>
          </p:nvPr>
        </p:nvSpPr>
        <p:spPr/>
        <p:txBody>
          <a:bodyPr/>
          <a:lstStyle/>
          <a:p>
            <a:fld id="{24516266-9EFC-AA48-A7FA-65B041A20E18}" type="slidenum">
              <a:rPr lang="es-ES_tradnl" smtClean="0"/>
              <a:pPr/>
              <a:t>14</a:t>
            </a:fld>
            <a:endParaRPr lang="es-ES_tradnl"/>
          </a:p>
        </p:txBody>
      </p:sp>
      <p:graphicFrame>
        <p:nvGraphicFramePr>
          <p:cNvPr id="28" name="Table 5">
            <a:extLst>
              <a:ext uri="{FF2B5EF4-FFF2-40B4-BE49-F238E27FC236}">
                <a16:creationId xmlns:a16="http://schemas.microsoft.com/office/drawing/2014/main" id="{0B920AB0-BF30-9742-A688-844CF1A325E6}"/>
              </a:ext>
            </a:extLst>
          </p:cNvPr>
          <p:cNvGraphicFramePr>
            <a:graphicFrameLocks noGrp="1"/>
          </p:cNvGraphicFramePr>
          <p:nvPr>
            <p:extLst>
              <p:ext uri="{D42A27DB-BD31-4B8C-83A1-F6EECF244321}">
                <p14:modId xmlns:p14="http://schemas.microsoft.com/office/powerpoint/2010/main" val="92967044"/>
              </p:ext>
            </p:extLst>
          </p:nvPr>
        </p:nvGraphicFramePr>
        <p:xfrm>
          <a:off x="1252289" y="5085341"/>
          <a:ext cx="4036744" cy="1463040"/>
        </p:xfrm>
        <a:graphic>
          <a:graphicData uri="http://schemas.openxmlformats.org/drawingml/2006/table">
            <a:tbl>
              <a:tblPr firstRow="1" bandRow="1">
                <a:tableStyleId>{5940675A-B579-460E-94D1-54222C63F5DA}</a:tableStyleId>
              </a:tblPr>
              <a:tblGrid>
                <a:gridCol w="2191376">
                  <a:extLst>
                    <a:ext uri="{9D8B030D-6E8A-4147-A177-3AD203B41FA5}">
                      <a16:colId xmlns:a16="http://schemas.microsoft.com/office/drawing/2014/main" val="701148714"/>
                    </a:ext>
                  </a:extLst>
                </a:gridCol>
                <a:gridCol w="774851">
                  <a:extLst>
                    <a:ext uri="{9D8B030D-6E8A-4147-A177-3AD203B41FA5}">
                      <a16:colId xmlns:a16="http://schemas.microsoft.com/office/drawing/2014/main" val="2669941272"/>
                    </a:ext>
                  </a:extLst>
                </a:gridCol>
                <a:gridCol w="1070517">
                  <a:extLst>
                    <a:ext uri="{9D8B030D-6E8A-4147-A177-3AD203B41FA5}">
                      <a16:colId xmlns:a16="http://schemas.microsoft.com/office/drawing/2014/main" val="2006274951"/>
                    </a:ext>
                  </a:extLst>
                </a:gridCol>
              </a:tblGrid>
              <a:tr h="317752">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u="sng"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u="sng"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4722492"/>
                  </a:ext>
                </a:extLst>
              </a:tr>
              <a:tr h="317752">
                <a:tc>
                  <a:txBody>
                    <a:bodyPr/>
                    <a:lstStyle/>
                    <a:p>
                      <a:pPr algn="r"/>
                      <a:r>
                        <a:rPr lang="es-ES_tradnl" sz="1600" b="1" noProof="0" dirty="0">
                          <a:solidFill>
                            <a:srgbClr val="990099"/>
                          </a:solidFill>
                        </a:rPr>
                        <a:t>Afroamericanos</a:t>
                      </a:r>
                      <a:endParaRPr lang="es-ES_tradnl" sz="16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_tradnl" noProof="0"/>
                        <a:t>51</a:t>
                      </a:r>
                      <a:r>
                        <a:rPr lang="es-ES_tradnl" sz="800" noProof="0"/>
                        <a:t> </a:t>
                      </a:r>
                      <a:r>
                        <a:rPr lang="es-ES_tradnl" noProof="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36</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131155"/>
                  </a:ext>
                </a:extLst>
              </a:tr>
              <a:tr h="317752">
                <a:tc>
                  <a:txBody>
                    <a:bodyPr/>
                    <a:lstStyle/>
                    <a:p>
                      <a:pPr algn="r"/>
                      <a:r>
                        <a:rPr lang="es-ES_tradnl" sz="1600" b="1" noProof="0">
                          <a:solidFill>
                            <a:schemeClr val="accent6"/>
                          </a:solidFill>
                        </a:rPr>
                        <a:t>Hispanos</a:t>
                      </a:r>
                      <a:endParaRPr lang="es-ES_tradnl" sz="1600" noProof="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_tradnl" noProof="0"/>
                        <a:t>49</a:t>
                      </a:r>
                      <a:r>
                        <a:rPr lang="es-ES_tradnl" sz="800" noProof="0"/>
                        <a:t> </a:t>
                      </a:r>
                      <a:r>
                        <a:rPr lang="es-ES_tradnl" noProof="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36</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1893101"/>
                  </a:ext>
                </a:extLst>
              </a:tr>
              <a:tr h="317752">
                <a:tc>
                  <a:txBody>
                    <a:bodyPr/>
                    <a:lstStyle/>
                    <a:p>
                      <a:pPr algn="r"/>
                      <a:r>
                        <a:rPr lang="es-ES_tradnl" sz="1600" b="1" noProof="0">
                          <a:solidFill>
                            <a:schemeClr val="accent4"/>
                          </a:solidFill>
                        </a:rPr>
                        <a:t>Blancos</a:t>
                      </a:r>
                      <a:endParaRPr lang="es-ES_tradnl" sz="1600" noProof="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_tradnl" b="1" noProof="0" dirty="0">
                          <a:solidFill>
                            <a:schemeClr val="accent2"/>
                          </a:solidFill>
                        </a:rPr>
                        <a:t>41</a:t>
                      </a:r>
                      <a:r>
                        <a:rPr lang="es-ES_tradnl" sz="800" b="1" noProof="0" dirty="0">
                          <a:solidFill>
                            <a:schemeClr val="accent2"/>
                          </a:solidFill>
                        </a:rPr>
                        <a:t> </a:t>
                      </a:r>
                      <a:r>
                        <a:rPr lang="es-ES_tradnl" b="1" noProof="0" dirty="0">
                          <a:solidFill>
                            <a:schemeClr val="accent2"/>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40</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104574"/>
                  </a:ext>
                </a:extLst>
              </a:tr>
            </a:tbl>
          </a:graphicData>
        </a:graphic>
      </p:graphicFrame>
      <p:sp>
        <p:nvSpPr>
          <p:cNvPr id="3" name="Rectangle 2">
            <a:extLst>
              <a:ext uri="{FF2B5EF4-FFF2-40B4-BE49-F238E27FC236}">
                <a16:creationId xmlns:a16="http://schemas.microsoft.com/office/drawing/2014/main" id="{89521F66-2A51-F84E-BA44-C933D570D29C}"/>
              </a:ext>
            </a:extLst>
          </p:cNvPr>
          <p:cNvSpPr/>
          <p:nvPr/>
        </p:nvSpPr>
        <p:spPr>
          <a:xfrm>
            <a:off x="3187700" y="1494373"/>
            <a:ext cx="6437745" cy="665439"/>
          </a:xfrm>
          <a:prstGeom prst="rect">
            <a:avLst/>
          </a:prstGeom>
        </p:spPr>
        <p:txBody>
          <a:bodyPr wrap="square">
            <a:noAutofit/>
          </a:bodyPr>
          <a:lstStyle/>
          <a:p>
            <a:pPr algn="ctr">
              <a:defRPr sz="1862" b="0" i="0" u="none" strike="noStrike" kern="1200" spc="0" baseline="0">
                <a:solidFill>
                  <a:srgbClr val="2B3C46"/>
                </a:solidFill>
                <a:latin typeface="+mn-lt"/>
                <a:ea typeface="+mn-ea"/>
                <a:cs typeface="+mn-cs"/>
              </a:defRPr>
            </a:pPr>
            <a:r>
              <a:rPr lang="es-ES_tradnl" dirty="0"/>
              <a:t>¿Qué tan seguro está de tener un entendimiento claro de qué tan bueno es el desempeño académico de su hijo?</a:t>
            </a:r>
          </a:p>
        </p:txBody>
      </p:sp>
      <p:sp>
        <p:nvSpPr>
          <p:cNvPr id="26" name="TextBox 25">
            <a:extLst>
              <a:ext uri="{FF2B5EF4-FFF2-40B4-BE49-F238E27FC236}">
                <a16:creationId xmlns:a16="http://schemas.microsoft.com/office/drawing/2014/main" id="{B9E69583-2CBD-7749-A3D8-71A8587F91A4}"/>
              </a:ext>
            </a:extLst>
          </p:cNvPr>
          <p:cNvSpPr txBox="1"/>
          <p:nvPr/>
        </p:nvSpPr>
        <p:spPr>
          <a:xfrm>
            <a:off x="4274045" y="2273301"/>
            <a:ext cx="829173" cy="461665"/>
          </a:xfrm>
          <a:prstGeom prst="rect">
            <a:avLst/>
          </a:prstGeom>
          <a:noFill/>
        </p:spPr>
        <p:txBody>
          <a:bodyPr wrap="none" rtlCol="0">
            <a:spAutoFit/>
          </a:bodyPr>
          <a:lstStyle/>
          <a:p>
            <a:r>
              <a:rPr lang="es-ES_tradnl" sz="2400" dirty="0"/>
              <a:t>82</a:t>
            </a:r>
            <a:r>
              <a:rPr lang="es-ES_tradnl" sz="800" dirty="0"/>
              <a:t> </a:t>
            </a:r>
            <a:r>
              <a:rPr lang="es-ES_tradnl" sz="2400" dirty="0"/>
              <a:t>%</a:t>
            </a:r>
          </a:p>
        </p:txBody>
      </p:sp>
      <p:sp>
        <p:nvSpPr>
          <p:cNvPr id="20" name="Left Bracket 24">
            <a:extLst>
              <a:ext uri="{FF2B5EF4-FFF2-40B4-BE49-F238E27FC236}">
                <a16:creationId xmlns:a16="http://schemas.microsoft.com/office/drawing/2014/main" id="{D1054840-CB48-FD46-924B-E6A4A9228612}"/>
              </a:ext>
            </a:extLst>
          </p:cNvPr>
          <p:cNvSpPr/>
          <p:nvPr/>
        </p:nvSpPr>
        <p:spPr>
          <a:xfrm rot="5400000">
            <a:off x="4416806" y="2016049"/>
            <a:ext cx="369332" cy="1944977"/>
          </a:xfrm>
          <a:prstGeom prst="leftBracket">
            <a:avLst>
              <a:gd name="adj" fmla="val 0"/>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8" name="Agrupar 7"/>
          <p:cNvGrpSpPr/>
          <p:nvPr/>
        </p:nvGrpSpPr>
        <p:grpSpPr>
          <a:xfrm>
            <a:off x="3406948" y="1387763"/>
            <a:ext cx="6218497" cy="4848843"/>
            <a:chOff x="3406948" y="1387763"/>
            <a:chExt cx="6218497" cy="4848843"/>
          </a:xfrm>
        </p:grpSpPr>
        <p:graphicFrame>
          <p:nvGraphicFramePr>
            <p:cNvPr id="25" name="Chart 23">
              <a:extLst>
                <a:ext uri="{FF2B5EF4-FFF2-40B4-BE49-F238E27FC236}">
                  <a16:creationId xmlns:a16="http://schemas.microsoft.com/office/drawing/2014/main" id="{A8B85C48-327E-304C-AB8D-3925D7F12FDD}"/>
                </a:ext>
              </a:extLst>
            </p:cNvPr>
            <p:cNvGraphicFramePr/>
            <p:nvPr>
              <p:extLst>
                <p:ext uri="{D42A27DB-BD31-4B8C-83A1-F6EECF244321}">
                  <p14:modId xmlns:p14="http://schemas.microsoft.com/office/powerpoint/2010/main" val="1851252682"/>
                </p:ext>
              </p:extLst>
            </p:nvPr>
          </p:nvGraphicFramePr>
          <p:xfrm>
            <a:off x="3406948" y="1387763"/>
            <a:ext cx="6218497" cy="4848843"/>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Agrupar 26"/>
            <p:cNvGrpSpPr/>
            <p:nvPr/>
          </p:nvGrpSpPr>
          <p:grpSpPr>
            <a:xfrm>
              <a:off x="3406948" y="4882141"/>
              <a:ext cx="6218497" cy="524128"/>
              <a:chOff x="3343448" y="4904853"/>
              <a:chExt cx="6218497" cy="524128"/>
            </a:xfrm>
          </p:grpSpPr>
          <p:sp>
            <p:nvSpPr>
              <p:cNvPr id="29" name="TextBox 29"/>
              <p:cNvSpPr txBox="1"/>
              <p:nvPr/>
            </p:nvSpPr>
            <p:spPr>
              <a:xfrm>
                <a:off x="3343448" y="4904853"/>
                <a:ext cx="1274049" cy="506052"/>
              </a:xfrm>
              <a:prstGeom prst="rect">
                <a:avLst/>
              </a:prstGeom>
              <a:solidFill>
                <a:schemeClr val="bg1"/>
              </a:solidFill>
            </p:spPr>
            <p:txBody>
              <a:bodyPr wrap="square" rtlCol="0">
                <a:noAutofit/>
              </a:bodyPr>
              <a:lstStyle/>
              <a:p>
                <a:pPr algn="ctr"/>
                <a:r>
                  <a:rPr lang="es-ES_tradnl" sz="1100" dirty="0"/>
                  <a:t>Extremadamente</a:t>
                </a:r>
                <a:br>
                  <a:rPr lang="es-ES_tradnl" sz="1100" dirty="0"/>
                </a:br>
                <a:r>
                  <a:rPr lang="es-ES_tradnl" sz="1100" dirty="0"/>
                  <a:t>seguro</a:t>
                </a:r>
              </a:p>
            </p:txBody>
          </p:sp>
          <p:sp>
            <p:nvSpPr>
              <p:cNvPr id="34" name="TextBox 30"/>
              <p:cNvSpPr txBox="1"/>
              <p:nvPr/>
            </p:nvSpPr>
            <p:spPr>
              <a:xfrm>
                <a:off x="4579397" y="4912177"/>
                <a:ext cx="1170339" cy="498728"/>
              </a:xfrm>
              <a:prstGeom prst="rect">
                <a:avLst/>
              </a:prstGeom>
              <a:solidFill>
                <a:schemeClr val="bg1"/>
              </a:solidFill>
            </p:spPr>
            <p:txBody>
              <a:bodyPr wrap="square" rtlCol="0">
                <a:noAutofit/>
              </a:bodyPr>
              <a:lstStyle/>
              <a:p>
                <a:pPr algn="ctr"/>
                <a:r>
                  <a:rPr lang="es-ES_tradnl" sz="1100" dirty="0"/>
                  <a:t>Muy</a:t>
                </a:r>
                <a:br>
                  <a:rPr lang="es-ES_tradnl" sz="1100" dirty="0"/>
                </a:br>
                <a:r>
                  <a:rPr lang="es-ES_tradnl" sz="1100" dirty="0"/>
                  <a:t>seguro</a:t>
                </a:r>
              </a:p>
            </p:txBody>
          </p:sp>
          <p:sp>
            <p:nvSpPr>
              <p:cNvPr id="36" name="TextBox 31"/>
              <p:cNvSpPr txBox="1"/>
              <p:nvPr/>
            </p:nvSpPr>
            <p:spPr>
              <a:xfrm>
                <a:off x="5775136" y="4922929"/>
                <a:ext cx="1170339" cy="506052"/>
              </a:xfrm>
              <a:prstGeom prst="rect">
                <a:avLst/>
              </a:prstGeom>
              <a:solidFill>
                <a:schemeClr val="bg1"/>
              </a:solidFill>
            </p:spPr>
            <p:txBody>
              <a:bodyPr wrap="square" rtlCol="0">
                <a:noAutofit/>
              </a:bodyPr>
              <a:lstStyle/>
              <a:p>
                <a:pPr algn="ctr"/>
                <a:r>
                  <a:rPr lang="es-ES_tradnl" sz="1100" dirty="0"/>
                  <a:t>Algo</a:t>
                </a:r>
                <a:br>
                  <a:rPr lang="es-ES_tradnl" sz="1100" dirty="0"/>
                </a:br>
                <a:r>
                  <a:rPr lang="es-ES_tradnl" sz="1100" dirty="0"/>
                  <a:t>seguro</a:t>
                </a:r>
              </a:p>
            </p:txBody>
          </p:sp>
          <p:sp>
            <p:nvSpPr>
              <p:cNvPr id="37" name="TextBox 32"/>
              <p:cNvSpPr txBox="1"/>
              <p:nvPr/>
            </p:nvSpPr>
            <p:spPr>
              <a:xfrm>
                <a:off x="7002931" y="4930253"/>
                <a:ext cx="1170339" cy="498728"/>
              </a:xfrm>
              <a:prstGeom prst="rect">
                <a:avLst/>
              </a:prstGeom>
              <a:solidFill>
                <a:schemeClr val="bg1"/>
              </a:solidFill>
            </p:spPr>
            <p:txBody>
              <a:bodyPr wrap="square" rtlCol="0">
                <a:noAutofit/>
              </a:bodyPr>
              <a:lstStyle/>
              <a:p>
                <a:pPr algn="ctr"/>
                <a:r>
                  <a:rPr lang="es-ES_tradnl" sz="1100" dirty="0"/>
                  <a:t>No tan</a:t>
                </a:r>
                <a:br>
                  <a:rPr lang="es-ES_tradnl" sz="1100" dirty="0"/>
                </a:br>
                <a:r>
                  <a:rPr lang="es-ES_tradnl" sz="1100" dirty="0"/>
                  <a:t>seguro</a:t>
                </a:r>
              </a:p>
            </p:txBody>
          </p:sp>
          <p:sp>
            <p:nvSpPr>
              <p:cNvPr id="38" name="TextBox 34"/>
              <p:cNvSpPr txBox="1"/>
              <p:nvPr/>
            </p:nvSpPr>
            <p:spPr>
              <a:xfrm>
                <a:off x="8147870" y="4930253"/>
                <a:ext cx="1414075" cy="498728"/>
              </a:xfrm>
              <a:prstGeom prst="rect">
                <a:avLst/>
              </a:prstGeom>
              <a:solidFill>
                <a:schemeClr val="bg1"/>
              </a:solidFill>
            </p:spPr>
            <p:txBody>
              <a:bodyPr wrap="square" rtlCol="0">
                <a:noAutofit/>
              </a:bodyPr>
              <a:lstStyle/>
              <a:p>
                <a:pPr algn="ctr"/>
                <a:r>
                  <a:rPr lang="es-ES_tradnl" sz="1100" dirty="0"/>
                  <a:t>Nada</a:t>
                </a:r>
                <a:br>
                  <a:rPr lang="es-ES_tradnl" sz="1100" dirty="0"/>
                </a:br>
                <a:r>
                  <a:rPr lang="es-ES_tradnl" sz="1100" dirty="0"/>
                  <a:t>seguro</a:t>
                </a:r>
              </a:p>
            </p:txBody>
          </p:sp>
        </p:grpSp>
        <p:sp>
          <p:nvSpPr>
            <p:cNvPr id="39" name="Rounded Rectangle 16">
              <a:extLst>
                <a:ext uri="{FF2B5EF4-FFF2-40B4-BE49-F238E27FC236}">
                  <a16:creationId xmlns:a16="http://schemas.microsoft.com/office/drawing/2014/main" id="{875AF4B4-9346-FC4E-82EC-3266B89C55E7}"/>
                </a:ext>
              </a:extLst>
            </p:cNvPr>
            <p:cNvSpPr>
              <a:spLocks noChangeAspect="1"/>
            </p:cNvSpPr>
            <p:nvPr/>
          </p:nvSpPr>
          <p:spPr>
            <a:xfrm>
              <a:off x="5288307" y="2302216"/>
              <a:ext cx="1291528" cy="697140"/>
            </a:xfrm>
            <a:prstGeom prst="roundRect">
              <a:avLst>
                <a:gd name="adj" fmla="val 50000"/>
              </a:avLst>
            </a:prstGeom>
            <a:solidFill>
              <a:srgbClr val="FFC72C"/>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40" name="TextBox 17">
              <a:extLst>
                <a:ext uri="{FF2B5EF4-FFF2-40B4-BE49-F238E27FC236}">
                  <a16:creationId xmlns:a16="http://schemas.microsoft.com/office/drawing/2014/main" id="{793BDDC0-A0D5-5742-8D5A-5031A945C51F}"/>
                </a:ext>
              </a:extLst>
            </p:cNvPr>
            <p:cNvSpPr txBox="1"/>
            <p:nvPr/>
          </p:nvSpPr>
          <p:spPr>
            <a:xfrm>
              <a:off x="5414395" y="2461655"/>
              <a:ext cx="1111840" cy="338554"/>
            </a:xfrm>
            <a:prstGeom prst="rect">
              <a:avLst/>
            </a:prstGeom>
            <a:noFill/>
          </p:spPr>
          <p:txBody>
            <a:bodyPr wrap="square" rtlCol="0">
              <a:spAutoFit/>
            </a:bodyPr>
            <a:lstStyle/>
            <a:p>
              <a:pPr algn="ctr"/>
              <a:r>
                <a:rPr lang="es-ES_tradnl" sz="1600" dirty="0"/>
                <a:t>US: 82</a:t>
              </a:r>
              <a:r>
                <a:rPr lang="es-ES_tradnl" sz="700" dirty="0"/>
                <a:t> </a:t>
              </a:r>
              <a:r>
                <a:rPr lang="es-ES_tradnl" sz="1600" dirty="0"/>
                <a:t>%</a:t>
              </a:r>
            </a:p>
          </p:txBody>
        </p:sp>
      </p:grpSp>
    </p:spTree>
    <p:extLst>
      <p:ext uri="{BB962C8B-B14F-4D97-AF65-F5344CB8AC3E}">
        <p14:creationId xmlns:p14="http://schemas.microsoft.com/office/powerpoint/2010/main" val="347511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F06D-59DA-1644-B6F8-55BE3E618D4E}"/>
              </a:ext>
            </a:extLst>
          </p:cNvPr>
          <p:cNvSpPr>
            <a:spLocks noGrp="1"/>
          </p:cNvSpPr>
          <p:nvPr>
            <p:ph type="title"/>
          </p:nvPr>
        </p:nvSpPr>
        <p:spPr/>
        <p:txBody>
          <a:bodyPr/>
          <a:lstStyle/>
          <a:p>
            <a:r>
              <a:rPr lang="es-ES_tradnl" dirty="0"/>
              <a:t>Los padres están menos seguros de que sus hijos estén bien preparados para el siguiente grado  </a:t>
            </a:r>
          </a:p>
        </p:txBody>
      </p:sp>
      <p:sp>
        <p:nvSpPr>
          <p:cNvPr id="11" name="Footer Placeholder 3">
            <a:extLst>
              <a:ext uri="{FF2B5EF4-FFF2-40B4-BE49-F238E27FC236}">
                <a16:creationId xmlns:a16="http://schemas.microsoft.com/office/drawing/2014/main" id="{758531DE-E0CD-4B7E-95DA-A3F91C5EEB2F}"/>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91C42396-F1B0-1B47-A3CE-DCCC5AC1F0B3}"/>
              </a:ext>
            </a:extLst>
          </p:cNvPr>
          <p:cNvSpPr>
            <a:spLocks noGrp="1"/>
          </p:cNvSpPr>
          <p:nvPr>
            <p:ph type="sldNum" sz="quarter" idx="12"/>
          </p:nvPr>
        </p:nvSpPr>
        <p:spPr/>
        <p:txBody>
          <a:bodyPr/>
          <a:lstStyle/>
          <a:p>
            <a:fld id="{24516266-9EFC-AA48-A7FA-65B041A20E18}" type="slidenum">
              <a:rPr lang="es-ES_tradnl" smtClean="0"/>
              <a:pPr/>
              <a:t>15</a:t>
            </a:fld>
            <a:endParaRPr lang="es-ES_tradnl"/>
          </a:p>
        </p:txBody>
      </p:sp>
      <p:sp>
        <p:nvSpPr>
          <p:cNvPr id="22" name="Rectangle 21">
            <a:extLst>
              <a:ext uri="{FF2B5EF4-FFF2-40B4-BE49-F238E27FC236}">
                <a16:creationId xmlns:a16="http://schemas.microsoft.com/office/drawing/2014/main" id="{89521F66-2A51-F84E-BA44-C933D570D29C}"/>
              </a:ext>
            </a:extLst>
          </p:cNvPr>
          <p:cNvSpPr/>
          <p:nvPr/>
        </p:nvSpPr>
        <p:spPr>
          <a:xfrm>
            <a:off x="3117270" y="1540834"/>
            <a:ext cx="7039375" cy="665413"/>
          </a:xfrm>
          <a:prstGeom prst="rect">
            <a:avLst/>
          </a:prstGeom>
        </p:spPr>
        <p:txBody>
          <a:bodyPr wrap="square">
            <a:spAutoFit/>
          </a:bodyPr>
          <a:lstStyle/>
          <a:p>
            <a:pPr algn="ctr">
              <a:defRPr sz="1862" b="0" i="0" u="none" strike="noStrike" kern="1200" spc="0" baseline="0">
                <a:solidFill>
                  <a:srgbClr val="2B3C46"/>
                </a:solidFill>
                <a:latin typeface="+mn-lt"/>
                <a:ea typeface="+mn-ea"/>
                <a:cs typeface="+mn-cs"/>
              </a:defRPr>
            </a:pPr>
            <a:r>
              <a:rPr lang="es-ES_tradnl" dirty="0"/>
              <a:t>¿Qué tan seguro está de que su hijo estará bien preparado para el siguiente grado cuando se reanuden las clases en el otoño?</a:t>
            </a:r>
          </a:p>
        </p:txBody>
      </p:sp>
      <p:graphicFrame>
        <p:nvGraphicFramePr>
          <p:cNvPr id="21" name="Table 5">
            <a:extLst>
              <a:ext uri="{FF2B5EF4-FFF2-40B4-BE49-F238E27FC236}">
                <a16:creationId xmlns:a16="http://schemas.microsoft.com/office/drawing/2014/main" id="{4DE14A60-DD43-5145-AB1C-49187D7E8F0A}"/>
              </a:ext>
            </a:extLst>
          </p:cNvPr>
          <p:cNvGraphicFramePr>
            <a:graphicFrameLocks noGrp="1"/>
          </p:cNvGraphicFramePr>
          <p:nvPr>
            <p:extLst>
              <p:ext uri="{D42A27DB-BD31-4B8C-83A1-F6EECF244321}">
                <p14:modId xmlns:p14="http://schemas.microsoft.com/office/powerpoint/2010/main" val="3443708677"/>
              </p:ext>
            </p:extLst>
          </p:nvPr>
        </p:nvGraphicFramePr>
        <p:xfrm>
          <a:off x="1021000" y="5055239"/>
          <a:ext cx="4609333" cy="1463040"/>
        </p:xfrm>
        <a:graphic>
          <a:graphicData uri="http://schemas.openxmlformats.org/drawingml/2006/table">
            <a:tbl>
              <a:tblPr firstRow="1" bandRow="1">
                <a:tableStyleId>{5940675A-B579-460E-94D1-54222C63F5DA}</a:tableStyleId>
              </a:tblPr>
              <a:tblGrid>
                <a:gridCol w="2277991">
                  <a:extLst>
                    <a:ext uri="{9D8B030D-6E8A-4147-A177-3AD203B41FA5}">
                      <a16:colId xmlns:a16="http://schemas.microsoft.com/office/drawing/2014/main" val="701148714"/>
                    </a:ext>
                  </a:extLst>
                </a:gridCol>
                <a:gridCol w="876221">
                  <a:extLst>
                    <a:ext uri="{9D8B030D-6E8A-4147-A177-3AD203B41FA5}">
                      <a16:colId xmlns:a16="http://schemas.microsoft.com/office/drawing/2014/main" val="2669941272"/>
                    </a:ext>
                  </a:extLst>
                </a:gridCol>
                <a:gridCol w="1455121">
                  <a:extLst>
                    <a:ext uri="{9D8B030D-6E8A-4147-A177-3AD203B41FA5}">
                      <a16:colId xmlns:a16="http://schemas.microsoft.com/office/drawing/2014/main" val="2006274951"/>
                    </a:ext>
                  </a:extLst>
                </a:gridCol>
              </a:tblGrid>
              <a:tr h="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u="sng"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u="sng" dirty="0"/>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4722492"/>
                  </a:ext>
                </a:extLst>
              </a:tr>
              <a:tr h="319081">
                <a:tc>
                  <a:txBody>
                    <a:bodyPr/>
                    <a:lstStyle/>
                    <a:p>
                      <a:pPr algn="r"/>
                      <a:r>
                        <a:rPr lang="es-ES_tradnl" sz="1600" b="1" noProof="0" dirty="0">
                          <a:solidFill>
                            <a:srgbClr val="990099"/>
                          </a:solidFill>
                        </a:rPr>
                        <a:t>Afroamericanos</a:t>
                      </a:r>
                      <a:endParaRPr lang="es-ES_tradnl" sz="16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42</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37</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131155"/>
                  </a:ext>
                </a:extLst>
              </a:tr>
              <a:tr h="175906">
                <a:tc>
                  <a:txBody>
                    <a:bodyPr/>
                    <a:lstStyle/>
                    <a:p>
                      <a:pPr algn="r"/>
                      <a:r>
                        <a:rPr lang="es-ES_tradnl" sz="1600" b="1" noProof="0" dirty="0">
                          <a:solidFill>
                            <a:schemeClr val="accent6"/>
                          </a:solidFill>
                        </a:rPr>
                        <a:t>Hispanos</a:t>
                      </a:r>
                      <a:endParaRPr lang="es-ES_tradnl" sz="16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40</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31</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1893101"/>
                  </a:ext>
                </a:extLst>
              </a:tr>
              <a:tr h="355204">
                <a:tc>
                  <a:txBody>
                    <a:bodyPr/>
                    <a:lstStyle/>
                    <a:p>
                      <a:pPr algn="r"/>
                      <a:r>
                        <a:rPr lang="es-ES_tradnl" sz="1600" b="1" noProof="0" dirty="0">
                          <a:solidFill>
                            <a:schemeClr val="accent4"/>
                          </a:solidFill>
                        </a:rPr>
                        <a:t>Blancos</a:t>
                      </a:r>
                      <a:endParaRPr lang="es-ES_tradnl" sz="1600" noProof="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0" dirty="0">
                          <a:solidFill>
                            <a:schemeClr val="tx1"/>
                          </a:solidFill>
                        </a:rPr>
                        <a:t>35</a:t>
                      </a:r>
                      <a:r>
                        <a:rPr lang="en-US" sz="800" b="0" dirty="0">
                          <a:solidFill>
                            <a:schemeClr val="tx1"/>
                          </a:solidFill>
                        </a:rPr>
                        <a:t> </a:t>
                      </a:r>
                      <a:r>
                        <a:rPr lang="en-US" b="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36</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104574"/>
                  </a:ext>
                </a:extLst>
              </a:tr>
            </a:tbl>
          </a:graphicData>
        </a:graphic>
      </p:graphicFrame>
      <p:grpSp>
        <p:nvGrpSpPr>
          <p:cNvPr id="4" name="Agrupar 3"/>
          <p:cNvGrpSpPr/>
          <p:nvPr/>
        </p:nvGrpSpPr>
        <p:grpSpPr>
          <a:xfrm>
            <a:off x="3644010" y="1552227"/>
            <a:ext cx="6252862" cy="4623400"/>
            <a:chOff x="3644010" y="1636892"/>
            <a:chExt cx="6252862" cy="4623400"/>
          </a:xfrm>
        </p:grpSpPr>
        <p:grpSp>
          <p:nvGrpSpPr>
            <p:cNvPr id="3" name="Agrupar 2"/>
            <p:cNvGrpSpPr/>
            <p:nvPr/>
          </p:nvGrpSpPr>
          <p:grpSpPr>
            <a:xfrm>
              <a:off x="3737633" y="1636892"/>
              <a:ext cx="6159239" cy="4623400"/>
              <a:chOff x="3737633" y="1636892"/>
              <a:chExt cx="6159239" cy="4623400"/>
            </a:xfrm>
          </p:grpSpPr>
          <p:graphicFrame>
            <p:nvGraphicFramePr>
              <p:cNvPr id="16" name="Chart 15">
                <a:extLst>
                  <a:ext uri="{FF2B5EF4-FFF2-40B4-BE49-F238E27FC236}">
                    <a16:creationId xmlns:a16="http://schemas.microsoft.com/office/drawing/2014/main" id="{88464631-8C26-CA4C-A207-70BDF4E191C1}"/>
                  </a:ext>
                </a:extLst>
              </p:cNvPr>
              <p:cNvGraphicFramePr/>
              <p:nvPr>
                <p:extLst>
                  <p:ext uri="{D42A27DB-BD31-4B8C-83A1-F6EECF244321}">
                    <p14:modId xmlns:p14="http://schemas.microsoft.com/office/powerpoint/2010/main" val="2093090960"/>
                  </p:ext>
                </p:extLst>
              </p:nvPr>
            </p:nvGraphicFramePr>
            <p:xfrm>
              <a:off x="3737633" y="1636892"/>
              <a:ext cx="6159239" cy="46234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9DE290CC-8C1E-CF4A-B3A1-89B5167BABB7}"/>
                  </a:ext>
                </a:extLst>
              </p:cNvPr>
              <p:cNvSpPr txBox="1"/>
              <p:nvPr/>
            </p:nvSpPr>
            <p:spPr>
              <a:xfrm>
                <a:off x="4606969" y="2358051"/>
                <a:ext cx="843425" cy="461665"/>
              </a:xfrm>
              <a:prstGeom prst="rect">
                <a:avLst/>
              </a:prstGeom>
              <a:noFill/>
            </p:spPr>
            <p:txBody>
              <a:bodyPr wrap="none" rtlCol="0">
                <a:spAutoFit/>
              </a:bodyPr>
              <a:lstStyle/>
              <a:p>
                <a:r>
                  <a:rPr lang="es-ES_tradnl" sz="2400"/>
                  <a:t>72</a:t>
                </a:r>
                <a:r>
                  <a:rPr lang="es-ES_tradnl" sz="1200"/>
                  <a:t> </a:t>
                </a:r>
                <a:r>
                  <a:rPr lang="es-ES_tradnl" sz="2400"/>
                  <a:t>%</a:t>
                </a:r>
              </a:p>
            </p:txBody>
          </p:sp>
          <p:sp>
            <p:nvSpPr>
              <p:cNvPr id="17" name="Left Bracket 16"/>
              <p:cNvSpPr/>
              <p:nvPr/>
            </p:nvSpPr>
            <p:spPr>
              <a:xfrm rot="5400000">
                <a:off x="4769008" y="2089308"/>
                <a:ext cx="355283" cy="1816100"/>
              </a:xfrm>
              <a:prstGeom prst="leftBracket">
                <a:avLst/>
              </a:prstGeom>
              <a:ln w="38100">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7" name="TextBox 29"/>
            <p:cNvSpPr txBox="1"/>
            <p:nvPr/>
          </p:nvSpPr>
          <p:spPr>
            <a:xfrm>
              <a:off x="3644010" y="5000672"/>
              <a:ext cx="1274049" cy="506052"/>
            </a:xfrm>
            <a:prstGeom prst="rect">
              <a:avLst/>
            </a:prstGeom>
            <a:solidFill>
              <a:schemeClr val="bg1"/>
            </a:solidFill>
          </p:spPr>
          <p:txBody>
            <a:bodyPr wrap="square" rtlCol="0">
              <a:noAutofit/>
            </a:bodyPr>
            <a:lstStyle/>
            <a:p>
              <a:pPr algn="ctr"/>
              <a:r>
                <a:rPr lang="es-ES_tradnl" sz="1100" dirty="0"/>
                <a:t>Extremadamente</a:t>
              </a:r>
              <a:br>
                <a:rPr lang="es-ES_tradnl" sz="1100" dirty="0"/>
              </a:br>
              <a:r>
                <a:rPr lang="es-ES_tradnl" sz="1100" dirty="0"/>
                <a:t>seguro</a:t>
              </a:r>
            </a:p>
          </p:txBody>
        </p:sp>
        <p:sp>
          <p:nvSpPr>
            <p:cNvPr id="28" name="TextBox 30"/>
            <p:cNvSpPr txBox="1"/>
            <p:nvPr/>
          </p:nvSpPr>
          <p:spPr>
            <a:xfrm>
              <a:off x="4918059" y="5007996"/>
              <a:ext cx="1170339" cy="498728"/>
            </a:xfrm>
            <a:prstGeom prst="rect">
              <a:avLst/>
            </a:prstGeom>
            <a:solidFill>
              <a:schemeClr val="bg1"/>
            </a:solidFill>
          </p:spPr>
          <p:txBody>
            <a:bodyPr wrap="square" rtlCol="0">
              <a:noAutofit/>
            </a:bodyPr>
            <a:lstStyle/>
            <a:p>
              <a:pPr algn="ctr"/>
              <a:r>
                <a:rPr lang="es-ES_tradnl" sz="1100" dirty="0"/>
                <a:t>Muy</a:t>
              </a:r>
              <a:br>
                <a:rPr lang="es-ES_tradnl" sz="1100" dirty="0"/>
              </a:br>
              <a:r>
                <a:rPr lang="es-ES_tradnl" sz="1100" dirty="0"/>
                <a:t>seguro</a:t>
              </a:r>
            </a:p>
          </p:txBody>
        </p:sp>
        <p:sp>
          <p:nvSpPr>
            <p:cNvPr id="29" name="TextBox 31"/>
            <p:cNvSpPr txBox="1"/>
            <p:nvPr/>
          </p:nvSpPr>
          <p:spPr>
            <a:xfrm>
              <a:off x="6113798" y="5018748"/>
              <a:ext cx="1170339" cy="506052"/>
            </a:xfrm>
            <a:prstGeom prst="rect">
              <a:avLst/>
            </a:prstGeom>
            <a:solidFill>
              <a:schemeClr val="bg1"/>
            </a:solidFill>
          </p:spPr>
          <p:txBody>
            <a:bodyPr wrap="square" rtlCol="0">
              <a:noAutofit/>
            </a:bodyPr>
            <a:lstStyle/>
            <a:p>
              <a:pPr algn="ctr"/>
              <a:r>
                <a:rPr lang="es-ES_tradnl" sz="1100"/>
                <a:t>Algo</a:t>
              </a:r>
              <a:br>
                <a:rPr lang="es-ES_tradnl" sz="1100"/>
              </a:br>
              <a:r>
                <a:rPr lang="es-ES_tradnl" sz="1100"/>
                <a:t>seguro</a:t>
              </a:r>
            </a:p>
          </p:txBody>
        </p:sp>
        <p:sp>
          <p:nvSpPr>
            <p:cNvPr id="30" name="TextBox 32"/>
            <p:cNvSpPr txBox="1"/>
            <p:nvPr/>
          </p:nvSpPr>
          <p:spPr>
            <a:xfrm>
              <a:off x="7341593" y="5026072"/>
              <a:ext cx="1170339" cy="498728"/>
            </a:xfrm>
            <a:prstGeom prst="rect">
              <a:avLst/>
            </a:prstGeom>
            <a:solidFill>
              <a:schemeClr val="bg1"/>
            </a:solidFill>
          </p:spPr>
          <p:txBody>
            <a:bodyPr wrap="square" rtlCol="0">
              <a:noAutofit/>
            </a:bodyPr>
            <a:lstStyle/>
            <a:p>
              <a:pPr algn="ctr"/>
              <a:r>
                <a:rPr lang="es-ES_tradnl" sz="1100"/>
                <a:t>No tan</a:t>
              </a:r>
              <a:br>
                <a:rPr lang="es-ES_tradnl" sz="1100"/>
              </a:br>
              <a:r>
                <a:rPr lang="es-ES_tradnl" sz="1100"/>
                <a:t>seguro</a:t>
              </a:r>
            </a:p>
          </p:txBody>
        </p:sp>
        <p:sp>
          <p:nvSpPr>
            <p:cNvPr id="31" name="TextBox 34"/>
            <p:cNvSpPr txBox="1"/>
            <p:nvPr/>
          </p:nvSpPr>
          <p:spPr>
            <a:xfrm>
              <a:off x="8448432" y="5026072"/>
              <a:ext cx="1414075" cy="498728"/>
            </a:xfrm>
            <a:prstGeom prst="rect">
              <a:avLst/>
            </a:prstGeom>
            <a:solidFill>
              <a:schemeClr val="bg1"/>
            </a:solidFill>
          </p:spPr>
          <p:txBody>
            <a:bodyPr wrap="square" rtlCol="0">
              <a:noAutofit/>
            </a:bodyPr>
            <a:lstStyle/>
            <a:p>
              <a:pPr algn="ctr"/>
              <a:r>
                <a:rPr lang="es-ES_tradnl" sz="1100" dirty="0"/>
                <a:t>Nada</a:t>
              </a:r>
              <a:br>
                <a:rPr lang="es-ES_tradnl" sz="1100" dirty="0"/>
              </a:br>
              <a:r>
                <a:rPr lang="es-ES_tradnl" sz="1100" dirty="0"/>
                <a:t>seguro</a:t>
              </a:r>
            </a:p>
          </p:txBody>
        </p:sp>
      </p:grpSp>
    </p:spTree>
    <p:extLst>
      <p:ext uri="{BB962C8B-B14F-4D97-AF65-F5344CB8AC3E}">
        <p14:creationId xmlns:p14="http://schemas.microsoft.com/office/powerpoint/2010/main" val="387491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8722-D79C-E942-9524-2AA69FF26814}"/>
              </a:ext>
            </a:extLst>
          </p:cNvPr>
          <p:cNvSpPr>
            <a:spLocks noGrp="1"/>
          </p:cNvSpPr>
          <p:nvPr>
            <p:ph type="ctrTitle"/>
          </p:nvPr>
        </p:nvSpPr>
        <p:spPr>
          <a:xfrm>
            <a:off x="834484" y="2290353"/>
            <a:ext cx="8874595" cy="1271861"/>
          </a:xfrm>
        </p:spPr>
        <p:txBody>
          <a:bodyPr/>
          <a:lstStyle/>
          <a:p>
            <a:r>
              <a:rPr lang="es-ES_tradnl" dirty="0"/>
              <a:t>El aprendizaje a distancia:                              una mirada hacia atrás</a:t>
            </a:r>
          </a:p>
        </p:txBody>
      </p:sp>
      <p:pic>
        <p:nvPicPr>
          <p:cNvPr id="4" name="Picture 3">
            <a:extLst>
              <a:ext uri="{FF2B5EF4-FFF2-40B4-BE49-F238E27FC236}">
                <a16:creationId xmlns:a16="http://schemas.microsoft.com/office/drawing/2014/main" id="{D7FFF4A0-B290-5944-9365-AECFD1D54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763" y="3927762"/>
            <a:ext cx="2365393" cy="2137669"/>
          </a:xfrm>
          <a:prstGeom prst="rect">
            <a:avLst/>
          </a:prstGeom>
        </p:spPr>
      </p:pic>
    </p:spTree>
    <p:extLst>
      <p:ext uri="{BB962C8B-B14F-4D97-AF65-F5344CB8AC3E}">
        <p14:creationId xmlns:p14="http://schemas.microsoft.com/office/powerpoint/2010/main" val="248494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31E01-1CE9-4D4F-B640-F39EE4B109D8}"/>
              </a:ext>
            </a:extLst>
          </p:cNvPr>
          <p:cNvSpPr>
            <a:spLocks noGrp="1"/>
          </p:cNvSpPr>
          <p:nvPr>
            <p:ph type="title"/>
          </p:nvPr>
        </p:nvSpPr>
        <p:spPr/>
        <p:txBody>
          <a:bodyPr/>
          <a:lstStyle/>
          <a:p>
            <a:r>
              <a:rPr lang="es-ES_tradnl" sz="3200" dirty="0"/>
              <a:t> Las experiencias de padres (e hijos) durante el aprendizaje remoto fueron mixtas y cambiaban según avanzaba la crisis</a:t>
            </a:r>
          </a:p>
        </p:txBody>
      </p:sp>
      <p:sp>
        <p:nvSpPr>
          <p:cNvPr id="5" name="Slide Number Placeholder 4">
            <a:extLst>
              <a:ext uri="{FF2B5EF4-FFF2-40B4-BE49-F238E27FC236}">
                <a16:creationId xmlns:a16="http://schemas.microsoft.com/office/drawing/2014/main" id="{CD163970-DFB1-634D-AEE7-6057D47A6D85}"/>
              </a:ext>
            </a:extLst>
          </p:cNvPr>
          <p:cNvSpPr>
            <a:spLocks noGrp="1"/>
          </p:cNvSpPr>
          <p:nvPr>
            <p:ph type="sldNum" sz="quarter" idx="12"/>
          </p:nvPr>
        </p:nvSpPr>
        <p:spPr/>
        <p:txBody>
          <a:bodyPr/>
          <a:lstStyle/>
          <a:p>
            <a:fld id="{24516266-9EFC-AA48-A7FA-65B041A20E18}" type="slidenum">
              <a:rPr lang="en-US" smtClean="0"/>
              <a:pPr/>
              <a:t>17</a:t>
            </a:fld>
            <a:endParaRPr lang="en-US" dirty="0"/>
          </a:p>
        </p:txBody>
      </p:sp>
      <p:sp>
        <p:nvSpPr>
          <p:cNvPr id="8" name="Rounded Rectangular Callout 7">
            <a:extLst>
              <a:ext uri="{FF2B5EF4-FFF2-40B4-BE49-F238E27FC236}">
                <a16:creationId xmlns:a16="http://schemas.microsoft.com/office/drawing/2014/main" id="{82374365-598B-0E46-9B27-5C0E504875B0}"/>
              </a:ext>
            </a:extLst>
          </p:cNvPr>
          <p:cNvSpPr/>
          <p:nvPr/>
        </p:nvSpPr>
        <p:spPr>
          <a:xfrm flipH="1">
            <a:off x="6279767" y="3000094"/>
            <a:ext cx="5353431" cy="3199684"/>
          </a:xfrm>
          <a:prstGeom prst="wedgeRoundRectCallout">
            <a:avLst>
              <a:gd name="adj1" fmla="val 33266"/>
              <a:gd name="adj2" fmla="val 56630"/>
              <a:gd name="adj3" fmla="val 16667"/>
            </a:avLst>
          </a:prstGeom>
          <a:solidFill>
            <a:schemeClr val="tx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3314" tIns="73314" rIns="73314" bIns="73314" numCol="1" spcCol="38100" rtlCol="0" anchor="t">
            <a:spAutoFit/>
          </a:bodyPr>
          <a:lstStyle/>
          <a:p>
            <a:pPr marL="571373" marR="0" indent="0" algn="l" defTabSz="1813222" rtl="0" fontAlgn="auto" latinLnBrk="0" hangingPunct="0">
              <a:lnSpc>
                <a:spcPct val="110000"/>
              </a:lnSpc>
              <a:spcBef>
                <a:spcPts val="0"/>
              </a:spcBef>
              <a:spcAft>
                <a:spcPts val="0"/>
              </a:spcAft>
              <a:buClrTx/>
              <a:buSzTx/>
              <a:buFontTx/>
              <a:buNone/>
              <a:tabLst/>
            </a:pPr>
            <a:endParaRPr kumimoji="0" lang="en-US" sz="5400" b="0" i="0" u="none" strike="noStrike" cap="none" spc="107" normalizeH="0" baseline="0">
              <a:ln>
                <a:noFill/>
              </a:ln>
              <a:solidFill>
                <a:srgbClr val="0178B5"/>
              </a:solidFill>
              <a:effectLst/>
              <a:uFillTx/>
              <a:latin typeface="Proxima Nova Semibold"/>
              <a:ea typeface="Proxima Nova Semibold"/>
              <a:cs typeface="Proxima Nova Semibold"/>
              <a:sym typeface="Proxima Nova Semibold"/>
            </a:endParaRPr>
          </a:p>
        </p:txBody>
      </p:sp>
      <p:sp>
        <p:nvSpPr>
          <p:cNvPr id="9" name="Content Placeholder 2">
            <a:extLst>
              <a:ext uri="{FF2B5EF4-FFF2-40B4-BE49-F238E27FC236}">
                <a16:creationId xmlns:a16="http://schemas.microsoft.com/office/drawing/2014/main" id="{DF76A23F-3152-3D4F-8F5C-7CC6E1A333D4}"/>
              </a:ext>
            </a:extLst>
          </p:cNvPr>
          <p:cNvSpPr txBox="1">
            <a:spLocks/>
          </p:cNvSpPr>
          <p:nvPr/>
        </p:nvSpPr>
        <p:spPr>
          <a:xfrm>
            <a:off x="6601731" y="3138028"/>
            <a:ext cx="4904470" cy="24961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44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4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4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_tradnl" sz="1400" dirty="0">
                <a:solidFill>
                  <a:schemeClr val="bg1"/>
                </a:solidFill>
              </a:rPr>
              <a:t>Técnicamente, creo que funcionó muy bien. Casi no me involucré. Mi hija hizo todo sola. Yo solo tenía que asegurarme de que tenía acceso a Internet. Hizo todo lo que debía hacer. Empezaron tarde, así que solo hacían medio día. En realidad, no impartían el día completo de instrucción. Básicamente eran tareas y luego exámenes y pruebas. La mayoría de las veces lo hacían por su cuenta, muy poco en Zoom. Por suerte le dieron un </a:t>
            </a:r>
            <a:r>
              <a:rPr lang="es-ES_tradnl" sz="1400" dirty="0" err="1">
                <a:solidFill>
                  <a:schemeClr val="bg1"/>
                </a:solidFill>
              </a:rPr>
              <a:t>Chromebook</a:t>
            </a:r>
            <a:r>
              <a:rPr lang="es-ES_tradnl" sz="1400" dirty="0">
                <a:solidFill>
                  <a:schemeClr val="bg1"/>
                </a:solidFill>
              </a:rPr>
              <a:t> a cada estudiante del distrito, así que teníamos la tecnología, pero no el contenido para la discusión interactiva. Si esto sigue hasta septiembre, probablemente tengan más contenidos para la enseñanza.. </a:t>
            </a:r>
          </a:p>
          <a:p>
            <a:pPr marL="0" indent="0">
              <a:lnSpc>
                <a:spcPct val="100000"/>
              </a:lnSpc>
              <a:spcBef>
                <a:spcPts val="300"/>
              </a:spcBef>
              <a:buNone/>
            </a:pPr>
            <a:r>
              <a:rPr lang="es-ES_tradnl" sz="1300" b="1" i="1" dirty="0" err="1">
                <a:solidFill>
                  <a:schemeClr val="bg1"/>
                </a:solidFill>
              </a:rPr>
              <a:t>–</a:t>
            </a:r>
            <a:r>
              <a:rPr lang="es-ES_tradnl" sz="1300" b="1" i="1" dirty="0">
                <a:solidFill>
                  <a:schemeClr val="bg1"/>
                </a:solidFill>
              </a:rPr>
              <a:t> Padre de la escuela preparatoria</a:t>
            </a:r>
          </a:p>
        </p:txBody>
      </p:sp>
      <p:sp>
        <p:nvSpPr>
          <p:cNvPr id="10" name="Rounded Rectangular Callout 9">
            <a:extLst>
              <a:ext uri="{FF2B5EF4-FFF2-40B4-BE49-F238E27FC236}">
                <a16:creationId xmlns:a16="http://schemas.microsoft.com/office/drawing/2014/main" id="{5CA48EE0-639C-4D49-AAA6-9C68C2585383}"/>
              </a:ext>
            </a:extLst>
          </p:cNvPr>
          <p:cNvSpPr/>
          <p:nvPr/>
        </p:nvSpPr>
        <p:spPr>
          <a:xfrm>
            <a:off x="644933" y="1350268"/>
            <a:ext cx="5250139" cy="1389888"/>
          </a:xfrm>
          <a:prstGeom prst="wedgeRoundRectCallout">
            <a:avLst>
              <a:gd name="adj1" fmla="val 33465"/>
              <a:gd name="adj2" fmla="val 61365"/>
              <a:gd name="adj3" fmla="val 16667"/>
            </a:avLst>
          </a:prstGeom>
          <a:solidFill>
            <a:schemeClr val="tx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3314" tIns="73314" rIns="73314" bIns="73314" numCol="1" spcCol="38100" rtlCol="0" anchor="t">
            <a:spAutoFit/>
          </a:bodyPr>
          <a:lstStyle/>
          <a:p>
            <a:pPr marL="571373" marR="0" indent="0" algn="l" defTabSz="1813222" rtl="0" fontAlgn="auto" latinLnBrk="0" hangingPunct="0">
              <a:lnSpc>
                <a:spcPct val="110000"/>
              </a:lnSpc>
              <a:spcBef>
                <a:spcPts val="0"/>
              </a:spcBef>
              <a:spcAft>
                <a:spcPts val="0"/>
              </a:spcAft>
              <a:buClrTx/>
              <a:buSzTx/>
              <a:buFontTx/>
              <a:buNone/>
              <a:tabLst/>
            </a:pPr>
            <a:endParaRPr kumimoji="0" lang="en-US" sz="5400" b="0" i="0" u="none" strike="noStrike" cap="none" spc="107" normalizeH="0" baseline="0">
              <a:ln>
                <a:noFill/>
              </a:ln>
              <a:solidFill>
                <a:srgbClr val="0178B5"/>
              </a:solidFill>
              <a:effectLst/>
              <a:uFillTx/>
              <a:latin typeface="Proxima Nova Semibold"/>
              <a:ea typeface="Proxima Nova Semibold"/>
              <a:cs typeface="Proxima Nova Semibold"/>
              <a:sym typeface="Proxima Nova Semibold"/>
            </a:endParaRPr>
          </a:p>
        </p:txBody>
      </p:sp>
      <p:sp>
        <p:nvSpPr>
          <p:cNvPr id="11" name="Content Placeholder 2">
            <a:extLst>
              <a:ext uri="{FF2B5EF4-FFF2-40B4-BE49-F238E27FC236}">
                <a16:creationId xmlns:a16="http://schemas.microsoft.com/office/drawing/2014/main" id="{736001A9-6A1A-5E4A-B046-502B510D4348}"/>
              </a:ext>
            </a:extLst>
          </p:cNvPr>
          <p:cNvSpPr txBox="1">
            <a:spLocks/>
          </p:cNvSpPr>
          <p:nvPr/>
        </p:nvSpPr>
        <p:spPr>
          <a:xfrm>
            <a:off x="892767" y="1498523"/>
            <a:ext cx="4948517" cy="968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44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4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4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s-ES_tradnl" sz="1400" dirty="0">
                <a:solidFill>
                  <a:schemeClr val="bg1"/>
                </a:solidFill>
              </a:rPr>
              <a:t>Durante las tres primeras semanas no hubo nada. Solo publicaban hojas de trabajo en el sitio </a:t>
            </a:r>
            <a:r>
              <a:rPr lang="es-ES_tradnl" sz="1400" dirty="0" err="1">
                <a:solidFill>
                  <a:schemeClr val="bg1"/>
                </a:solidFill>
              </a:rPr>
              <a:t>web</a:t>
            </a:r>
            <a:r>
              <a:rPr lang="es-ES_tradnl" sz="1400" dirty="0">
                <a:solidFill>
                  <a:schemeClr val="bg1"/>
                </a:solidFill>
              </a:rPr>
              <a:t> del condado. Cuando empezó la educación a distancia, sentí alivio. </a:t>
            </a:r>
            <a:br>
              <a:rPr lang="es-ES_tradnl" sz="1400" dirty="0">
                <a:solidFill>
                  <a:schemeClr val="bg1"/>
                </a:solidFill>
              </a:rPr>
            </a:br>
            <a:r>
              <a:rPr lang="es-ES_tradnl" sz="1400" dirty="0">
                <a:solidFill>
                  <a:schemeClr val="bg1"/>
                </a:solidFill>
              </a:rPr>
              <a:t>Ahora teníamos estructura y menos estrés. </a:t>
            </a:r>
          </a:p>
          <a:p>
            <a:pPr marL="0" indent="0">
              <a:spcBef>
                <a:spcPts val="300"/>
              </a:spcBef>
              <a:buNone/>
            </a:pPr>
            <a:r>
              <a:rPr lang="es-ES_tradnl" sz="1300" b="1" i="1" dirty="0" err="1">
                <a:solidFill>
                  <a:schemeClr val="bg1"/>
                </a:solidFill>
              </a:rPr>
              <a:t>–</a:t>
            </a:r>
            <a:r>
              <a:rPr lang="es-ES_tradnl" sz="1300" b="1" i="1" dirty="0">
                <a:solidFill>
                  <a:schemeClr val="bg1"/>
                </a:solidFill>
              </a:rPr>
              <a:t> Padre de la escuela primaria</a:t>
            </a:r>
          </a:p>
          <a:p>
            <a:pPr marL="0" indent="0">
              <a:spcBef>
                <a:spcPts val="300"/>
              </a:spcBef>
              <a:buNone/>
            </a:pPr>
            <a:endParaRPr lang="es-ES_tradnl" sz="1300" dirty="0">
              <a:solidFill>
                <a:schemeClr val="bg1"/>
              </a:solidFill>
            </a:endParaRPr>
          </a:p>
        </p:txBody>
      </p:sp>
      <p:sp>
        <p:nvSpPr>
          <p:cNvPr id="12" name="Rounded Rectangular Callout 11">
            <a:extLst>
              <a:ext uri="{FF2B5EF4-FFF2-40B4-BE49-F238E27FC236}">
                <a16:creationId xmlns:a16="http://schemas.microsoft.com/office/drawing/2014/main" id="{6D3BA859-6445-554D-BD78-D677843AD09F}"/>
              </a:ext>
            </a:extLst>
          </p:cNvPr>
          <p:cNvSpPr/>
          <p:nvPr/>
        </p:nvSpPr>
        <p:spPr>
          <a:xfrm flipH="1">
            <a:off x="6279770" y="1350268"/>
            <a:ext cx="5353430" cy="1389888"/>
          </a:xfrm>
          <a:prstGeom prst="wedgeRoundRectCallout">
            <a:avLst>
              <a:gd name="adj1" fmla="val 33255"/>
              <a:gd name="adj2" fmla="val 61453"/>
              <a:gd name="adj3" fmla="val 16667"/>
            </a:avLst>
          </a:prstGeom>
          <a:solidFill>
            <a:srgbClr val="ED4343"/>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3314" tIns="73314" rIns="73314" bIns="73314" numCol="1" spcCol="38100" rtlCol="0" anchor="t">
            <a:spAutoFit/>
          </a:bodyPr>
          <a:lstStyle/>
          <a:p>
            <a:pPr marL="571373" marR="0" indent="0" algn="l" defTabSz="1813222" rtl="0" fontAlgn="auto" latinLnBrk="0" hangingPunct="0">
              <a:lnSpc>
                <a:spcPct val="110000"/>
              </a:lnSpc>
              <a:spcBef>
                <a:spcPts val="0"/>
              </a:spcBef>
              <a:spcAft>
                <a:spcPts val="0"/>
              </a:spcAft>
              <a:buClrTx/>
              <a:buSzTx/>
              <a:buFontTx/>
              <a:buNone/>
              <a:tabLst/>
            </a:pPr>
            <a:endParaRPr kumimoji="0" lang="en-US" sz="5400" b="0" i="0" u="none" strike="noStrike" cap="none" spc="107" normalizeH="0" baseline="0">
              <a:ln>
                <a:noFill/>
              </a:ln>
              <a:solidFill>
                <a:srgbClr val="0178B5"/>
              </a:solidFill>
              <a:effectLst/>
              <a:uFillTx/>
              <a:latin typeface="Proxima Nova Semibold"/>
              <a:ea typeface="Proxima Nova Semibold"/>
              <a:cs typeface="Proxima Nova Semibold"/>
              <a:sym typeface="Proxima Nova Semibold"/>
            </a:endParaRPr>
          </a:p>
        </p:txBody>
      </p:sp>
      <p:sp>
        <p:nvSpPr>
          <p:cNvPr id="13" name="Content Placeholder 2">
            <a:extLst>
              <a:ext uri="{FF2B5EF4-FFF2-40B4-BE49-F238E27FC236}">
                <a16:creationId xmlns:a16="http://schemas.microsoft.com/office/drawing/2014/main" id="{202B2E6D-43D0-6E4F-86BB-505B5E358D54}"/>
              </a:ext>
            </a:extLst>
          </p:cNvPr>
          <p:cNvSpPr txBox="1">
            <a:spLocks/>
          </p:cNvSpPr>
          <p:nvPr/>
        </p:nvSpPr>
        <p:spPr>
          <a:xfrm>
            <a:off x="6601731" y="1485823"/>
            <a:ext cx="4904470" cy="1192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44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4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4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1400" dirty="0">
                <a:solidFill>
                  <a:schemeClr val="bg1"/>
                </a:solidFill>
              </a:rPr>
              <a:t>Entro a su salón de Google y miro lo que está programado para ese día y lo escribo en un papel para que mi hija lo sepa. No la controlo durante el día porque trabajo, así que tiene un poco más de libertad que en un salón normal.</a:t>
            </a:r>
          </a:p>
          <a:p>
            <a:pPr marL="0" indent="0">
              <a:spcBef>
                <a:spcPts val="300"/>
              </a:spcBef>
              <a:spcAft>
                <a:spcPts val="300"/>
              </a:spcAft>
              <a:buNone/>
            </a:pPr>
            <a:r>
              <a:rPr lang="en-US" sz="1400" dirty="0">
                <a:solidFill>
                  <a:schemeClr val="bg1"/>
                </a:solidFill>
              </a:rPr>
              <a:t> </a:t>
            </a:r>
            <a:r>
              <a:rPr lang="es-ES_tradnl" sz="1300" b="1" i="1" dirty="0" err="1">
                <a:solidFill>
                  <a:schemeClr val="bg1"/>
                </a:solidFill>
              </a:rPr>
              <a:t>–</a:t>
            </a:r>
            <a:r>
              <a:rPr lang="es-ES_tradnl" sz="1300" b="1" i="1" dirty="0">
                <a:solidFill>
                  <a:schemeClr val="bg1"/>
                </a:solidFill>
              </a:rPr>
              <a:t> Padre con bajos ingresos de 3.° a 8. ° grado</a:t>
            </a:r>
          </a:p>
          <a:p>
            <a:pPr marL="0" indent="0">
              <a:buNone/>
            </a:pPr>
            <a:endParaRPr lang="es-ES_tradnl" sz="1400" b="1" i="1" dirty="0">
              <a:solidFill>
                <a:schemeClr val="bg1"/>
              </a:solidFill>
            </a:endParaRPr>
          </a:p>
        </p:txBody>
      </p:sp>
      <p:sp>
        <p:nvSpPr>
          <p:cNvPr id="14" name="Rounded Rectangular Callout 13">
            <a:extLst>
              <a:ext uri="{FF2B5EF4-FFF2-40B4-BE49-F238E27FC236}">
                <a16:creationId xmlns:a16="http://schemas.microsoft.com/office/drawing/2014/main" id="{EF5D7EAE-0345-DE4F-8A51-1AE521A8024A}"/>
              </a:ext>
            </a:extLst>
          </p:cNvPr>
          <p:cNvSpPr/>
          <p:nvPr/>
        </p:nvSpPr>
        <p:spPr>
          <a:xfrm>
            <a:off x="644933" y="3000094"/>
            <a:ext cx="5250139" cy="1861606"/>
          </a:xfrm>
          <a:prstGeom prst="wedgeRoundRectCallout">
            <a:avLst>
              <a:gd name="adj1" fmla="val 33465"/>
              <a:gd name="adj2" fmla="val 60062"/>
              <a:gd name="adj3" fmla="val 16667"/>
            </a:avLst>
          </a:prstGeom>
          <a:solidFill>
            <a:schemeClr val="tx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3314" tIns="73314" rIns="73314" bIns="73314" numCol="1" spcCol="38100" rtlCol="0" anchor="t">
            <a:spAutoFit/>
          </a:bodyPr>
          <a:lstStyle/>
          <a:p>
            <a:pPr marL="571373" marR="0" indent="0" algn="l" defTabSz="1813222" rtl="0" fontAlgn="auto" latinLnBrk="0" hangingPunct="0">
              <a:lnSpc>
                <a:spcPct val="110000"/>
              </a:lnSpc>
              <a:spcBef>
                <a:spcPts val="0"/>
              </a:spcBef>
              <a:spcAft>
                <a:spcPts val="0"/>
              </a:spcAft>
              <a:buClrTx/>
              <a:buSzTx/>
              <a:buFontTx/>
              <a:buNone/>
              <a:tabLst/>
            </a:pPr>
            <a:endParaRPr kumimoji="0" lang="en-US" sz="5400" b="0" i="0" u="none" strike="noStrike" cap="none" spc="107" normalizeH="0" baseline="0">
              <a:ln>
                <a:noFill/>
              </a:ln>
              <a:solidFill>
                <a:srgbClr val="0178B5"/>
              </a:solidFill>
              <a:effectLst/>
              <a:uFillTx/>
              <a:latin typeface="Proxima Nova Semibold"/>
              <a:ea typeface="Proxima Nova Semibold"/>
              <a:cs typeface="Proxima Nova Semibold"/>
              <a:sym typeface="Proxima Nova Semibold"/>
            </a:endParaRPr>
          </a:p>
        </p:txBody>
      </p:sp>
      <p:sp>
        <p:nvSpPr>
          <p:cNvPr id="15" name="Content Placeholder 2">
            <a:extLst>
              <a:ext uri="{FF2B5EF4-FFF2-40B4-BE49-F238E27FC236}">
                <a16:creationId xmlns:a16="http://schemas.microsoft.com/office/drawing/2014/main" id="{47589B90-779A-2543-99CE-D8B9234408E5}"/>
              </a:ext>
            </a:extLst>
          </p:cNvPr>
          <p:cNvSpPr txBox="1">
            <a:spLocks/>
          </p:cNvSpPr>
          <p:nvPr/>
        </p:nvSpPr>
        <p:spPr>
          <a:xfrm>
            <a:off x="850910" y="3248032"/>
            <a:ext cx="4948517" cy="13912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44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4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4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s-ES_tradnl" sz="1400" dirty="0">
                <a:solidFill>
                  <a:schemeClr val="bg1"/>
                </a:solidFill>
              </a:rPr>
              <a:t>Para mí fue muy difícil asegurarme de que mi hija tenía </a:t>
            </a:r>
            <a:br>
              <a:rPr lang="es-ES_tradnl" sz="1400" dirty="0">
                <a:solidFill>
                  <a:schemeClr val="bg1"/>
                </a:solidFill>
              </a:rPr>
            </a:br>
            <a:r>
              <a:rPr lang="es-ES_tradnl" sz="1400" dirty="0">
                <a:solidFill>
                  <a:schemeClr val="bg1"/>
                </a:solidFill>
              </a:rPr>
              <a:t>todo lo que necesitaba mientras yo trabajaba en el hospital. Tengo tres hijos y fue demasiado. Los maestros hicieron lo mejor que pudieron. Creo que las cosas mejoraron con el tiempo. La maestra de inglés le enviaba lecciones en video que eran bastante breves y eso mantuvo su interés.</a:t>
            </a:r>
          </a:p>
          <a:p>
            <a:pPr marL="0" indent="0">
              <a:spcBef>
                <a:spcPts val="300"/>
              </a:spcBef>
              <a:buNone/>
            </a:pPr>
            <a:r>
              <a:rPr lang="es-ES_tradnl" sz="1400" dirty="0">
                <a:solidFill>
                  <a:schemeClr val="bg1"/>
                </a:solidFill>
              </a:rPr>
              <a:t> </a:t>
            </a:r>
            <a:r>
              <a:rPr lang="es-ES_tradnl" sz="1300" b="1" i="1" dirty="0" err="1">
                <a:solidFill>
                  <a:schemeClr val="bg1"/>
                </a:solidFill>
              </a:rPr>
              <a:t>–</a:t>
            </a:r>
            <a:r>
              <a:rPr lang="es-ES_tradnl" sz="1300" b="1" i="1" dirty="0">
                <a:solidFill>
                  <a:schemeClr val="bg1"/>
                </a:solidFill>
              </a:rPr>
              <a:t> Padre de la escuela primaria</a:t>
            </a:r>
          </a:p>
          <a:p>
            <a:pPr marL="0" indent="0">
              <a:buNone/>
            </a:pPr>
            <a:endParaRPr lang="es-ES_tradnl" sz="1400" dirty="0">
              <a:solidFill>
                <a:schemeClr val="bg1"/>
              </a:solidFill>
            </a:endParaRPr>
          </a:p>
        </p:txBody>
      </p:sp>
      <p:sp>
        <p:nvSpPr>
          <p:cNvPr id="16" name="Rounded Rectangular Callout 15">
            <a:extLst>
              <a:ext uri="{FF2B5EF4-FFF2-40B4-BE49-F238E27FC236}">
                <a16:creationId xmlns:a16="http://schemas.microsoft.com/office/drawing/2014/main" id="{4F283C1C-00B4-8B41-BD39-08C23A8044DF}"/>
              </a:ext>
            </a:extLst>
          </p:cNvPr>
          <p:cNvSpPr/>
          <p:nvPr/>
        </p:nvSpPr>
        <p:spPr>
          <a:xfrm>
            <a:off x="644933" y="5120293"/>
            <a:ext cx="5250139" cy="1391233"/>
          </a:xfrm>
          <a:prstGeom prst="wedgeRoundRectCallout">
            <a:avLst>
              <a:gd name="adj1" fmla="val 33465"/>
              <a:gd name="adj2" fmla="val 61365"/>
              <a:gd name="adj3" fmla="val 16667"/>
            </a:avLst>
          </a:pr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3314" tIns="73314" rIns="73314" bIns="73314" numCol="1" spcCol="38100" rtlCol="0" anchor="t">
            <a:spAutoFit/>
          </a:bodyPr>
          <a:lstStyle/>
          <a:p>
            <a:pPr marL="571373" marR="0" indent="0" algn="l" defTabSz="1813222" rtl="0" fontAlgn="auto" latinLnBrk="0" hangingPunct="0">
              <a:lnSpc>
                <a:spcPct val="110000"/>
              </a:lnSpc>
              <a:spcBef>
                <a:spcPts val="0"/>
              </a:spcBef>
              <a:spcAft>
                <a:spcPts val="0"/>
              </a:spcAft>
              <a:buClrTx/>
              <a:buSzTx/>
              <a:buFontTx/>
              <a:buNone/>
              <a:tabLst/>
            </a:pPr>
            <a:endParaRPr kumimoji="0" lang="en-US" sz="5400" b="0" i="0" u="none" strike="noStrike" cap="none" spc="107" normalizeH="0" baseline="0">
              <a:ln>
                <a:noFill/>
              </a:ln>
              <a:solidFill>
                <a:srgbClr val="0178B5"/>
              </a:solidFill>
              <a:effectLst/>
              <a:uFillTx/>
              <a:latin typeface="Proxima Nova Semibold"/>
              <a:ea typeface="Proxima Nova Semibold"/>
              <a:cs typeface="Proxima Nova Semibold"/>
              <a:sym typeface="Proxima Nova Semibold"/>
            </a:endParaRPr>
          </a:p>
        </p:txBody>
      </p:sp>
      <p:sp>
        <p:nvSpPr>
          <p:cNvPr id="17" name="Content Placeholder 2">
            <a:extLst>
              <a:ext uri="{FF2B5EF4-FFF2-40B4-BE49-F238E27FC236}">
                <a16:creationId xmlns:a16="http://schemas.microsoft.com/office/drawing/2014/main" id="{BB0501F8-1050-7B42-A33A-F76D2A1FC66B}"/>
              </a:ext>
            </a:extLst>
          </p:cNvPr>
          <p:cNvSpPr txBox="1">
            <a:spLocks/>
          </p:cNvSpPr>
          <p:nvPr/>
        </p:nvSpPr>
        <p:spPr>
          <a:xfrm>
            <a:off x="850911" y="5359300"/>
            <a:ext cx="4948517" cy="968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44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4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4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4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1400" dirty="0">
                <a:solidFill>
                  <a:schemeClr val="bg1"/>
                </a:solidFill>
              </a:rPr>
              <a:t>Si hubiera tenido solo un hijo, tal vez podría haber estado bien. Pero tengo dos en secundaria. Fue muy difícil mantenerlos motivados.</a:t>
            </a:r>
          </a:p>
          <a:p>
            <a:pPr marL="0" indent="0">
              <a:spcBef>
                <a:spcPts val="300"/>
              </a:spcBef>
              <a:buNone/>
            </a:pPr>
            <a:r>
              <a:rPr lang="es-ES_tradnl" sz="1300" b="1" i="1" dirty="0" err="1">
                <a:solidFill>
                  <a:schemeClr val="bg1"/>
                </a:solidFill>
              </a:rPr>
              <a:t>–</a:t>
            </a:r>
            <a:r>
              <a:rPr lang="es-ES_tradnl" sz="1300" b="1" i="1" dirty="0">
                <a:solidFill>
                  <a:schemeClr val="bg1"/>
                </a:solidFill>
              </a:rPr>
              <a:t> Padre de la escuela secundaria</a:t>
            </a:r>
          </a:p>
        </p:txBody>
      </p:sp>
      <p:sp>
        <p:nvSpPr>
          <p:cNvPr id="18" name="Footer Placeholder 3">
            <a:extLst>
              <a:ext uri="{FF2B5EF4-FFF2-40B4-BE49-F238E27FC236}">
                <a16:creationId xmlns:a16="http://schemas.microsoft.com/office/drawing/2014/main" id="{3BFA78EC-A146-479A-A267-C6DD5DE8C087}"/>
              </a:ext>
            </a:extLst>
          </p:cNvPr>
          <p:cNvSpPr>
            <a:spLocks noGrp="1"/>
          </p:cNvSpPr>
          <p:nvPr>
            <p:ph type="ftr" sz="quarter" idx="11"/>
          </p:nvPr>
        </p:nvSpPr>
        <p:spPr>
          <a:xfrm>
            <a:off x="7035437" y="6356350"/>
            <a:ext cx="4114800" cy="365125"/>
          </a:xfrm>
        </p:spPr>
        <p:txBody>
          <a:bodyPr/>
          <a:lstStyle/>
          <a:p>
            <a:r>
              <a:rPr lang="es-ES_tradnl" b="1" dirty="0"/>
              <a:t>LEARNING HEROES: </a:t>
            </a:r>
            <a:r>
              <a:rPr lang="es-ES_tradnl" dirty="0"/>
              <a:t>LOS PADRES EN NUEVA JERSEY</a:t>
            </a:r>
          </a:p>
        </p:txBody>
      </p:sp>
    </p:spTree>
    <p:extLst>
      <p:ext uri="{BB962C8B-B14F-4D97-AF65-F5344CB8AC3E}">
        <p14:creationId xmlns:p14="http://schemas.microsoft.com/office/powerpoint/2010/main" val="614934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F6AC-49D5-E747-9A46-CC070B5CBCF2}"/>
              </a:ext>
            </a:extLst>
          </p:cNvPr>
          <p:cNvSpPr>
            <a:spLocks noGrp="1"/>
          </p:cNvSpPr>
          <p:nvPr>
            <p:ph type="title"/>
          </p:nvPr>
        </p:nvSpPr>
        <p:spPr/>
        <p:txBody>
          <a:bodyPr/>
          <a:lstStyle/>
          <a:p>
            <a:r>
              <a:rPr lang="es-ES_tradnl" dirty="0"/>
              <a:t>Aunque la educación a distancia fue mejor de </a:t>
            </a:r>
            <a:br>
              <a:rPr lang="es-ES_tradnl" dirty="0"/>
            </a:br>
            <a:r>
              <a:rPr lang="es-ES_tradnl" dirty="0"/>
              <a:t>lo que los padres esperaban, también fue un reto  </a:t>
            </a:r>
          </a:p>
        </p:txBody>
      </p:sp>
      <p:sp>
        <p:nvSpPr>
          <p:cNvPr id="16" name="Footer Placeholder 3">
            <a:extLst>
              <a:ext uri="{FF2B5EF4-FFF2-40B4-BE49-F238E27FC236}">
                <a16:creationId xmlns:a16="http://schemas.microsoft.com/office/drawing/2014/main" id="{5787B855-D063-46E1-A5C9-DB00F1C1CBB6}"/>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E82FEEBB-F69E-674A-B8F2-C35B0FA9C86A}"/>
              </a:ext>
            </a:extLst>
          </p:cNvPr>
          <p:cNvSpPr>
            <a:spLocks noGrp="1"/>
          </p:cNvSpPr>
          <p:nvPr>
            <p:ph type="sldNum" sz="quarter" idx="12"/>
          </p:nvPr>
        </p:nvSpPr>
        <p:spPr/>
        <p:txBody>
          <a:bodyPr/>
          <a:lstStyle/>
          <a:p>
            <a:fld id="{24516266-9EFC-AA48-A7FA-65B041A20E18}" type="slidenum">
              <a:rPr lang="es-ES_tradnl" smtClean="0"/>
              <a:pPr/>
              <a:t>18</a:t>
            </a:fld>
            <a:endParaRPr lang="es-ES_tradnl"/>
          </a:p>
        </p:txBody>
      </p:sp>
      <p:sp>
        <p:nvSpPr>
          <p:cNvPr id="6" name="Rounded Rectangle 5">
            <a:extLst>
              <a:ext uri="{FF2B5EF4-FFF2-40B4-BE49-F238E27FC236}">
                <a16:creationId xmlns:a16="http://schemas.microsoft.com/office/drawing/2014/main" id="{42E38294-C5B5-0D4B-9934-3EC04A872DD9}"/>
              </a:ext>
            </a:extLst>
          </p:cNvPr>
          <p:cNvSpPr>
            <a:spLocks noChangeAspect="1"/>
          </p:cNvSpPr>
          <p:nvPr/>
        </p:nvSpPr>
        <p:spPr>
          <a:xfrm>
            <a:off x="614340" y="1646829"/>
            <a:ext cx="4466756" cy="1969449"/>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7" name="Rounded Rectangle 6">
            <a:extLst>
              <a:ext uri="{FF2B5EF4-FFF2-40B4-BE49-F238E27FC236}">
                <a16:creationId xmlns:a16="http://schemas.microsoft.com/office/drawing/2014/main" id="{68ED6143-06EA-424C-B874-3E306851FF8A}"/>
              </a:ext>
            </a:extLst>
          </p:cNvPr>
          <p:cNvSpPr>
            <a:spLocks noChangeAspect="1"/>
          </p:cNvSpPr>
          <p:nvPr/>
        </p:nvSpPr>
        <p:spPr>
          <a:xfrm>
            <a:off x="6209974" y="1646829"/>
            <a:ext cx="5143825" cy="1969449"/>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8" name="TextBox 7">
            <a:extLst>
              <a:ext uri="{FF2B5EF4-FFF2-40B4-BE49-F238E27FC236}">
                <a16:creationId xmlns:a16="http://schemas.microsoft.com/office/drawing/2014/main" id="{B06F414E-7412-6941-A104-4729FC2A2949}"/>
              </a:ext>
            </a:extLst>
          </p:cNvPr>
          <p:cNvSpPr txBox="1"/>
          <p:nvPr/>
        </p:nvSpPr>
        <p:spPr>
          <a:xfrm>
            <a:off x="1317170" y="1848849"/>
            <a:ext cx="3650687" cy="1523494"/>
          </a:xfrm>
          <a:prstGeom prst="rect">
            <a:avLst/>
          </a:prstGeom>
          <a:noFill/>
        </p:spPr>
        <p:txBody>
          <a:bodyPr wrap="square" rtlCol="0">
            <a:spAutoFit/>
          </a:bodyPr>
          <a:lstStyle/>
          <a:p>
            <a:pPr>
              <a:spcAft>
                <a:spcPts val="600"/>
              </a:spcAft>
            </a:pPr>
            <a:r>
              <a:rPr lang="es-ES_tradnl" sz="2400" b="1" dirty="0">
                <a:solidFill>
                  <a:schemeClr val="bg1"/>
                </a:solidFill>
              </a:rPr>
              <a:t>59</a:t>
            </a:r>
            <a:r>
              <a:rPr lang="es-ES_tradnl" sz="800" b="1" dirty="0">
                <a:solidFill>
                  <a:schemeClr val="bg1"/>
                </a:solidFill>
              </a:rPr>
              <a:t> </a:t>
            </a:r>
            <a:r>
              <a:rPr lang="es-ES_tradnl" sz="2400" b="1" dirty="0">
                <a:solidFill>
                  <a:schemeClr val="bg1"/>
                </a:solidFill>
              </a:rPr>
              <a:t>% </a:t>
            </a:r>
            <a:r>
              <a:rPr lang="es-ES_tradnl" sz="1600" dirty="0">
                <a:solidFill>
                  <a:schemeClr val="bg1"/>
                </a:solidFill>
              </a:rPr>
              <a:t>de los padres están </a:t>
            </a:r>
            <a:br>
              <a:rPr lang="es-ES_tradnl" sz="1600" dirty="0">
                <a:solidFill>
                  <a:schemeClr val="bg1"/>
                </a:solidFill>
              </a:rPr>
            </a:br>
            <a:r>
              <a:rPr lang="es-ES_tradnl" sz="1600" dirty="0">
                <a:solidFill>
                  <a:schemeClr val="bg1"/>
                </a:solidFill>
              </a:rPr>
              <a:t>de acuerdo en que la educación </a:t>
            </a:r>
            <a:br>
              <a:rPr lang="es-ES_tradnl" sz="1600" dirty="0">
                <a:solidFill>
                  <a:schemeClr val="bg1"/>
                </a:solidFill>
              </a:rPr>
            </a:br>
            <a:r>
              <a:rPr lang="es-ES_tradnl" sz="1600" dirty="0">
                <a:solidFill>
                  <a:schemeClr val="bg1"/>
                </a:solidFill>
              </a:rPr>
              <a:t>a distancia de sus hijos fue mejor </a:t>
            </a:r>
            <a:br>
              <a:rPr lang="es-ES_tradnl" sz="1600" dirty="0">
                <a:solidFill>
                  <a:schemeClr val="bg1"/>
                </a:solidFill>
              </a:rPr>
            </a:br>
            <a:r>
              <a:rPr lang="es-ES_tradnl" sz="1600" dirty="0">
                <a:solidFill>
                  <a:schemeClr val="bg1"/>
                </a:solidFill>
              </a:rPr>
              <a:t>de lo que esperaban.</a:t>
            </a:r>
          </a:p>
          <a:p>
            <a:r>
              <a:rPr lang="es-ES_tradnl" sz="1600" b="1" dirty="0">
                <a:solidFill>
                  <a:schemeClr val="accent4"/>
                </a:solidFill>
              </a:rPr>
              <a:t>(57</a:t>
            </a:r>
            <a:r>
              <a:rPr lang="es-ES_tradnl" sz="800" b="1" dirty="0">
                <a:solidFill>
                  <a:schemeClr val="accent4"/>
                </a:solidFill>
              </a:rPr>
              <a:t> </a:t>
            </a:r>
            <a:r>
              <a:rPr lang="es-ES_tradnl" sz="1600" b="1" dirty="0">
                <a:solidFill>
                  <a:schemeClr val="accent4"/>
                </a:solidFill>
              </a:rPr>
              <a:t>% a nivel nacional)</a:t>
            </a:r>
          </a:p>
        </p:txBody>
      </p:sp>
      <p:sp>
        <p:nvSpPr>
          <p:cNvPr id="9" name="TextBox 8">
            <a:extLst>
              <a:ext uri="{FF2B5EF4-FFF2-40B4-BE49-F238E27FC236}">
                <a16:creationId xmlns:a16="http://schemas.microsoft.com/office/drawing/2014/main" id="{2AF05FE3-C444-6C47-B7BC-895A3BF186A4}"/>
              </a:ext>
            </a:extLst>
          </p:cNvPr>
          <p:cNvSpPr txBox="1"/>
          <p:nvPr/>
        </p:nvSpPr>
        <p:spPr>
          <a:xfrm>
            <a:off x="6891539" y="1814639"/>
            <a:ext cx="4055135" cy="1523494"/>
          </a:xfrm>
          <a:prstGeom prst="rect">
            <a:avLst/>
          </a:prstGeom>
          <a:noFill/>
        </p:spPr>
        <p:txBody>
          <a:bodyPr wrap="square" rtlCol="0">
            <a:spAutoFit/>
          </a:bodyPr>
          <a:lstStyle/>
          <a:p>
            <a:pPr>
              <a:spcAft>
                <a:spcPts val="600"/>
              </a:spcAft>
            </a:pPr>
            <a:r>
              <a:rPr lang="es-ES_tradnl" sz="2400" b="1" dirty="0">
                <a:solidFill>
                  <a:schemeClr val="bg1"/>
                </a:solidFill>
              </a:rPr>
              <a:t>54</a:t>
            </a:r>
            <a:r>
              <a:rPr lang="es-ES_tradnl" sz="800" b="1" dirty="0">
                <a:solidFill>
                  <a:schemeClr val="bg1"/>
                </a:solidFill>
              </a:rPr>
              <a:t> </a:t>
            </a:r>
            <a:r>
              <a:rPr lang="es-ES_tradnl" sz="2400" b="1" dirty="0">
                <a:solidFill>
                  <a:schemeClr val="bg1"/>
                </a:solidFill>
              </a:rPr>
              <a:t>% </a:t>
            </a:r>
            <a:r>
              <a:rPr lang="es-ES_tradnl" sz="1600" dirty="0">
                <a:solidFill>
                  <a:schemeClr val="bg1"/>
                </a:solidFill>
              </a:rPr>
              <a:t>de los padres están de acuerdo </a:t>
            </a:r>
            <a:br>
              <a:rPr lang="es-ES_tradnl" sz="1600" dirty="0">
                <a:solidFill>
                  <a:schemeClr val="bg1"/>
                </a:solidFill>
              </a:rPr>
            </a:br>
            <a:r>
              <a:rPr lang="es-ES_tradnl" sz="1600" dirty="0">
                <a:solidFill>
                  <a:schemeClr val="bg1"/>
                </a:solidFill>
              </a:rPr>
              <a:t>en que ayudar a sus hijos mientras hacían las tareas escolares de manera remota </a:t>
            </a:r>
            <a:br>
              <a:rPr lang="es-ES_tradnl" sz="1600" dirty="0">
                <a:solidFill>
                  <a:schemeClr val="bg1"/>
                </a:solidFill>
              </a:rPr>
            </a:br>
            <a:r>
              <a:rPr lang="es-ES_tradnl" sz="1600" dirty="0">
                <a:solidFill>
                  <a:schemeClr val="bg1"/>
                </a:solidFill>
              </a:rPr>
              <a:t>fue más difícil de lo que esperaban.</a:t>
            </a:r>
            <a:endParaRPr lang="es-ES_tradnl" sz="1600" b="1" dirty="0">
              <a:solidFill>
                <a:schemeClr val="bg1"/>
              </a:solidFill>
            </a:endParaRPr>
          </a:p>
          <a:p>
            <a:r>
              <a:rPr lang="es-ES_tradnl" sz="1600" b="1" dirty="0">
                <a:solidFill>
                  <a:schemeClr val="accent4"/>
                </a:solidFill>
              </a:rPr>
              <a:t>(52</a:t>
            </a:r>
            <a:r>
              <a:rPr lang="es-ES_tradnl" sz="800" b="1" dirty="0">
                <a:solidFill>
                  <a:schemeClr val="accent4"/>
                </a:solidFill>
              </a:rPr>
              <a:t> </a:t>
            </a:r>
            <a:r>
              <a:rPr lang="es-ES_tradnl" sz="1600" b="1" dirty="0">
                <a:solidFill>
                  <a:schemeClr val="accent4"/>
                </a:solidFill>
              </a:rPr>
              <a:t>% a nivel nacional)</a:t>
            </a:r>
          </a:p>
        </p:txBody>
      </p:sp>
      <p:sp>
        <p:nvSpPr>
          <p:cNvPr id="10" name="TextBox 9">
            <a:extLst>
              <a:ext uri="{FF2B5EF4-FFF2-40B4-BE49-F238E27FC236}">
                <a16:creationId xmlns:a16="http://schemas.microsoft.com/office/drawing/2014/main" id="{817184AD-DF9D-D141-99A4-E8D2AB57ABC3}"/>
              </a:ext>
            </a:extLst>
          </p:cNvPr>
          <p:cNvSpPr txBox="1"/>
          <p:nvPr/>
        </p:nvSpPr>
        <p:spPr>
          <a:xfrm>
            <a:off x="1317171" y="4048078"/>
            <a:ext cx="3650687" cy="923330"/>
          </a:xfrm>
          <a:prstGeom prst="rect">
            <a:avLst/>
          </a:prstGeom>
          <a:noFill/>
        </p:spPr>
        <p:txBody>
          <a:bodyPr wrap="square" rtlCol="0">
            <a:spAutoFit/>
          </a:bodyPr>
          <a:lstStyle/>
          <a:p>
            <a:r>
              <a:rPr lang="es-ES_tradnl" b="1" dirty="0">
                <a:solidFill>
                  <a:srgbClr val="990099"/>
                </a:solidFill>
              </a:rPr>
              <a:t>Afroamericanos</a:t>
            </a:r>
            <a:r>
              <a:rPr lang="es-ES_tradnl" dirty="0"/>
              <a:t>: 68</a:t>
            </a:r>
            <a:r>
              <a:rPr lang="es-ES_tradnl" sz="800" dirty="0"/>
              <a:t> </a:t>
            </a:r>
            <a:r>
              <a:rPr lang="es-ES_tradnl" dirty="0"/>
              <a:t>%</a:t>
            </a:r>
          </a:p>
          <a:p>
            <a:r>
              <a:rPr lang="es-ES_tradnl" b="1" dirty="0">
                <a:solidFill>
                  <a:schemeClr val="accent6"/>
                </a:solidFill>
              </a:rPr>
              <a:t>Hispanos</a:t>
            </a:r>
            <a:r>
              <a:rPr lang="es-ES_tradnl" dirty="0"/>
              <a:t>: 66</a:t>
            </a:r>
            <a:r>
              <a:rPr lang="es-ES_tradnl" sz="800" dirty="0"/>
              <a:t> </a:t>
            </a:r>
            <a:r>
              <a:rPr lang="es-ES_tradnl" dirty="0"/>
              <a:t>%</a:t>
            </a:r>
          </a:p>
          <a:p>
            <a:r>
              <a:rPr lang="es-ES_tradnl" b="1" dirty="0">
                <a:solidFill>
                  <a:schemeClr val="accent4"/>
                </a:solidFill>
              </a:rPr>
              <a:t>Blancos</a:t>
            </a:r>
            <a:r>
              <a:rPr lang="es-ES_tradnl" dirty="0"/>
              <a:t>: </a:t>
            </a:r>
            <a:r>
              <a:rPr lang="es-ES_tradnl" b="1" dirty="0">
                <a:solidFill>
                  <a:schemeClr val="accent2"/>
                </a:solidFill>
              </a:rPr>
              <a:t>55</a:t>
            </a:r>
            <a:r>
              <a:rPr lang="es-ES_tradnl" sz="800" b="1" dirty="0">
                <a:solidFill>
                  <a:schemeClr val="accent2"/>
                </a:solidFill>
              </a:rPr>
              <a:t> </a:t>
            </a:r>
            <a:r>
              <a:rPr lang="es-ES_tradnl" b="1" dirty="0">
                <a:solidFill>
                  <a:schemeClr val="accent2"/>
                </a:solidFill>
              </a:rPr>
              <a:t>%</a:t>
            </a:r>
          </a:p>
        </p:txBody>
      </p:sp>
      <p:sp>
        <p:nvSpPr>
          <p:cNvPr id="11" name="TextBox 10">
            <a:extLst>
              <a:ext uri="{FF2B5EF4-FFF2-40B4-BE49-F238E27FC236}">
                <a16:creationId xmlns:a16="http://schemas.microsoft.com/office/drawing/2014/main" id="{30CC4DAF-16B3-7245-AD12-B3720B87CC87}"/>
              </a:ext>
            </a:extLst>
          </p:cNvPr>
          <p:cNvSpPr txBox="1"/>
          <p:nvPr/>
        </p:nvSpPr>
        <p:spPr>
          <a:xfrm>
            <a:off x="6891539" y="4048078"/>
            <a:ext cx="3650687" cy="923330"/>
          </a:xfrm>
          <a:prstGeom prst="rect">
            <a:avLst/>
          </a:prstGeom>
          <a:noFill/>
        </p:spPr>
        <p:txBody>
          <a:bodyPr wrap="square" rtlCol="0">
            <a:spAutoFit/>
          </a:bodyPr>
          <a:lstStyle/>
          <a:p>
            <a:r>
              <a:rPr lang="es-ES_tradnl" b="1" dirty="0">
                <a:solidFill>
                  <a:srgbClr val="990099"/>
                </a:solidFill>
              </a:rPr>
              <a:t>Afroamericanos</a:t>
            </a:r>
            <a:r>
              <a:rPr lang="es-ES_tradnl" dirty="0"/>
              <a:t>: 58</a:t>
            </a:r>
            <a:r>
              <a:rPr lang="es-ES_tradnl" sz="800" dirty="0"/>
              <a:t> </a:t>
            </a:r>
            <a:r>
              <a:rPr lang="es-ES_tradnl" dirty="0"/>
              <a:t>%</a:t>
            </a:r>
          </a:p>
          <a:p>
            <a:r>
              <a:rPr lang="es-ES_tradnl" b="1" dirty="0">
                <a:solidFill>
                  <a:schemeClr val="accent6"/>
                </a:solidFill>
              </a:rPr>
              <a:t>Hispanos</a:t>
            </a:r>
            <a:r>
              <a:rPr lang="es-ES_tradnl" dirty="0"/>
              <a:t>: </a:t>
            </a:r>
            <a:r>
              <a:rPr lang="es-ES_tradnl" b="1" dirty="0">
                <a:solidFill>
                  <a:schemeClr val="accent1"/>
                </a:solidFill>
              </a:rPr>
              <a:t>61</a:t>
            </a:r>
            <a:r>
              <a:rPr lang="es-ES_tradnl" sz="800" b="1" dirty="0">
                <a:solidFill>
                  <a:schemeClr val="accent1"/>
                </a:solidFill>
              </a:rPr>
              <a:t> </a:t>
            </a:r>
            <a:r>
              <a:rPr lang="es-ES_tradnl" b="1" dirty="0">
                <a:solidFill>
                  <a:schemeClr val="accent1"/>
                </a:solidFill>
              </a:rPr>
              <a:t>%</a:t>
            </a:r>
          </a:p>
          <a:p>
            <a:r>
              <a:rPr lang="es-ES_tradnl" b="1" dirty="0">
                <a:solidFill>
                  <a:schemeClr val="accent4"/>
                </a:solidFill>
              </a:rPr>
              <a:t>Blancos</a:t>
            </a:r>
            <a:r>
              <a:rPr lang="es-ES_tradnl" dirty="0"/>
              <a:t>: 50</a:t>
            </a:r>
            <a:r>
              <a:rPr lang="es-ES_tradnl" sz="800" dirty="0"/>
              <a:t> </a:t>
            </a:r>
            <a:r>
              <a:rPr lang="es-ES_tradnl" dirty="0"/>
              <a:t>%</a:t>
            </a:r>
          </a:p>
        </p:txBody>
      </p:sp>
      <p:cxnSp>
        <p:nvCxnSpPr>
          <p:cNvPr id="17" name="Straight Connector 16">
            <a:extLst>
              <a:ext uri="{FF2B5EF4-FFF2-40B4-BE49-F238E27FC236}">
                <a16:creationId xmlns:a16="http://schemas.microsoft.com/office/drawing/2014/main" id="{89506FF1-6D15-7043-AF09-EF4E9CAA3D31}"/>
              </a:ext>
            </a:extLst>
          </p:cNvPr>
          <p:cNvCxnSpPr/>
          <p:nvPr/>
        </p:nvCxnSpPr>
        <p:spPr>
          <a:xfrm>
            <a:off x="5650614" y="1646829"/>
            <a:ext cx="0" cy="464764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12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9B90-EA48-5B4C-B307-0F787A0DAD54}"/>
              </a:ext>
            </a:extLst>
          </p:cNvPr>
          <p:cNvSpPr>
            <a:spLocks noGrp="1"/>
          </p:cNvSpPr>
          <p:nvPr>
            <p:ph type="title"/>
          </p:nvPr>
        </p:nvSpPr>
        <p:spPr/>
        <p:txBody>
          <a:bodyPr/>
          <a:lstStyle/>
          <a:p>
            <a:r>
              <a:rPr lang="es-ES_tradnl" dirty="0"/>
              <a:t>Cuatro de cada 10 padres indican que su hijo no pudo completar todo lo requerido la primavera pasada</a:t>
            </a:r>
          </a:p>
        </p:txBody>
      </p:sp>
      <p:sp>
        <p:nvSpPr>
          <p:cNvPr id="12" name="Footer Placeholder 3">
            <a:extLst>
              <a:ext uri="{FF2B5EF4-FFF2-40B4-BE49-F238E27FC236}">
                <a16:creationId xmlns:a16="http://schemas.microsoft.com/office/drawing/2014/main" id="{8DBA3DFC-6CE6-44AA-9EB5-7109A7E26D1D}"/>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F19620C1-1EAD-564F-A5E1-266071B9F2A6}"/>
              </a:ext>
            </a:extLst>
          </p:cNvPr>
          <p:cNvSpPr>
            <a:spLocks noGrp="1"/>
          </p:cNvSpPr>
          <p:nvPr>
            <p:ph type="sldNum" sz="quarter" idx="12"/>
          </p:nvPr>
        </p:nvSpPr>
        <p:spPr/>
        <p:txBody>
          <a:bodyPr/>
          <a:lstStyle/>
          <a:p>
            <a:fld id="{24516266-9EFC-AA48-A7FA-65B041A20E18}" type="slidenum">
              <a:rPr lang="es-ES_tradnl" smtClean="0"/>
              <a:pPr/>
              <a:t>19</a:t>
            </a:fld>
            <a:endParaRPr lang="es-ES_tradnl"/>
          </a:p>
        </p:txBody>
      </p:sp>
      <p:sp>
        <p:nvSpPr>
          <p:cNvPr id="7" name="TextBox 6">
            <a:extLst>
              <a:ext uri="{FF2B5EF4-FFF2-40B4-BE49-F238E27FC236}">
                <a16:creationId xmlns:a16="http://schemas.microsoft.com/office/drawing/2014/main" id="{CD2288E2-DBA2-844C-A6C8-B962CA54BE5D}"/>
              </a:ext>
            </a:extLst>
          </p:cNvPr>
          <p:cNvSpPr txBox="1"/>
          <p:nvPr/>
        </p:nvSpPr>
        <p:spPr>
          <a:xfrm>
            <a:off x="7697881" y="4046152"/>
            <a:ext cx="3601628" cy="923330"/>
          </a:xfrm>
          <a:prstGeom prst="rect">
            <a:avLst/>
          </a:prstGeom>
          <a:noFill/>
        </p:spPr>
        <p:txBody>
          <a:bodyPr wrap="square" rtlCol="0">
            <a:spAutoFit/>
          </a:bodyPr>
          <a:lstStyle/>
          <a:p>
            <a:r>
              <a:rPr lang="es-ES_tradnl" b="1" dirty="0">
                <a:solidFill>
                  <a:srgbClr val="990099"/>
                </a:solidFill>
              </a:rPr>
              <a:t>Afroamericanos</a:t>
            </a:r>
            <a:r>
              <a:rPr lang="es-ES_tradnl" dirty="0"/>
              <a:t>: 55</a:t>
            </a:r>
            <a:r>
              <a:rPr lang="es-ES_tradnl" sz="800" dirty="0"/>
              <a:t> </a:t>
            </a:r>
            <a:r>
              <a:rPr lang="es-ES_tradnl" dirty="0"/>
              <a:t>%</a:t>
            </a:r>
          </a:p>
          <a:p>
            <a:r>
              <a:rPr lang="es-ES_tradnl" b="1" dirty="0">
                <a:solidFill>
                  <a:schemeClr val="accent6"/>
                </a:solidFill>
              </a:rPr>
              <a:t>Hispanos</a:t>
            </a:r>
            <a:r>
              <a:rPr lang="es-ES_tradnl" dirty="0"/>
              <a:t>: 60</a:t>
            </a:r>
            <a:r>
              <a:rPr lang="es-ES_tradnl" sz="800" dirty="0"/>
              <a:t> </a:t>
            </a:r>
            <a:r>
              <a:rPr lang="es-ES_tradnl" dirty="0"/>
              <a:t>%</a:t>
            </a:r>
          </a:p>
          <a:p>
            <a:r>
              <a:rPr lang="es-ES_tradnl" b="1" dirty="0">
                <a:solidFill>
                  <a:schemeClr val="accent4"/>
                </a:solidFill>
              </a:rPr>
              <a:t>Blancos</a:t>
            </a:r>
            <a:r>
              <a:rPr lang="es-ES_tradnl" dirty="0"/>
              <a:t>: 62</a:t>
            </a:r>
            <a:r>
              <a:rPr lang="es-ES_tradnl" sz="800" dirty="0"/>
              <a:t> </a:t>
            </a:r>
            <a:r>
              <a:rPr lang="es-ES_tradnl" dirty="0"/>
              <a:t>%</a:t>
            </a:r>
          </a:p>
        </p:txBody>
      </p:sp>
      <p:sp>
        <p:nvSpPr>
          <p:cNvPr id="9" name="TextBox 8">
            <a:extLst>
              <a:ext uri="{FF2B5EF4-FFF2-40B4-BE49-F238E27FC236}">
                <a16:creationId xmlns:a16="http://schemas.microsoft.com/office/drawing/2014/main" id="{C8B94160-C97B-B545-9C86-C9AE0EB3E8F3}"/>
              </a:ext>
            </a:extLst>
          </p:cNvPr>
          <p:cNvSpPr txBox="1"/>
          <p:nvPr/>
        </p:nvSpPr>
        <p:spPr>
          <a:xfrm>
            <a:off x="7697881" y="3606335"/>
            <a:ext cx="2377440" cy="369332"/>
          </a:xfrm>
          <a:prstGeom prst="rect">
            <a:avLst/>
          </a:prstGeom>
          <a:noFill/>
        </p:spPr>
        <p:txBody>
          <a:bodyPr wrap="square">
            <a:spAutoFit/>
          </a:bodyPr>
          <a:lstStyle/>
          <a:p>
            <a:r>
              <a:rPr lang="es-ES_tradnl" dirty="0"/>
              <a:t>Todo el tiempo</a:t>
            </a:r>
          </a:p>
        </p:txBody>
      </p:sp>
      <p:sp>
        <p:nvSpPr>
          <p:cNvPr id="10" name="Rounded Rectangle 9">
            <a:extLst>
              <a:ext uri="{FF2B5EF4-FFF2-40B4-BE49-F238E27FC236}">
                <a16:creationId xmlns:a16="http://schemas.microsoft.com/office/drawing/2014/main" id="{F19F4091-8599-8441-9F54-371E6F09A0BC}"/>
              </a:ext>
            </a:extLst>
          </p:cNvPr>
          <p:cNvSpPr>
            <a:spLocks noChangeAspect="1"/>
          </p:cNvSpPr>
          <p:nvPr/>
        </p:nvSpPr>
        <p:spPr>
          <a:xfrm>
            <a:off x="1927293" y="1493106"/>
            <a:ext cx="8337415" cy="658947"/>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11" name="TextBox 10">
            <a:extLst>
              <a:ext uri="{FF2B5EF4-FFF2-40B4-BE49-F238E27FC236}">
                <a16:creationId xmlns:a16="http://schemas.microsoft.com/office/drawing/2014/main" id="{DD2E91DC-4324-8D40-A50D-6C9D5B7738E8}"/>
              </a:ext>
            </a:extLst>
          </p:cNvPr>
          <p:cNvSpPr txBox="1"/>
          <p:nvPr/>
        </p:nvSpPr>
        <p:spPr>
          <a:xfrm>
            <a:off x="2629153" y="1657230"/>
            <a:ext cx="6933694" cy="338554"/>
          </a:xfrm>
          <a:prstGeom prst="rect">
            <a:avLst/>
          </a:prstGeom>
          <a:noFill/>
        </p:spPr>
        <p:txBody>
          <a:bodyPr wrap="square" rtlCol="0">
            <a:spAutoFit/>
          </a:bodyPr>
          <a:lstStyle/>
          <a:p>
            <a:pPr algn="ctr"/>
            <a:r>
              <a:rPr lang="es-ES_tradnl" sz="1600" dirty="0">
                <a:solidFill>
                  <a:schemeClr val="bg1"/>
                </a:solidFill>
              </a:rPr>
              <a:t>El 45</a:t>
            </a:r>
            <a:r>
              <a:rPr lang="es-ES_tradnl" sz="800" dirty="0">
                <a:solidFill>
                  <a:schemeClr val="bg1"/>
                </a:solidFill>
              </a:rPr>
              <a:t> </a:t>
            </a:r>
            <a:r>
              <a:rPr lang="es-ES_tradnl" sz="1600" dirty="0">
                <a:solidFill>
                  <a:schemeClr val="bg1"/>
                </a:solidFill>
              </a:rPr>
              <a:t>% de los padres afroamericanos comparten este sentimiento.</a:t>
            </a:r>
          </a:p>
        </p:txBody>
      </p:sp>
      <p:grpSp>
        <p:nvGrpSpPr>
          <p:cNvPr id="3" name="Agrupar 2"/>
          <p:cNvGrpSpPr/>
          <p:nvPr/>
        </p:nvGrpSpPr>
        <p:grpSpPr>
          <a:xfrm>
            <a:off x="1124445" y="2152053"/>
            <a:ext cx="6268636" cy="4693220"/>
            <a:chOff x="497924" y="2152053"/>
            <a:chExt cx="6268636" cy="4693220"/>
          </a:xfrm>
        </p:grpSpPr>
        <p:graphicFrame>
          <p:nvGraphicFramePr>
            <p:cNvPr id="18" name="Chart 17">
              <a:extLst>
                <a:ext uri="{FF2B5EF4-FFF2-40B4-BE49-F238E27FC236}">
                  <a16:creationId xmlns:a16="http://schemas.microsoft.com/office/drawing/2014/main" id="{9B049286-632A-4B4A-8D8B-17AF3D97C263}"/>
                </a:ext>
              </a:extLst>
            </p:cNvPr>
            <p:cNvGraphicFramePr/>
            <p:nvPr>
              <p:extLst>
                <p:ext uri="{D42A27DB-BD31-4B8C-83A1-F6EECF244321}">
                  <p14:modId xmlns:p14="http://schemas.microsoft.com/office/powerpoint/2010/main" val="3949650847"/>
                </p:ext>
              </p:extLst>
            </p:nvPr>
          </p:nvGraphicFramePr>
          <p:xfrm>
            <a:off x="497924" y="2152053"/>
            <a:ext cx="6268636" cy="469322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497925" y="5582624"/>
              <a:ext cx="1705464" cy="773726"/>
            </a:xfrm>
            <a:prstGeom prst="rect">
              <a:avLst/>
            </a:prstGeom>
            <a:solidFill>
              <a:schemeClr val="bg1"/>
            </a:solidFill>
          </p:spPr>
          <p:txBody>
            <a:bodyPr wrap="square" rtlCol="0">
              <a:noAutofit/>
            </a:bodyPr>
            <a:lstStyle/>
            <a:p>
              <a:pPr algn="ctr"/>
              <a:r>
                <a:rPr lang="es-ES_tradnl" sz="1100" dirty="0"/>
                <a:t>Todo el tiempo /completó todo lo </a:t>
              </a:r>
              <a:br>
                <a:rPr lang="es-ES_tradnl" sz="1100" dirty="0"/>
              </a:br>
              <a:r>
                <a:rPr lang="es-ES_tradnl" sz="1100" dirty="0"/>
                <a:t>que se requería</a:t>
              </a:r>
            </a:p>
          </p:txBody>
        </p:sp>
        <p:sp>
          <p:nvSpPr>
            <p:cNvPr id="20" name="TextBox 19"/>
            <p:cNvSpPr txBox="1"/>
            <p:nvPr/>
          </p:nvSpPr>
          <p:spPr>
            <a:xfrm>
              <a:off x="2203389" y="5593376"/>
              <a:ext cx="1170339" cy="506052"/>
            </a:xfrm>
            <a:prstGeom prst="rect">
              <a:avLst/>
            </a:prstGeom>
            <a:solidFill>
              <a:schemeClr val="bg1"/>
            </a:solidFill>
          </p:spPr>
          <p:txBody>
            <a:bodyPr wrap="square" rtlCol="0">
              <a:noAutofit/>
            </a:bodyPr>
            <a:lstStyle/>
            <a:p>
              <a:pPr algn="ctr"/>
              <a:r>
                <a:rPr lang="es-ES_tradnl" sz="1100" dirty="0"/>
                <a:t>La mayor parte del tiempo</a:t>
              </a:r>
            </a:p>
          </p:txBody>
        </p:sp>
        <p:sp>
          <p:nvSpPr>
            <p:cNvPr id="21" name="TextBox 20"/>
            <p:cNvSpPr txBox="1"/>
            <p:nvPr/>
          </p:nvSpPr>
          <p:spPr>
            <a:xfrm>
              <a:off x="3723284" y="5600700"/>
              <a:ext cx="1170339" cy="498728"/>
            </a:xfrm>
            <a:prstGeom prst="rect">
              <a:avLst/>
            </a:prstGeom>
            <a:solidFill>
              <a:schemeClr val="bg1"/>
            </a:solidFill>
          </p:spPr>
          <p:txBody>
            <a:bodyPr wrap="square" rtlCol="0">
              <a:noAutofit/>
            </a:bodyPr>
            <a:lstStyle/>
            <a:p>
              <a:pPr algn="ctr"/>
              <a:r>
                <a:rPr lang="es-ES_tradnl" sz="1100" dirty="0"/>
                <a:t>Algunas veces</a:t>
              </a:r>
            </a:p>
          </p:txBody>
        </p:sp>
        <p:sp>
          <p:nvSpPr>
            <p:cNvPr id="22" name="TextBox 21"/>
            <p:cNvSpPr txBox="1"/>
            <p:nvPr/>
          </p:nvSpPr>
          <p:spPr>
            <a:xfrm>
              <a:off x="5109523" y="5600700"/>
              <a:ext cx="1414075" cy="498728"/>
            </a:xfrm>
            <a:prstGeom prst="rect">
              <a:avLst/>
            </a:prstGeom>
            <a:solidFill>
              <a:schemeClr val="bg1"/>
            </a:solidFill>
          </p:spPr>
          <p:txBody>
            <a:bodyPr wrap="square" rtlCol="0">
              <a:noAutofit/>
            </a:bodyPr>
            <a:lstStyle/>
            <a:p>
              <a:pPr algn="ctr"/>
              <a:r>
                <a:rPr lang="es-ES_tradnl" sz="1100" dirty="0"/>
                <a:t>Rara vez</a:t>
              </a:r>
            </a:p>
          </p:txBody>
        </p:sp>
      </p:grpSp>
      <p:sp>
        <p:nvSpPr>
          <p:cNvPr id="23" name="Rectangle 22"/>
          <p:cNvSpPr/>
          <p:nvPr/>
        </p:nvSpPr>
        <p:spPr>
          <a:xfrm>
            <a:off x="1124446" y="2565482"/>
            <a:ext cx="6025673" cy="951953"/>
          </a:xfrm>
          <a:prstGeom prst="rect">
            <a:avLst/>
          </a:prstGeom>
          <a:solidFill>
            <a:schemeClr val="bg1"/>
          </a:solidFill>
        </p:spPr>
        <p:txBody>
          <a:bodyPr>
            <a:noAutofit/>
          </a:bodyPr>
          <a:lstStyle/>
          <a:p>
            <a:pPr algn="ctr">
              <a:defRPr sz="1862" b="0" i="0" u="none" strike="noStrike" kern="1200" spc="0" baseline="0">
                <a:solidFill>
                  <a:srgbClr val="2B3C46"/>
                </a:solidFill>
                <a:latin typeface="+mn-lt"/>
                <a:ea typeface="+mn-ea"/>
                <a:cs typeface="+mn-cs"/>
              </a:defRPr>
            </a:pPr>
            <a:r>
              <a:rPr lang="es-ES_tradnl" dirty="0"/>
              <a:t>¿Con qué frecuencia logró su hijo ya sea participar </a:t>
            </a:r>
            <a:br>
              <a:rPr lang="es-ES_tradnl" dirty="0"/>
            </a:br>
            <a:r>
              <a:rPr lang="es-ES_tradnl" dirty="0"/>
              <a:t>o mantenerse al día con las actividades </a:t>
            </a:r>
            <a:br>
              <a:rPr lang="es-ES_tradnl" dirty="0"/>
            </a:br>
            <a:r>
              <a:rPr lang="es-ES_tradnl" dirty="0"/>
              <a:t>de aprendizaje ofrecidas por su escuela</a:t>
            </a:r>
            <a:r>
              <a:rPr lang="es-ES_tradnl" sz="1862" dirty="0"/>
              <a:t>? </a:t>
            </a:r>
            <a:endParaRPr lang="es-ES_tradnl" dirty="0"/>
          </a:p>
        </p:txBody>
      </p:sp>
    </p:spTree>
    <p:extLst>
      <p:ext uri="{BB962C8B-B14F-4D97-AF65-F5344CB8AC3E}">
        <p14:creationId xmlns:p14="http://schemas.microsoft.com/office/powerpoint/2010/main" val="192177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2487-4CF7-EE47-A8F5-B0C3BC2C54B9}"/>
              </a:ext>
            </a:extLst>
          </p:cNvPr>
          <p:cNvSpPr>
            <a:spLocks noGrp="1"/>
          </p:cNvSpPr>
          <p:nvPr>
            <p:ph type="title"/>
          </p:nvPr>
        </p:nvSpPr>
        <p:spPr/>
        <p:txBody>
          <a:bodyPr/>
          <a:lstStyle/>
          <a:p>
            <a:r>
              <a:rPr lang="en-US" dirty="0"/>
              <a:t>Agenda</a:t>
            </a:r>
          </a:p>
        </p:txBody>
      </p:sp>
      <p:sp>
        <p:nvSpPr>
          <p:cNvPr id="4" name="Footer Placeholder 3">
            <a:extLst>
              <a:ext uri="{FF2B5EF4-FFF2-40B4-BE49-F238E27FC236}">
                <a16:creationId xmlns:a16="http://schemas.microsoft.com/office/drawing/2014/main" id="{C204217B-EDDA-9F4C-997A-40250C6B3FF8}"/>
              </a:ext>
            </a:extLst>
          </p:cNvPr>
          <p:cNvSpPr>
            <a:spLocks noGrp="1"/>
          </p:cNvSpPr>
          <p:nvPr>
            <p:ph type="ftr" sz="quarter" idx="11"/>
          </p:nvPr>
        </p:nvSpPr>
        <p:spPr/>
        <p:txBody>
          <a:bodyPr/>
          <a:lstStyle/>
          <a:p>
            <a:r>
              <a:rPr lang="en-US" b="1" dirty="0"/>
              <a:t>LEARNING HEROES: </a:t>
            </a:r>
            <a:r>
              <a:rPr lang="en-US" dirty="0"/>
              <a:t>LOS PADRES EN NUEVA JERSEY</a:t>
            </a:r>
          </a:p>
        </p:txBody>
      </p:sp>
      <p:sp>
        <p:nvSpPr>
          <p:cNvPr id="5" name="Slide Number Placeholder 4">
            <a:extLst>
              <a:ext uri="{FF2B5EF4-FFF2-40B4-BE49-F238E27FC236}">
                <a16:creationId xmlns:a16="http://schemas.microsoft.com/office/drawing/2014/main" id="{9FEF172F-6D37-744F-8AD3-965E34A8CB25}"/>
              </a:ext>
            </a:extLst>
          </p:cNvPr>
          <p:cNvSpPr>
            <a:spLocks noGrp="1"/>
          </p:cNvSpPr>
          <p:nvPr>
            <p:ph type="sldNum" sz="quarter" idx="12"/>
          </p:nvPr>
        </p:nvSpPr>
        <p:spPr/>
        <p:txBody>
          <a:bodyPr/>
          <a:lstStyle/>
          <a:p>
            <a:fld id="{24516266-9EFC-AA48-A7FA-65B041A20E18}" type="slidenum">
              <a:rPr lang="en-US" smtClean="0"/>
              <a:pPr/>
              <a:t>2</a:t>
            </a:fld>
            <a:endParaRPr lang="en-US" dirty="0"/>
          </a:p>
        </p:txBody>
      </p:sp>
      <p:grpSp>
        <p:nvGrpSpPr>
          <p:cNvPr id="6" name="Group">
            <a:extLst>
              <a:ext uri="{FF2B5EF4-FFF2-40B4-BE49-F238E27FC236}">
                <a16:creationId xmlns:a16="http://schemas.microsoft.com/office/drawing/2014/main" id="{F0399992-A915-9745-9D56-79F08F4486A6}"/>
              </a:ext>
            </a:extLst>
          </p:cNvPr>
          <p:cNvGrpSpPr/>
          <p:nvPr/>
        </p:nvGrpSpPr>
        <p:grpSpPr>
          <a:xfrm>
            <a:off x="609274" y="2402141"/>
            <a:ext cx="3357675" cy="3582650"/>
            <a:chOff x="0" y="0"/>
            <a:chExt cx="8001001" cy="12993574"/>
          </a:xfrm>
        </p:grpSpPr>
        <p:sp>
          <p:nvSpPr>
            <p:cNvPr id="7" name="Shape">
              <a:extLst>
                <a:ext uri="{FF2B5EF4-FFF2-40B4-BE49-F238E27FC236}">
                  <a16:creationId xmlns:a16="http://schemas.microsoft.com/office/drawing/2014/main" id="{1CE1BA02-AD3E-584D-8B55-C3A3FE28077F}"/>
                </a:ext>
              </a:extLst>
            </p:cNvPr>
            <p:cNvSpPr/>
            <p:nvPr/>
          </p:nvSpPr>
          <p:spPr>
            <a:xfrm rot="10800000">
              <a:off x="171295" y="339721"/>
              <a:ext cx="7829706" cy="12653853"/>
            </a:xfrm>
            <a:custGeom>
              <a:avLst/>
              <a:gdLst/>
              <a:ahLst/>
              <a:cxnLst>
                <a:cxn ang="0">
                  <a:pos x="wd2" y="hd2"/>
                </a:cxn>
                <a:cxn ang="5400000">
                  <a:pos x="wd2" y="hd2"/>
                </a:cxn>
                <a:cxn ang="10800000">
                  <a:pos x="wd2" y="hd2"/>
                </a:cxn>
                <a:cxn ang="16200000">
                  <a:pos x="wd2" y="hd2"/>
                </a:cxn>
              </a:cxnLst>
              <a:rect l="0" t="0" r="r" b="b"/>
              <a:pathLst>
                <a:path w="21600" h="21595" extrusionOk="0">
                  <a:moveTo>
                    <a:pt x="228"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8" y="20836"/>
                  </a:lnTo>
                  <a:cubicBezTo>
                    <a:pt x="101" y="20831"/>
                    <a:pt x="0" y="20659"/>
                    <a:pt x="0" y="20448"/>
                  </a:cubicBezTo>
                  <a:lnTo>
                    <a:pt x="0" y="1147"/>
                  </a:lnTo>
                  <a:cubicBezTo>
                    <a:pt x="0" y="936"/>
                    <a:pt x="101" y="763"/>
                    <a:pt x="228" y="759"/>
                  </a:cubicBezTo>
                  <a:close/>
                </a:path>
              </a:pathLst>
            </a:custGeom>
            <a:solidFill>
              <a:srgbClr val="4D4D4D">
                <a:alpha val="544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 name="Shape">
              <a:extLst>
                <a:ext uri="{FF2B5EF4-FFF2-40B4-BE49-F238E27FC236}">
                  <a16:creationId xmlns:a16="http://schemas.microsoft.com/office/drawing/2014/main" id="{A558B4BE-8948-234B-B178-EB63825146C3}"/>
                </a:ext>
              </a:extLst>
            </p:cNvPr>
            <p:cNvSpPr/>
            <p:nvPr/>
          </p:nvSpPr>
          <p:spPr>
            <a:xfrm rot="10800000">
              <a:off x="-1" y="-1"/>
              <a:ext cx="7821797" cy="12628030"/>
            </a:xfrm>
            <a:custGeom>
              <a:avLst/>
              <a:gdLst/>
              <a:ahLst/>
              <a:cxnLst>
                <a:cxn ang="0">
                  <a:pos x="wd2" y="hd2"/>
                </a:cxn>
                <a:cxn ang="5400000">
                  <a:pos x="wd2" y="hd2"/>
                </a:cxn>
                <a:cxn ang="10800000">
                  <a:pos x="wd2" y="hd2"/>
                </a:cxn>
                <a:cxn ang="16200000">
                  <a:pos x="wd2" y="hd2"/>
                </a:cxn>
              </a:cxnLst>
              <a:rect l="0" t="0" r="r" b="b"/>
              <a:pathLst>
                <a:path w="21600" h="21595" extrusionOk="0">
                  <a:moveTo>
                    <a:pt x="227"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7" y="20836"/>
                  </a:lnTo>
                  <a:cubicBezTo>
                    <a:pt x="101" y="20831"/>
                    <a:pt x="0" y="20659"/>
                    <a:pt x="0" y="20448"/>
                  </a:cubicBezTo>
                  <a:lnTo>
                    <a:pt x="0" y="1147"/>
                  </a:lnTo>
                  <a:cubicBezTo>
                    <a:pt x="0" y="936"/>
                    <a:pt x="101" y="763"/>
                    <a:pt x="227" y="759"/>
                  </a:cubicBezTo>
                  <a:close/>
                </a:path>
              </a:pathLst>
            </a:custGeom>
            <a:solidFill>
              <a:srgbClr val="FFFFFF"/>
            </a:solidFill>
            <a:ln w="9525" cap="flat">
              <a:solidFill>
                <a:srgbClr val="E6E6E6"/>
              </a:solidFill>
              <a:prstDash val="solid"/>
              <a:bevel/>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pSp>
      <p:sp>
        <p:nvSpPr>
          <p:cNvPr id="9" name="1">
            <a:extLst>
              <a:ext uri="{FF2B5EF4-FFF2-40B4-BE49-F238E27FC236}">
                <a16:creationId xmlns:a16="http://schemas.microsoft.com/office/drawing/2014/main" id="{BDD3C393-018B-7140-9718-39493809F115}"/>
              </a:ext>
            </a:extLst>
          </p:cNvPr>
          <p:cNvSpPr/>
          <p:nvPr/>
        </p:nvSpPr>
        <p:spPr>
          <a:xfrm>
            <a:off x="434821" y="2209969"/>
            <a:ext cx="474242" cy="474242"/>
          </a:xfrm>
          <a:prstGeom prst="ellipse">
            <a:avLst/>
          </a:prstGeom>
          <a:solidFill>
            <a:srgbClr val="00BB31"/>
          </a:solidFill>
          <a:ln w="3175"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lvl1pPr defTabSz="821531">
              <a:defRPr sz="5900">
                <a:solidFill>
                  <a:srgbClr val="FFFFFF"/>
                </a:solidFill>
                <a:latin typeface="Rubik"/>
                <a:ea typeface="Rubik"/>
                <a:cs typeface="Rubik"/>
                <a:sym typeface="Rubik"/>
              </a:defRPr>
            </a:lvl1pPr>
          </a:lstStyle>
          <a:p>
            <a:endParaRPr sz="3600" b="1" dirty="0"/>
          </a:p>
        </p:txBody>
      </p:sp>
      <p:sp>
        <p:nvSpPr>
          <p:cNvPr id="10" name="5-Point Star 9">
            <a:extLst>
              <a:ext uri="{FF2B5EF4-FFF2-40B4-BE49-F238E27FC236}">
                <a16:creationId xmlns:a16="http://schemas.microsoft.com/office/drawing/2014/main" id="{8680069D-C065-7042-BB2B-5636FA24F9BE}"/>
              </a:ext>
            </a:extLst>
          </p:cNvPr>
          <p:cNvSpPr/>
          <p:nvPr/>
        </p:nvSpPr>
        <p:spPr>
          <a:xfrm>
            <a:off x="521077" y="2280509"/>
            <a:ext cx="299789" cy="299789"/>
          </a:xfrm>
          <a:prstGeom prst="star5">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11" name="Group">
            <a:extLst>
              <a:ext uri="{FF2B5EF4-FFF2-40B4-BE49-F238E27FC236}">
                <a16:creationId xmlns:a16="http://schemas.microsoft.com/office/drawing/2014/main" id="{AD3B9C88-1903-4C42-B0D2-3D2421A1C7A6}"/>
              </a:ext>
            </a:extLst>
          </p:cNvPr>
          <p:cNvGrpSpPr/>
          <p:nvPr/>
        </p:nvGrpSpPr>
        <p:grpSpPr>
          <a:xfrm>
            <a:off x="4417162" y="2382109"/>
            <a:ext cx="3357675" cy="3582650"/>
            <a:chOff x="0" y="0"/>
            <a:chExt cx="8001001" cy="12993574"/>
          </a:xfrm>
        </p:grpSpPr>
        <p:sp>
          <p:nvSpPr>
            <p:cNvPr id="12" name="Shape">
              <a:extLst>
                <a:ext uri="{FF2B5EF4-FFF2-40B4-BE49-F238E27FC236}">
                  <a16:creationId xmlns:a16="http://schemas.microsoft.com/office/drawing/2014/main" id="{E62F81CD-B5CA-484B-A0C7-B2D564C7F649}"/>
                </a:ext>
              </a:extLst>
            </p:cNvPr>
            <p:cNvSpPr/>
            <p:nvPr/>
          </p:nvSpPr>
          <p:spPr>
            <a:xfrm rot="10800000">
              <a:off x="171295" y="339721"/>
              <a:ext cx="7829706" cy="12653853"/>
            </a:xfrm>
            <a:custGeom>
              <a:avLst/>
              <a:gdLst/>
              <a:ahLst/>
              <a:cxnLst>
                <a:cxn ang="0">
                  <a:pos x="wd2" y="hd2"/>
                </a:cxn>
                <a:cxn ang="5400000">
                  <a:pos x="wd2" y="hd2"/>
                </a:cxn>
                <a:cxn ang="10800000">
                  <a:pos x="wd2" y="hd2"/>
                </a:cxn>
                <a:cxn ang="16200000">
                  <a:pos x="wd2" y="hd2"/>
                </a:cxn>
              </a:cxnLst>
              <a:rect l="0" t="0" r="r" b="b"/>
              <a:pathLst>
                <a:path w="21600" h="21595" extrusionOk="0">
                  <a:moveTo>
                    <a:pt x="228"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8" y="20836"/>
                  </a:lnTo>
                  <a:cubicBezTo>
                    <a:pt x="101" y="20831"/>
                    <a:pt x="0" y="20659"/>
                    <a:pt x="0" y="20448"/>
                  </a:cubicBezTo>
                  <a:lnTo>
                    <a:pt x="0" y="1147"/>
                  </a:lnTo>
                  <a:cubicBezTo>
                    <a:pt x="0" y="936"/>
                    <a:pt x="101" y="763"/>
                    <a:pt x="228" y="759"/>
                  </a:cubicBezTo>
                  <a:close/>
                </a:path>
              </a:pathLst>
            </a:custGeom>
            <a:solidFill>
              <a:srgbClr val="4D4D4D">
                <a:alpha val="544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 name="Shape">
              <a:extLst>
                <a:ext uri="{FF2B5EF4-FFF2-40B4-BE49-F238E27FC236}">
                  <a16:creationId xmlns:a16="http://schemas.microsoft.com/office/drawing/2014/main" id="{0C0D645C-CD8A-734D-B9D3-0AD92AA417AD}"/>
                </a:ext>
              </a:extLst>
            </p:cNvPr>
            <p:cNvSpPr/>
            <p:nvPr/>
          </p:nvSpPr>
          <p:spPr>
            <a:xfrm rot="10800000">
              <a:off x="-1" y="-1"/>
              <a:ext cx="7821797" cy="12628030"/>
            </a:xfrm>
            <a:custGeom>
              <a:avLst/>
              <a:gdLst/>
              <a:ahLst/>
              <a:cxnLst>
                <a:cxn ang="0">
                  <a:pos x="wd2" y="hd2"/>
                </a:cxn>
                <a:cxn ang="5400000">
                  <a:pos x="wd2" y="hd2"/>
                </a:cxn>
                <a:cxn ang="10800000">
                  <a:pos x="wd2" y="hd2"/>
                </a:cxn>
                <a:cxn ang="16200000">
                  <a:pos x="wd2" y="hd2"/>
                </a:cxn>
              </a:cxnLst>
              <a:rect l="0" t="0" r="r" b="b"/>
              <a:pathLst>
                <a:path w="21600" h="21595" extrusionOk="0">
                  <a:moveTo>
                    <a:pt x="227"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7" y="20836"/>
                  </a:lnTo>
                  <a:cubicBezTo>
                    <a:pt x="101" y="20831"/>
                    <a:pt x="0" y="20659"/>
                    <a:pt x="0" y="20448"/>
                  </a:cubicBezTo>
                  <a:lnTo>
                    <a:pt x="0" y="1147"/>
                  </a:lnTo>
                  <a:cubicBezTo>
                    <a:pt x="0" y="936"/>
                    <a:pt x="101" y="763"/>
                    <a:pt x="227" y="759"/>
                  </a:cubicBezTo>
                  <a:close/>
                </a:path>
              </a:pathLst>
            </a:custGeom>
            <a:solidFill>
              <a:srgbClr val="FFFFFF"/>
            </a:solidFill>
            <a:ln w="9525" cap="flat">
              <a:solidFill>
                <a:srgbClr val="E6E6E6"/>
              </a:solidFill>
              <a:prstDash val="solid"/>
              <a:bevel/>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pSp>
      <p:grpSp>
        <p:nvGrpSpPr>
          <p:cNvPr id="14" name="Group">
            <a:extLst>
              <a:ext uri="{FF2B5EF4-FFF2-40B4-BE49-F238E27FC236}">
                <a16:creationId xmlns:a16="http://schemas.microsoft.com/office/drawing/2014/main" id="{F7DFBCD9-6095-CE42-9DF5-35830D823369}"/>
              </a:ext>
            </a:extLst>
          </p:cNvPr>
          <p:cNvGrpSpPr/>
          <p:nvPr/>
        </p:nvGrpSpPr>
        <p:grpSpPr>
          <a:xfrm>
            <a:off x="8296934" y="2402141"/>
            <a:ext cx="3357675" cy="3582650"/>
            <a:chOff x="0" y="0"/>
            <a:chExt cx="8001001" cy="12993574"/>
          </a:xfrm>
        </p:grpSpPr>
        <p:sp>
          <p:nvSpPr>
            <p:cNvPr id="15" name="Shape">
              <a:extLst>
                <a:ext uri="{FF2B5EF4-FFF2-40B4-BE49-F238E27FC236}">
                  <a16:creationId xmlns:a16="http://schemas.microsoft.com/office/drawing/2014/main" id="{FC941BE6-7CF8-C745-ADB1-2A0DC1FF61A9}"/>
                </a:ext>
              </a:extLst>
            </p:cNvPr>
            <p:cNvSpPr/>
            <p:nvPr/>
          </p:nvSpPr>
          <p:spPr>
            <a:xfrm rot="10800000">
              <a:off x="171295" y="339721"/>
              <a:ext cx="7829706" cy="12653853"/>
            </a:xfrm>
            <a:custGeom>
              <a:avLst/>
              <a:gdLst/>
              <a:ahLst/>
              <a:cxnLst>
                <a:cxn ang="0">
                  <a:pos x="wd2" y="hd2"/>
                </a:cxn>
                <a:cxn ang="5400000">
                  <a:pos x="wd2" y="hd2"/>
                </a:cxn>
                <a:cxn ang="10800000">
                  <a:pos x="wd2" y="hd2"/>
                </a:cxn>
                <a:cxn ang="16200000">
                  <a:pos x="wd2" y="hd2"/>
                </a:cxn>
              </a:cxnLst>
              <a:rect l="0" t="0" r="r" b="b"/>
              <a:pathLst>
                <a:path w="21600" h="21595" extrusionOk="0">
                  <a:moveTo>
                    <a:pt x="228"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8" y="20836"/>
                  </a:lnTo>
                  <a:cubicBezTo>
                    <a:pt x="101" y="20831"/>
                    <a:pt x="0" y="20659"/>
                    <a:pt x="0" y="20448"/>
                  </a:cubicBezTo>
                  <a:lnTo>
                    <a:pt x="0" y="1147"/>
                  </a:lnTo>
                  <a:cubicBezTo>
                    <a:pt x="0" y="936"/>
                    <a:pt x="101" y="763"/>
                    <a:pt x="228" y="759"/>
                  </a:cubicBezTo>
                  <a:close/>
                </a:path>
              </a:pathLst>
            </a:custGeom>
            <a:solidFill>
              <a:srgbClr val="4D4D4D">
                <a:alpha val="544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Shape">
              <a:extLst>
                <a:ext uri="{FF2B5EF4-FFF2-40B4-BE49-F238E27FC236}">
                  <a16:creationId xmlns:a16="http://schemas.microsoft.com/office/drawing/2014/main" id="{FAA15CE9-1C5B-6047-8254-12F7E882D6EE}"/>
                </a:ext>
              </a:extLst>
            </p:cNvPr>
            <p:cNvSpPr/>
            <p:nvPr/>
          </p:nvSpPr>
          <p:spPr>
            <a:xfrm rot="10800000">
              <a:off x="-1" y="-1"/>
              <a:ext cx="7821797" cy="12628030"/>
            </a:xfrm>
            <a:custGeom>
              <a:avLst/>
              <a:gdLst/>
              <a:ahLst/>
              <a:cxnLst>
                <a:cxn ang="0">
                  <a:pos x="wd2" y="hd2"/>
                </a:cxn>
                <a:cxn ang="5400000">
                  <a:pos x="wd2" y="hd2"/>
                </a:cxn>
                <a:cxn ang="10800000">
                  <a:pos x="wd2" y="hd2"/>
                </a:cxn>
                <a:cxn ang="16200000">
                  <a:pos x="wd2" y="hd2"/>
                </a:cxn>
              </a:cxnLst>
              <a:rect l="0" t="0" r="r" b="b"/>
              <a:pathLst>
                <a:path w="21600" h="21595" extrusionOk="0">
                  <a:moveTo>
                    <a:pt x="227"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7" y="20836"/>
                  </a:lnTo>
                  <a:cubicBezTo>
                    <a:pt x="101" y="20831"/>
                    <a:pt x="0" y="20659"/>
                    <a:pt x="0" y="20448"/>
                  </a:cubicBezTo>
                  <a:lnTo>
                    <a:pt x="0" y="1147"/>
                  </a:lnTo>
                  <a:cubicBezTo>
                    <a:pt x="0" y="936"/>
                    <a:pt x="101" y="763"/>
                    <a:pt x="227" y="759"/>
                  </a:cubicBezTo>
                  <a:close/>
                </a:path>
              </a:pathLst>
            </a:custGeom>
            <a:solidFill>
              <a:srgbClr val="FFFFFF"/>
            </a:solidFill>
            <a:ln w="9525" cap="flat">
              <a:solidFill>
                <a:srgbClr val="E6E6E6"/>
              </a:solidFill>
              <a:prstDash val="solid"/>
              <a:bevel/>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pSp>
      <p:sp>
        <p:nvSpPr>
          <p:cNvPr id="17" name="1">
            <a:extLst>
              <a:ext uri="{FF2B5EF4-FFF2-40B4-BE49-F238E27FC236}">
                <a16:creationId xmlns:a16="http://schemas.microsoft.com/office/drawing/2014/main" id="{64112951-DC51-CD41-9E8B-F678DF5F6B49}"/>
              </a:ext>
            </a:extLst>
          </p:cNvPr>
          <p:cNvSpPr/>
          <p:nvPr/>
        </p:nvSpPr>
        <p:spPr>
          <a:xfrm>
            <a:off x="4272211" y="2177433"/>
            <a:ext cx="474242" cy="474242"/>
          </a:xfrm>
          <a:prstGeom prst="ellipse">
            <a:avLst/>
          </a:prstGeom>
          <a:solidFill>
            <a:srgbClr val="FF7500"/>
          </a:solidFill>
          <a:ln w="3175"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lvl1pPr defTabSz="821531">
              <a:defRPr sz="5900">
                <a:solidFill>
                  <a:srgbClr val="FFFFFF"/>
                </a:solidFill>
                <a:latin typeface="Rubik"/>
                <a:ea typeface="Rubik"/>
                <a:cs typeface="Rubik"/>
                <a:sym typeface="Rubik"/>
              </a:defRPr>
            </a:lvl1pPr>
          </a:lstStyle>
          <a:p>
            <a:endParaRPr sz="3600" b="1" dirty="0"/>
          </a:p>
        </p:txBody>
      </p:sp>
      <p:sp>
        <p:nvSpPr>
          <p:cNvPr id="18" name="5-Point Star 17">
            <a:extLst>
              <a:ext uri="{FF2B5EF4-FFF2-40B4-BE49-F238E27FC236}">
                <a16:creationId xmlns:a16="http://schemas.microsoft.com/office/drawing/2014/main" id="{A24EC2F7-63B8-8A49-8B2E-1CFDF14B3B58}"/>
              </a:ext>
            </a:extLst>
          </p:cNvPr>
          <p:cNvSpPr/>
          <p:nvPr/>
        </p:nvSpPr>
        <p:spPr>
          <a:xfrm>
            <a:off x="4358467" y="2247973"/>
            <a:ext cx="299789" cy="299789"/>
          </a:xfrm>
          <a:prstGeom prst="star5">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1">
            <a:extLst>
              <a:ext uri="{FF2B5EF4-FFF2-40B4-BE49-F238E27FC236}">
                <a16:creationId xmlns:a16="http://schemas.microsoft.com/office/drawing/2014/main" id="{D3CC7783-A9F0-4A49-944B-3D65FD8E01E1}"/>
              </a:ext>
            </a:extLst>
          </p:cNvPr>
          <p:cNvSpPr/>
          <p:nvPr/>
        </p:nvSpPr>
        <p:spPr>
          <a:xfrm>
            <a:off x="8132668" y="2209969"/>
            <a:ext cx="474242" cy="474242"/>
          </a:xfrm>
          <a:prstGeom prst="ellipse">
            <a:avLst/>
          </a:prstGeom>
          <a:solidFill>
            <a:srgbClr val="E93CAC"/>
          </a:solidFill>
          <a:ln w="3175"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lvl1pPr defTabSz="821531">
              <a:defRPr sz="5900">
                <a:solidFill>
                  <a:srgbClr val="FFFFFF"/>
                </a:solidFill>
                <a:latin typeface="Rubik"/>
                <a:ea typeface="Rubik"/>
                <a:cs typeface="Rubik"/>
                <a:sym typeface="Rubik"/>
              </a:defRPr>
            </a:lvl1pPr>
          </a:lstStyle>
          <a:p>
            <a:endParaRPr sz="3600" b="1" dirty="0"/>
          </a:p>
        </p:txBody>
      </p:sp>
      <p:sp>
        <p:nvSpPr>
          <p:cNvPr id="20" name="5-Point Star 19">
            <a:extLst>
              <a:ext uri="{FF2B5EF4-FFF2-40B4-BE49-F238E27FC236}">
                <a16:creationId xmlns:a16="http://schemas.microsoft.com/office/drawing/2014/main" id="{3B91AFB8-94FA-1847-A91B-FEAB75EBC980}"/>
              </a:ext>
            </a:extLst>
          </p:cNvPr>
          <p:cNvSpPr/>
          <p:nvPr/>
        </p:nvSpPr>
        <p:spPr>
          <a:xfrm>
            <a:off x="8218924" y="2280509"/>
            <a:ext cx="299789" cy="299789"/>
          </a:xfrm>
          <a:prstGeom prst="star5">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21" name="Straight Connector 20">
            <a:extLst>
              <a:ext uri="{FF2B5EF4-FFF2-40B4-BE49-F238E27FC236}">
                <a16:creationId xmlns:a16="http://schemas.microsoft.com/office/drawing/2014/main" id="{C0CCF96F-5718-4B45-A9E9-F944C0555106}"/>
              </a:ext>
            </a:extLst>
          </p:cNvPr>
          <p:cNvCxnSpPr>
            <a:cxnSpLocks/>
          </p:cNvCxnSpPr>
          <p:nvPr/>
        </p:nvCxnSpPr>
        <p:spPr>
          <a:xfrm>
            <a:off x="5667269" y="1203116"/>
            <a:ext cx="857462" cy="0"/>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FB175D-3273-A042-B5B9-5EA267337F07}"/>
              </a:ext>
            </a:extLst>
          </p:cNvPr>
          <p:cNvSpPr/>
          <p:nvPr/>
        </p:nvSpPr>
        <p:spPr>
          <a:xfrm>
            <a:off x="612591" y="3146203"/>
            <a:ext cx="3285791" cy="1200328"/>
          </a:xfrm>
          <a:prstGeom prst="rect">
            <a:avLst/>
          </a:prstGeom>
        </p:spPr>
        <p:txBody>
          <a:bodyPr wrap="square">
            <a:spAutoFit/>
          </a:bodyPr>
          <a:lstStyle/>
          <a:p>
            <a:pPr algn="ctr">
              <a:defRPr/>
            </a:pPr>
            <a:r>
              <a:rPr lang="es-ES_tradnl" sz="2400" b="1">
                <a:solidFill>
                  <a:srgbClr val="134471"/>
                </a:solidFill>
                <a:cs typeface="Arial" panose="020B0604020202020204" pitchFamily="34" charset="0"/>
                <a:sym typeface="Helvetica"/>
              </a:rPr>
              <a:t>Visión general </a:t>
            </a:r>
            <a:br>
              <a:rPr lang="es-ES_tradnl" sz="2400" b="1">
                <a:solidFill>
                  <a:srgbClr val="134471"/>
                </a:solidFill>
                <a:cs typeface="Arial" panose="020B0604020202020204" pitchFamily="34" charset="0"/>
                <a:sym typeface="Helvetica"/>
              </a:rPr>
            </a:br>
            <a:r>
              <a:rPr lang="es-ES_tradnl" sz="2400" b="1">
                <a:solidFill>
                  <a:srgbClr val="134471"/>
                </a:solidFill>
                <a:cs typeface="Arial" panose="020B0604020202020204" pitchFamily="34" charset="0"/>
                <a:sym typeface="Helvetica"/>
              </a:rPr>
              <a:t>del proyecto </a:t>
            </a:r>
            <a:br>
              <a:rPr lang="es-ES_tradnl" sz="2400" b="1">
                <a:solidFill>
                  <a:srgbClr val="134471"/>
                </a:solidFill>
                <a:cs typeface="Arial" panose="020B0604020202020204" pitchFamily="34" charset="0"/>
                <a:sym typeface="Helvetica"/>
              </a:rPr>
            </a:br>
            <a:r>
              <a:rPr lang="es-ES_tradnl" sz="2400" b="1">
                <a:solidFill>
                  <a:srgbClr val="134471"/>
                </a:solidFill>
                <a:cs typeface="Arial" panose="020B0604020202020204" pitchFamily="34" charset="0"/>
                <a:sym typeface="Helvetica"/>
              </a:rPr>
              <a:t>y socios</a:t>
            </a:r>
          </a:p>
        </p:txBody>
      </p:sp>
      <p:sp>
        <p:nvSpPr>
          <p:cNvPr id="22" name="Rectangle 21">
            <a:extLst>
              <a:ext uri="{FF2B5EF4-FFF2-40B4-BE49-F238E27FC236}">
                <a16:creationId xmlns:a16="http://schemas.microsoft.com/office/drawing/2014/main" id="{48F6FBE8-0FD0-A848-9E54-DE3DB5267434}"/>
              </a:ext>
            </a:extLst>
          </p:cNvPr>
          <p:cNvSpPr/>
          <p:nvPr/>
        </p:nvSpPr>
        <p:spPr>
          <a:xfrm>
            <a:off x="4417161" y="3148429"/>
            <a:ext cx="3282472" cy="1200328"/>
          </a:xfrm>
          <a:prstGeom prst="rect">
            <a:avLst/>
          </a:prstGeom>
        </p:spPr>
        <p:txBody>
          <a:bodyPr wrap="square">
            <a:spAutoFit/>
          </a:bodyPr>
          <a:lstStyle/>
          <a:p>
            <a:pPr algn="ctr">
              <a:defRPr/>
            </a:pPr>
            <a:r>
              <a:rPr lang="es-ES_tradnl" sz="2400" b="1" dirty="0">
                <a:solidFill>
                  <a:srgbClr val="134471"/>
                </a:solidFill>
                <a:cs typeface="Arial" panose="020B0604020202020204" pitchFamily="34" charset="0"/>
                <a:sym typeface="Helvetica"/>
              </a:rPr>
              <a:t>Hallazgos de </a:t>
            </a:r>
            <a:br>
              <a:rPr lang="es-ES_tradnl" sz="2400" b="1" dirty="0">
                <a:solidFill>
                  <a:srgbClr val="134471"/>
                </a:solidFill>
                <a:cs typeface="Arial" panose="020B0604020202020204" pitchFamily="34" charset="0"/>
                <a:sym typeface="Helvetica"/>
              </a:rPr>
            </a:br>
            <a:r>
              <a:rPr lang="es-ES_tradnl" sz="2400" b="1" dirty="0">
                <a:solidFill>
                  <a:srgbClr val="134471"/>
                </a:solidFill>
                <a:cs typeface="Arial" panose="020B0604020202020204" pitchFamily="34" charset="0"/>
                <a:sym typeface="Helvetica"/>
              </a:rPr>
              <a:t>la investigación </a:t>
            </a:r>
            <a:br>
              <a:rPr lang="es-ES_tradnl" sz="2400" b="1" dirty="0">
                <a:solidFill>
                  <a:srgbClr val="134471"/>
                </a:solidFill>
                <a:cs typeface="Arial" panose="020B0604020202020204" pitchFamily="34" charset="0"/>
                <a:sym typeface="Helvetica"/>
              </a:rPr>
            </a:br>
            <a:r>
              <a:rPr lang="es-ES_tradnl" sz="2400" b="1" dirty="0">
                <a:solidFill>
                  <a:srgbClr val="134471"/>
                </a:solidFill>
                <a:cs typeface="Arial" panose="020B0604020202020204" pitchFamily="34" charset="0"/>
                <a:sym typeface="Helvetica"/>
              </a:rPr>
              <a:t>y discusión</a:t>
            </a:r>
          </a:p>
        </p:txBody>
      </p:sp>
      <p:sp>
        <p:nvSpPr>
          <p:cNvPr id="23" name="Rectangle 22">
            <a:extLst>
              <a:ext uri="{FF2B5EF4-FFF2-40B4-BE49-F238E27FC236}">
                <a16:creationId xmlns:a16="http://schemas.microsoft.com/office/drawing/2014/main" id="{1F3CB017-F6B4-D14C-8707-D062E62A7C11}"/>
              </a:ext>
            </a:extLst>
          </p:cNvPr>
          <p:cNvSpPr/>
          <p:nvPr/>
        </p:nvSpPr>
        <p:spPr>
          <a:xfrm>
            <a:off x="8293615" y="3146203"/>
            <a:ext cx="3282471" cy="830997"/>
          </a:xfrm>
          <a:prstGeom prst="rect">
            <a:avLst/>
          </a:prstGeom>
        </p:spPr>
        <p:txBody>
          <a:bodyPr wrap="square">
            <a:spAutoFit/>
          </a:bodyPr>
          <a:lstStyle/>
          <a:p>
            <a:pPr algn="ctr">
              <a:defRPr/>
            </a:pPr>
            <a:r>
              <a:rPr lang="es-ES_tradnl" sz="2400" b="1">
                <a:solidFill>
                  <a:srgbClr val="134471"/>
                </a:solidFill>
                <a:cs typeface="Arial" panose="020B0604020202020204" pitchFamily="34" charset="0"/>
                <a:sym typeface="Helvetica"/>
              </a:rPr>
              <a:t>Recomendaciones </a:t>
            </a:r>
            <a:br>
              <a:rPr lang="es-ES_tradnl" sz="2400" b="1">
                <a:solidFill>
                  <a:srgbClr val="134471"/>
                </a:solidFill>
                <a:cs typeface="Arial" panose="020B0604020202020204" pitchFamily="34" charset="0"/>
                <a:sym typeface="Helvetica"/>
              </a:rPr>
            </a:br>
            <a:r>
              <a:rPr lang="es-ES_tradnl" sz="2400" b="1">
                <a:solidFill>
                  <a:srgbClr val="134471"/>
                </a:solidFill>
                <a:cs typeface="Arial" panose="020B0604020202020204" pitchFamily="34" charset="0"/>
                <a:sym typeface="Helvetica"/>
              </a:rPr>
              <a:t>y próximos pasos</a:t>
            </a:r>
          </a:p>
        </p:txBody>
      </p:sp>
      <p:pic>
        <p:nvPicPr>
          <p:cNvPr id="26" name="Shape 483" descr="Asset 20.png">
            <a:extLst>
              <a:ext uri="{FF2B5EF4-FFF2-40B4-BE49-F238E27FC236}">
                <a16:creationId xmlns:a16="http://schemas.microsoft.com/office/drawing/2014/main" id="{7D4A1582-C2F8-1142-BD02-6A36836707FD}"/>
              </a:ext>
            </a:extLst>
          </p:cNvPr>
          <p:cNvPicPr preferRelativeResize="0"/>
          <p:nvPr/>
        </p:nvPicPr>
        <p:blipFill rotWithShape="1">
          <a:blip r:embed="rId3">
            <a:alphaModFix/>
          </a:blip>
          <a:srcRect/>
          <a:stretch/>
        </p:blipFill>
        <p:spPr>
          <a:xfrm>
            <a:off x="5082782" y="4572004"/>
            <a:ext cx="2141662" cy="1822605"/>
          </a:xfrm>
          <a:prstGeom prst="rect">
            <a:avLst/>
          </a:prstGeom>
          <a:noFill/>
          <a:ln>
            <a:noFill/>
          </a:ln>
        </p:spPr>
      </p:pic>
    </p:spTree>
    <p:extLst>
      <p:ext uri="{BB962C8B-B14F-4D97-AF65-F5344CB8AC3E}">
        <p14:creationId xmlns:p14="http://schemas.microsoft.com/office/powerpoint/2010/main" val="3359941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5812-BFE0-F84E-A93F-E012C3247BC7}"/>
              </a:ext>
            </a:extLst>
          </p:cNvPr>
          <p:cNvSpPr>
            <a:spLocks noGrp="1"/>
          </p:cNvSpPr>
          <p:nvPr>
            <p:ph type="title"/>
          </p:nvPr>
        </p:nvSpPr>
        <p:spPr/>
        <p:txBody>
          <a:bodyPr/>
          <a:lstStyle/>
          <a:p>
            <a:r>
              <a:rPr lang="es-ES_tradnl" dirty="0"/>
              <a:t>Alfabetización digital y confusión sobre las lecciones fueron las principales barreras a la participación </a:t>
            </a:r>
          </a:p>
        </p:txBody>
      </p:sp>
      <p:sp>
        <p:nvSpPr>
          <p:cNvPr id="10" name="Footer Placeholder 3">
            <a:extLst>
              <a:ext uri="{FF2B5EF4-FFF2-40B4-BE49-F238E27FC236}">
                <a16:creationId xmlns:a16="http://schemas.microsoft.com/office/drawing/2014/main" id="{2F29104D-EE40-43B1-84CC-2A8957B45D0E}"/>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45841A29-A800-2347-BBF4-F4D7DB78E334}"/>
              </a:ext>
            </a:extLst>
          </p:cNvPr>
          <p:cNvSpPr>
            <a:spLocks noGrp="1"/>
          </p:cNvSpPr>
          <p:nvPr>
            <p:ph type="sldNum" sz="quarter" idx="12"/>
          </p:nvPr>
        </p:nvSpPr>
        <p:spPr/>
        <p:txBody>
          <a:bodyPr/>
          <a:lstStyle/>
          <a:p>
            <a:fld id="{24516266-9EFC-AA48-A7FA-65B041A20E18}" type="slidenum">
              <a:rPr lang="es-ES_tradnl" smtClean="0"/>
              <a:pPr/>
              <a:t>20</a:t>
            </a:fld>
            <a:endParaRPr lang="es-ES_tradnl" dirty="0"/>
          </a:p>
        </p:txBody>
      </p:sp>
      <p:graphicFrame>
        <p:nvGraphicFramePr>
          <p:cNvPr id="6" name="Table 8">
            <a:extLst>
              <a:ext uri="{FF2B5EF4-FFF2-40B4-BE49-F238E27FC236}">
                <a16:creationId xmlns:a16="http://schemas.microsoft.com/office/drawing/2014/main" id="{0EAEBA8B-BFDD-3E4B-9D89-FA00D6BE6F87}"/>
              </a:ext>
            </a:extLst>
          </p:cNvPr>
          <p:cNvGraphicFramePr>
            <a:graphicFrameLocks noGrp="1"/>
          </p:cNvGraphicFramePr>
          <p:nvPr>
            <p:extLst>
              <p:ext uri="{D42A27DB-BD31-4B8C-83A1-F6EECF244321}">
                <p14:modId xmlns:p14="http://schemas.microsoft.com/office/powerpoint/2010/main" val="3992120543"/>
              </p:ext>
            </p:extLst>
          </p:nvPr>
        </p:nvGraphicFramePr>
        <p:xfrm>
          <a:off x="838200" y="2167726"/>
          <a:ext cx="9766300" cy="4454460"/>
        </p:xfrm>
        <a:graphic>
          <a:graphicData uri="http://schemas.openxmlformats.org/drawingml/2006/table">
            <a:tbl>
              <a:tblPr firstRow="1" bandRow="1">
                <a:tableStyleId>{5940675A-B579-460E-94D1-54222C63F5DA}</a:tableStyleId>
              </a:tblPr>
              <a:tblGrid>
                <a:gridCol w="5106749">
                  <a:extLst>
                    <a:ext uri="{9D8B030D-6E8A-4147-A177-3AD203B41FA5}">
                      <a16:colId xmlns:a16="http://schemas.microsoft.com/office/drawing/2014/main" val="88101931"/>
                    </a:ext>
                  </a:extLst>
                </a:gridCol>
                <a:gridCol w="4659551">
                  <a:extLst>
                    <a:ext uri="{9D8B030D-6E8A-4147-A177-3AD203B41FA5}">
                      <a16:colId xmlns:a16="http://schemas.microsoft.com/office/drawing/2014/main" val="2675069007"/>
                    </a:ext>
                  </a:extLst>
                </a:gridCol>
              </a:tblGrid>
              <a:tr h="494940">
                <a:tc>
                  <a:txBody>
                    <a:bodyPr/>
                    <a:lstStyle/>
                    <a:p>
                      <a:pPr algn="r" fontAlgn="ctr"/>
                      <a:r>
                        <a:rPr lang="es-ES_tradnl" sz="1200" b="0" i="0" u="none" strike="noStrike" noProof="0" dirty="0">
                          <a:solidFill>
                            <a:srgbClr val="000000"/>
                          </a:solidFill>
                          <a:effectLst/>
                          <a:latin typeface="+mn-lt"/>
                        </a:rPr>
                        <a:t>Las</a:t>
                      </a:r>
                      <a:r>
                        <a:rPr lang="es-ES_tradnl" sz="1200" b="0" i="0" u="none" strike="noStrike" baseline="0" noProof="0" dirty="0">
                          <a:solidFill>
                            <a:srgbClr val="000000"/>
                          </a:solidFill>
                          <a:effectLst/>
                          <a:latin typeface="+mn-lt"/>
                        </a:rPr>
                        <a:t> explicaciones sobre el</a:t>
                      </a:r>
                      <a:r>
                        <a:rPr lang="es-ES_tradnl" sz="1200" b="0" i="0" u="none" strike="noStrike" noProof="0" dirty="0">
                          <a:solidFill>
                            <a:srgbClr val="000000"/>
                          </a:solidFill>
                          <a:effectLst/>
                          <a:latin typeface="+mn-lt"/>
                        </a:rPr>
                        <a:t> nuevo contenido no fueron suficientes</a:t>
                      </a:r>
                      <a:br>
                        <a:rPr lang="es-ES_tradnl" sz="1200" b="0" i="0" u="none" strike="noStrike" baseline="0" noProof="0" dirty="0">
                          <a:solidFill>
                            <a:srgbClr val="000000"/>
                          </a:solidFill>
                          <a:effectLst/>
                          <a:latin typeface="+mn-lt"/>
                        </a:rPr>
                      </a:br>
                      <a:r>
                        <a:rPr lang="es-ES_tradnl" sz="1200" b="0" i="0" u="none" strike="noStrike" baseline="0" noProof="0" dirty="0">
                          <a:solidFill>
                            <a:srgbClr val="000000"/>
                          </a:solidFill>
                          <a:effectLst/>
                          <a:latin typeface="+mn-lt"/>
                        </a:rPr>
                        <a:t>para que mi hijo pudiera completar las tareas de manera correcta</a:t>
                      </a:r>
                      <a:endParaRPr lang="es-ES_tradnl" sz="1200" b="0" i="0" u="none" strike="noStrike" noProof="0"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4238223"/>
                  </a:ext>
                </a:extLst>
              </a:tr>
              <a:tr h="494940">
                <a:tc>
                  <a:txBody>
                    <a:bodyPr/>
                    <a:lstStyle/>
                    <a:p>
                      <a:pPr algn="r" fontAlgn="ctr"/>
                      <a:r>
                        <a:rPr lang="es-ES_tradnl" sz="1200" b="0" i="0" u="none" strike="noStrike" noProof="0" dirty="0">
                          <a:solidFill>
                            <a:srgbClr val="000000"/>
                          </a:solidFill>
                          <a:effectLst/>
                          <a:latin typeface="+mn-lt"/>
                        </a:rPr>
                        <a:t>La tecnología que necesitaba (ya sea</a:t>
                      </a:r>
                      <a:r>
                        <a:rPr lang="es-ES_tradnl" sz="1200" b="0" i="0" u="none" strike="noStrike" baseline="0" noProof="0" dirty="0">
                          <a:solidFill>
                            <a:srgbClr val="000000"/>
                          </a:solidFill>
                          <a:effectLst/>
                          <a:latin typeface="+mn-lt"/>
                        </a:rPr>
                        <a:t> el dispositivo, el sitio web </a:t>
                      </a:r>
                      <a:br>
                        <a:rPr lang="es-ES_tradnl" sz="1200" b="0" i="0" u="none" strike="noStrike" baseline="0" noProof="0" dirty="0">
                          <a:solidFill>
                            <a:srgbClr val="000000"/>
                          </a:solidFill>
                          <a:effectLst/>
                          <a:latin typeface="+mn-lt"/>
                        </a:rPr>
                      </a:br>
                      <a:r>
                        <a:rPr lang="es-ES_tradnl" sz="1200" b="0" i="0" u="none" strike="noStrike" baseline="0" noProof="0" dirty="0">
                          <a:solidFill>
                            <a:srgbClr val="000000"/>
                          </a:solidFill>
                          <a:effectLst/>
                          <a:latin typeface="+mn-lt"/>
                        </a:rPr>
                        <a:t>o la aplicación</a:t>
                      </a:r>
                      <a:r>
                        <a:rPr lang="es-ES_tradnl" sz="1200" b="0" i="0" u="none" strike="noStrike" noProof="0" dirty="0">
                          <a:solidFill>
                            <a:srgbClr val="000000"/>
                          </a:solidFill>
                          <a:effectLst/>
                          <a:latin typeface="+mn-lt"/>
                        </a:rPr>
                        <a:t>) era</a:t>
                      </a:r>
                      <a:r>
                        <a:rPr lang="es-ES_tradnl" sz="1200" b="0" i="0" u="none" strike="noStrike" baseline="0" noProof="0" dirty="0">
                          <a:solidFill>
                            <a:srgbClr val="000000"/>
                          </a:solidFill>
                          <a:effectLst/>
                          <a:latin typeface="+mn-lt"/>
                        </a:rPr>
                        <a:t> difícil de acceder o de utilizar</a:t>
                      </a:r>
                      <a:endParaRPr lang="es-ES_tradnl" sz="1200" b="0" i="0" u="none" strike="noStrike" noProof="0"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099400"/>
                  </a:ext>
                </a:extLst>
              </a:tr>
              <a:tr h="494940">
                <a:tc>
                  <a:txBody>
                    <a:bodyPr/>
                    <a:lstStyle/>
                    <a:p>
                      <a:pPr algn="r" fontAlgn="ctr"/>
                      <a:r>
                        <a:rPr lang="es-ES_tradnl" sz="1200" b="0" i="0" u="none" strike="noStrike" noProof="0" dirty="0">
                          <a:solidFill>
                            <a:srgbClr val="000000"/>
                          </a:solidFill>
                          <a:effectLst/>
                          <a:latin typeface="+mn-lt"/>
                        </a:rPr>
                        <a:t>Los materiales proporcionados por la escuela no servían </a:t>
                      </a:r>
                      <a:br>
                        <a:rPr lang="es-ES_tradnl" sz="1200" b="0" i="0" u="none" strike="noStrike" noProof="0" dirty="0">
                          <a:solidFill>
                            <a:srgbClr val="000000"/>
                          </a:solidFill>
                          <a:effectLst/>
                          <a:latin typeface="+mn-lt"/>
                        </a:rPr>
                      </a:br>
                      <a:r>
                        <a:rPr lang="es-ES_tradnl" sz="1200" b="0" i="0" u="none" strike="noStrike" noProof="0" dirty="0">
                          <a:solidFill>
                            <a:srgbClr val="000000"/>
                          </a:solidFill>
                          <a:effectLst/>
                          <a:latin typeface="+mn-lt"/>
                        </a:rPr>
                        <a:t>para las necesidades o el nivel de aprendizaje de mi hijo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8355384"/>
                  </a:ext>
                </a:extLst>
              </a:tr>
              <a:tr h="494940">
                <a:tc>
                  <a:txBody>
                    <a:bodyPr/>
                    <a:lstStyle/>
                    <a:p>
                      <a:pPr algn="r" fontAlgn="ctr"/>
                      <a:r>
                        <a:rPr lang="es-ES_tradnl" sz="1200" b="0" i="0" u="none" strike="noStrike" noProof="0" dirty="0">
                          <a:solidFill>
                            <a:srgbClr val="000000"/>
                          </a:solidFill>
                          <a:effectLst/>
                          <a:latin typeface="+mn-lt"/>
                        </a:rPr>
                        <a:t>Mi hijo tiene algunos problemas de comportamiento </a:t>
                      </a:r>
                    </a:p>
                    <a:p>
                      <a:pPr algn="r" fontAlgn="ctr"/>
                      <a:r>
                        <a:rPr lang="es-ES_tradnl" sz="1200" b="0" i="0" u="none" strike="noStrike" noProof="0" dirty="0">
                          <a:solidFill>
                            <a:srgbClr val="000000"/>
                          </a:solidFill>
                          <a:effectLst/>
                          <a:latin typeface="+mn-lt"/>
                        </a:rPr>
                        <a:t>que hicieron que fuera más difícil priorizar el trabajo escolar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077797"/>
                  </a:ext>
                </a:extLst>
              </a:tr>
              <a:tr h="494940">
                <a:tc>
                  <a:txBody>
                    <a:bodyPr/>
                    <a:lstStyle/>
                    <a:p>
                      <a:pPr algn="r" fontAlgn="ctr"/>
                      <a:r>
                        <a:rPr lang="es-ES_tradnl" sz="1200" b="0" i="0" u="none" strike="noStrike" noProof="0" dirty="0">
                          <a:solidFill>
                            <a:srgbClr val="000000"/>
                          </a:solidFill>
                          <a:effectLst/>
                          <a:latin typeface="+mn-lt"/>
                        </a:rPr>
                        <a:t>Quise minimizar la tensión y el conflicto que los deberes </a:t>
                      </a:r>
                      <a:br>
                        <a:rPr lang="es-ES_tradnl" sz="1200" b="0" i="0" u="none" strike="noStrike" noProof="0" dirty="0">
                          <a:solidFill>
                            <a:srgbClr val="000000"/>
                          </a:solidFill>
                          <a:effectLst/>
                          <a:latin typeface="+mn-lt"/>
                        </a:rPr>
                      </a:br>
                      <a:r>
                        <a:rPr lang="es-ES_tradnl" sz="1200" b="0" i="0" u="none" strike="noStrike" noProof="0" dirty="0">
                          <a:solidFill>
                            <a:srgbClr val="000000"/>
                          </a:solidFill>
                          <a:effectLst/>
                          <a:latin typeface="+mn-lt"/>
                        </a:rPr>
                        <a:t>y las tareas académicas creaban entre mi hijo y yo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7470579"/>
                  </a:ext>
                </a:extLst>
              </a:tr>
              <a:tr h="494940">
                <a:tc>
                  <a:txBody>
                    <a:bodyPr/>
                    <a:lstStyle/>
                    <a:p>
                      <a:pPr algn="r" fontAlgn="ctr"/>
                      <a:r>
                        <a:rPr lang="es-ES_tradnl" sz="1200" b="0" i="0" u="none" strike="noStrike" noProof="0" dirty="0">
                          <a:solidFill>
                            <a:srgbClr val="000000"/>
                          </a:solidFill>
                          <a:effectLst/>
                          <a:latin typeface="+mn-lt"/>
                        </a:rPr>
                        <a:t>No tuve tiempo para ayudar a mi hijo con su aprendizaje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6654996"/>
                  </a:ext>
                </a:extLst>
              </a:tr>
              <a:tr h="494940">
                <a:tc>
                  <a:txBody>
                    <a:bodyPr/>
                    <a:lstStyle/>
                    <a:p>
                      <a:pPr algn="r" fontAlgn="ctr"/>
                      <a:r>
                        <a:rPr lang="es-ES_tradnl" sz="1200" b="0" i="0" u="none" strike="noStrike" noProof="0" dirty="0">
                          <a:solidFill>
                            <a:srgbClr val="000000"/>
                          </a:solidFill>
                          <a:effectLst/>
                          <a:latin typeface="+mn-lt"/>
                        </a:rPr>
                        <a:t>No recibimos información de la escuela ni de los maestros </a:t>
                      </a:r>
                      <a:br>
                        <a:rPr lang="es-ES_tradnl" sz="1200" b="0" i="0" u="none" strike="noStrike" noProof="0" dirty="0">
                          <a:solidFill>
                            <a:srgbClr val="000000"/>
                          </a:solidFill>
                          <a:effectLst/>
                          <a:latin typeface="+mn-lt"/>
                        </a:rPr>
                      </a:br>
                      <a:r>
                        <a:rPr lang="es-ES_tradnl" sz="1200" b="0" i="0" u="none" strike="noStrike" noProof="0" dirty="0">
                          <a:solidFill>
                            <a:srgbClr val="000000"/>
                          </a:solidFill>
                          <a:effectLst/>
                          <a:latin typeface="+mn-lt"/>
                        </a:rPr>
                        <a:t>sobre lo que tenía que hacer mi hijo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7522138"/>
                  </a:ext>
                </a:extLst>
              </a:tr>
              <a:tr h="494940">
                <a:tc>
                  <a:txBody>
                    <a:bodyPr/>
                    <a:lstStyle/>
                    <a:p>
                      <a:pPr algn="r" fontAlgn="ctr"/>
                      <a:r>
                        <a:rPr lang="es-ES_tradnl" sz="1200" b="0" i="0" u="none" strike="noStrike" noProof="0" dirty="0">
                          <a:solidFill>
                            <a:srgbClr val="000000"/>
                          </a:solidFill>
                          <a:effectLst/>
                          <a:latin typeface="+mn-lt"/>
                        </a:rPr>
                        <a:t>No tuvimos la tecnología adecuada en casa para que mi hijo aprenda</a:t>
                      </a:r>
                      <a:br>
                        <a:rPr lang="es-ES_tradnl" sz="1200" b="0" i="0" u="none" strike="noStrike" noProof="0" dirty="0">
                          <a:solidFill>
                            <a:srgbClr val="000000"/>
                          </a:solidFill>
                          <a:effectLst/>
                          <a:latin typeface="+mn-lt"/>
                        </a:rPr>
                      </a:br>
                      <a:r>
                        <a:rPr lang="es-ES_tradnl" sz="1200" b="0" i="0" u="none" strike="noStrike" noProof="0" dirty="0">
                          <a:solidFill>
                            <a:srgbClr val="000000"/>
                          </a:solidFill>
                          <a:effectLst/>
                          <a:latin typeface="+mn-lt"/>
                        </a:rPr>
                        <a:t> o tuvo que compartirla con otro miembro</a:t>
                      </a:r>
                      <a:r>
                        <a:rPr lang="es-ES_tradnl" sz="1200" b="0" i="0" u="none" strike="noStrike" baseline="0" noProof="0" dirty="0">
                          <a:solidFill>
                            <a:srgbClr val="000000"/>
                          </a:solidFill>
                          <a:effectLst/>
                          <a:latin typeface="+mn-lt"/>
                        </a:rPr>
                        <a:t> de la familia</a:t>
                      </a:r>
                      <a:endParaRPr lang="es-ES_tradnl" sz="1200" b="0" i="0" u="none" strike="noStrike" noProof="0"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9180717"/>
                  </a:ext>
                </a:extLst>
              </a:tr>
              <a:tr h="494940">
                <a:tc>
                  <a:txBody>
                    <a:bodyPr/>
                    <a:lstStyle/>
                    <a:p>
                      <a:pPr algn="r" fontAlgn="ctr"/>
                      <a:r>
                        <a:rPr lang="es-ES_tradnl" sz="1200" b="0" i="0" u="none" strike="noStrike" noProof="0" dirty="0">
                          <a:solidFill>
                            <a:srgbClr val="000000"/>
                          </a:solidFill>
                          <a:effectLst/>
                          <a:latin typeface="+mn-lt"/>
                        </a:rPr>
                        <a:t>No creí necesario que mi hijo</a:t>
                      </a:r>
                      <a:r>
                        <a:rPr lang="es-ES_tradnl" sz="1200" b="0" i="0" u="none" strike="noStrike" baseline="0" noProof="0" dirty="0">
                          <a:solidFill>
                            <a:srgbClr val="000000"/>
                          </a:solidFill>
                          <a:effectLst/>
                          <a:latin typeface="+mn-lt"/>
                        </a:rPr>
                        <a:t> </a:t>
                      </a:r>
                      <a:r>
                        <a:rPr lang="es-ES_tradnl" sz="1200" b="0" i="0" u="none" strike="noStrike" noProof="0" dirty="0">
                          <a:solidFill>
                            <a:srgbClr val="000000"/>
                          </a:solidFill>
                          <a:effectLst/>
                          <a:latin typeface="+mn-lt"/>
                        </a:rPr>
                        <a:t>se preocupara </a:t>
                      </a:r>
                      <a:br>
                        <a:rPr lang="es-ES_tradnl" sz="1200" b="0" i="0" u="none" strike="noStrike" noProof="0" dirty="0">
                          <a:solidFill>
                            <a:srgbClr val="000000"/>
                          </a:solidFill>
                          <a:effectLst/>
                          <a:latin typeface="+mn-lt"/>
                        </a:rPr>
                      </a:br>
                      <a:r>
                        <a:rPr lang="es-ES_tradnl" sz="1200" b="0" i="0" u="none" strike="noStrike" noProof="0" dirty="0">
                          <a:solidFill>
                            <a:srgbClr val="000000"/>
                          </a:solidFill>
                          <a:effectLst/>
                          <a:latin typeface="+mn-lt"/>
                        </a:rPr>
                        <a:t>por el trabajo escolar durante este tiempo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6408262"/>
                  </a:ext>
                </a:extLst>
              </a:tr>
            </a:tbl>
          </a:graphicData>
        </a:graphic>
      </p:graphicFrame>
      <p:graphicFrame>
        <p:nvGraphicFramePr>
          <p:cNvPr id="7" name="Chart 6">
            <a:extLst>
              <a:ext uri="{FF2B5EF4-FFF2-40B4-BE49-F238E27FC236}">
                <a16:creationId xmlns:a16="http://schemas.microsoft.com/office/drawing/2014/main" id="{0AB3BEA9-4284-8145-ABA7-39C77EA449BB}"/>
              </a:ext>
            </a:extLst>
          </p:cNvPr>
          <p:cNvGraphicFramePr/>
          <p:nvPr>
            <p:extLst>
              <p:ext uri="{D42A27DB-BD31-4B8C-83A1-F6EECF244321}">
                <p14:modId xmlns:p14="http://schemas.microsoft.com/office/powerpoint/2010/main" val="3635388829"/>
              </p:ext>
            </p:extLst>
          </p:nvPr>
        </p:nvGraphicFramePr>
        <p:xfrm>
          <a:off x="5911752" y="2046464"/>
          <a:ext cx="5034921" cy="467501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2311D31-7FBF-BB4A-BD01-B1B939EF9217}"/>
              </a:ext>
            </a:extLst>
          </p:cNvPr>
          <p:cNvSpPr txBox="1"/>
          <p:nvPr/>
        </p:nvSpPr>
        <p:spPr>
          <a:xfrm>
            <a:off x="2933700" y="1725974"/>
            <a:ext cx="6222999" cy="276999"/>
          </a:xfrm>
          <a:prstGeom prst="rect">
            <a:avLst/>
          </a:prstGeom>
          <a:noFill/>
        </p:spPr>
        <p:txBody>
          <a:bodyPr wrap="square" rtlCol="0">
            <a:noAutofit/>
          </a:bodyPr>
          <a:lstStyle/>
          <a:p>
            <a:pPr algn="ctr"/>
            <a:r>
              <a:rPr lang="es-ES_tradnl" sz="1200" i="1" dirty="0"/>
              <a:t>Base: No participan en la educación a distancia la mayor parte del tiempo (</a:t>
            </a:r>
            <a:r>
              <a:rPr lang="es-ES_tradnl" sz="1200" i="1" dirty="0" err="1"/>
              <a:t>n</a:t>
            </a:r>
            <a:r>
              <a:rPr lang="es-ES_tradnl" sz="1200" i="1" dirty="0"/>
              <a:t>=57)</a:t>
            </a:r>
          </a:p>
        </p:txBody>
      </p:sp>
      <p:sp>
        <p:nvSpPr>
          <p:cNvPr id="9" name="TextBox 8">
            <a:extLst>
              <a:ext uri="{FF2B5EF4-FFF2-40B4-BE49-F238E27FC236}">
                <a16:creationId xmlns:a16="http://schemas.microsoft.com/office/drawing/2014/main" id="{D196D0D8-B712-3945-A93F-CEEE2E44D103}"/>
              </a:ext>
            </a:extLst>
          </p:cNvPr>
          <p:cNvSpPr txBox="1"/>
          <p:nvPr/>
        </p:nvSpPr>
        <p:spPr>
          <a:xfrm>
            <a:off x="3280306" y="1395619"/>
            <a:ext cx="5459571" cy="369332"/>
          </a:xfrm>
          <a:prstGeom prst="rect">
            <a:avLst/>
          </a:prstGeom>
          <a:noFill/>
        </p:spPr>
        <p:txBody>
          <a:bodyPr wrap="none" rtlCol="0">
            <a:noAutofit/>
          </a:bodyPr>
          <a:lstStyle/>
          <a:p>
            <a:pPr algn="ctr"/>
            <a:r>
              <a:rPr lang="es-ES_tradnl" b="1" dirty="0"/>
              <a:t>Razones por las que un niño no participa o no participa mucho en las actividades de aprendizaje  </a:t>
            </a:r>
          </a:p>
        </p:txBody>
      </p:sp>
    </p:spTree>
    <p:extLst>
      <p:ext uri="{BB962C8B-B14F-4D97-AF65-F5344CB8AC3E}">
        <p14:creationId xmlns:p14="http://schemas.microsoft.com/office/powerpoint/2010/main" val="4079717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2D084-6B6F-6746-ACA0-FCEAA1F5CC79}"/>
              </a:ext>
            </a:extLst>
          </p:cNvPr>
          <p:cNvSpPr>
            <a:spLocks noGrp="1"/>
          </p:cNvSpPr>
          <p:nvPr>
            <p:ph type="title"/>
          </p:nvPr>
        </p:nvSpPr>
        <p:spPr/>
        <p:txBody>
          <a:bodyPr/>
          <a:lstStyle/>
          <a:p>
            <a:r>
              <a:rPr lang="en-US" sz="2800" dirty="0"/>
              <a:t> </a:t>
            </a:r>
            <a:r>
              <a:rPr lang="es-ES_tradnl" sz="2800" dirty="0"/>
              <a:t>Casi la mitad cree que sus hijos aprendieron la mayor parte o todo </a:t>
            </a:r>
            <a:br>
              <a:rPr lang="es-ES_tradnl" sz="2800" dirty="0"/>
            </a:br>
            <a:r>
              <a:rPr lang="es-ES_tradnl" sz="2800" dirty="0"/>
              <a:t>lo que se aprende en un año normal, pero aún les preocupa el otoño</a:t>
            </a:r>
          </a:p>
        </p:txBody>
      </p:sp>
      <p:sp>
        <p:nvSpPr>
          <p:cNvPr id="26" name="Footer Placeholder 3">
            <a:extLst>
              <a:ext uri="{FF2B5EF4-FFF2-40B4-BE49-F238E27FC236}">
                <a16:creationId xmlns:a16="http://schemas.microsoft.com/office/drawing/2014/main" id="{F1076195-CBD6-4C93-ADFA-1B87BA031715}"/>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269EB809-5737-C743-9E49-0892242C86B4}"/>
              </a:ext>
            </a:extLst>
          </p:cNvPr>
          <p:cNvSpPr>
            <a:spLocks noGrp="1"/>
          </p:cNvSpPr>
          <p:nvPr>
            <p:ph type="sldNum" sz="quarter" idx="12"/>
          </p:nvPr>
        </p:nvSpPr>
        <p:spPr/>
        <p:txBody>
          <a:bodyPr/>
          <a:lstStyle/>
          <a:p>
            <a:fld id="{24516266-9EFC-AA48-A7FA-65B041A20E18}" type="slidenum">
              <a:rPr lang="es-ES_tradnl" smtClean="0"/>
              <a:pPr/>
              <a:t>21</a:t>
            </a:fld>
            <a:endParaRPr lang="es-ES_tradnl"/>
          </a:p>
        </p:txBody>
      </p:sp>
      <p:sp>
        <p:nvSpPr>
          <p:cNvPr id="6" name="Rounded Rectangle 5">
            <a:extLst>
              <a:ext uri="{FF2B5EF4-FFF2-40B4-BE49-F238E27FC236}">
                <a16:creationId xmlns:a16="http://schemas.microsoft.com/office/drawing/2014/main" id="{07B1AB28-F553-5E40-B045-067AD7A559DB}"/>
              </a:ext>
            </a:extLst>
          </p:cNvPr>
          <p:cNvSpPr>
            <a:spLocks noChangeAspect="1"/>
          </p:cNvSpPr>
          <p:nvPr/>
        </p:nvSpPr>
        <p:spPr>
          <a:xfrm>
            <a:off x="1382747" y="1493106"/>
            <a:ext cx="9426507" cy="830997"/>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7" name="TextBox 6">
            <a:extLst>
              <a:ext uri="{FF2B5EF4-FFF2-40B4-BE49-F238E27FC236}">
                <a16:creationId xmlns:a16="http://schemas.microsoft.com/office/drawing/2014/main" id="{A62A76CF-26DC-A640-BA3F-A8CE77C0FC1B}"/>
              </a:ext>
            </a:extLst>
          </p:cNvPr>
          <p:cNvSpPr txBox="1"/>
          <p:nvPr/>
        </p:nvSpPr>
        <p:spPr>
          <a:xfrm>
            <a:off x="1927292" y="1606430"/>
            <a:ext cx="8337415" cy="584776"/>
          </a:xfrm>
          <a:prstGeom prst="rect">
            <a:avLst/>
          </a:prstGeom>
          <a:noFill/>
        </p:spPr>
        <p:txBody>
          <a:bodyPr wrap="square" rtlCol="0">
            <a:spAutoFit/>
          </a:bodyPr>
          <a:lstStyle/>
          <a:p>
            <a:pPr algn="ctr"/>
            <a:r>
              <a:rPr lang="es-ES_tradnl" sz="1600" dirty="0">
                <a:solidFill>
                  <a:schemeClr val="bg1"/>
                </a:solidFill>
              </a:rPr>
              <a:t>Los padres en las zonas urbanas son más propensos a sentirse de esta manera </a:t>
            </a:r>
            <a:br>
              <a:rPr lang="es-ES_tradnl" sz="1600" dirty="0">
                <a:solidFill>
                  <a:schemeClr val="bg1"/>
                </a:solidFill>
              </a:rPr>
            </a:br>
            <a:r>
              <a:rPr lang="es-ES_tradnl" sz="1600" dirty="0">
                <a:solidFill>
                  <a:schemeClr val="bg1"/>
                </a:solidFill>
              </a:rPr>
              <a:t>(en los tres casos) que otros padres. </a:t>
            </a:r>
          </a:p>
        </p:txBody>
      </p:sp>
      <p:graphicFrame>
        <p:nvGraphicFramePr>
          <p:cNvPr id="10" name="Table 9">
            <a:extLst>
              <a:ext uri="{FF2B5EF4-FFF2-40B4-BE49-F238E27FC236}">
                <a16:creationId xmlns:a16="http://schemas.microsoft.com/office/drawing/2014/main" id="{19BFCA45-35BD-6F43-9072-E29800D9048F}"/>
              </a:ext>
            </a:extLst>
          </p:cNvPr>
          <p:cNvGraphicFramePr>
            <a:graphicFrameLocks noGrp="1"/>
          </p:cNvGraphicFramePr>
          <p:nvPr>
            <p:extLst>
              <p:ext uri="{D42A27DB-BD31-4B8C-83A1-F6EECF244321}">
                <p14:modId xmlns:p14="http://schemas.microsoft.com/office/powerpoint/2010/main" val="2355538928"/>
              </p:ext>
            </p:extLst>
          </p:nvPr>
        </p:nvGraphicFramePr>
        <p:xfrm>
          <a:off x="494349" y="2743200"/>
          <a:ext cx="2117060" cy="3200400"/>
        </p:xfrm>
        <a:graphic>
          <a:graphicData uri="http://schemas.openxmlformats.org/drawingml/2006/table">
            <a:tbl>
              <a:tblPr>
                <a:tableStyleId>{5C22544A-7EE6-4342-B048-85BDC9FD1C3A}</a:tableStyleId>
              </a:tblPr>
              <a:tblGrid>
                <a:gridCol w="2117060">
                  <a:extLst>
                    <a:ext uri="{9D8B030D-6E8A-4147-A177-3AD203B41FA5}">
                      <a16:colId xmlns:a16="http://schemas.microsoft.com/office/drawing/2014/main" val="2805950262"/>
                    </a:ext>
                  </a:extLst>
                </a:gridCol>
              </a:tblGrid>
              <a:tr h="1269397">
                <a:tc>
                  <a:txBody>
                    <a:bodyPr/>
                    <a:lstStyle/>
                    <a:p>
                      <a:pPr algn="l" fontAlgn="b"/>
                      <a:r>
                        <a:rPr lang="es-ES_tradnl" sz="1200" u="none" strike="noStrike" noProof="0" dirty="0">
                          <a:effectLst/>
                        </a:rPr>
                        <a:t>Teniendo en cuenta la educación a distancia al </a:t>
                      </a:r>
                      <a:br>
                        <a:rPr lang="es-ES_tradnl" sz="1200" u="none" strike="noStrike" noProof="0" dirty="0">
                          <a:effectLst/>
                        </a:rPr>
                      </a:br>
                      <a:r>
                        <a:rPr lang="es-ES_tradnl" sz="1200" u="none" strike="noStrike" noProof="0" dirty="0">
                          <a:effectLst/>
                        </a:rPr>
                        <a:t>final del ultimo año escolar, </a:t>
                      </a:r>
                      <a:br>
                        <a:rPr lang="es-ES_tradnl" sz="1200" u="none" strike="noStrike" noProof="0" dirty="0">
                          <a:effectLst/>
                        </a:rPr>
                      </a:br>
                      <a:r>
                        <a:rPr lang="es-ES_tradnl" sz="1200" u="none" strike="noStrike" noProof="0" dirty="0">
                          <a:effectLst/>
                        </a:rPr>
                        <a:t>¿dónde cree que está su hijo académicamente para el año escolar que se inicia en otoño?</a:t>
                      </a:r>
                      <a:endParaRPr lang="es-ES_tradnl" sz="1200" b="0" i="0" u="none" strike="noStrike" noProof="0" dirty="0">
                        <a:solidFill>
                          <a:srgbClr val="000000"/>
                        </a:solidFill>
                        <a:effectLst/>
                        <a:latin typeface="Calibri" panose="020F0502020204030204" pitchFamily="34" charset="0"/>
                      </a:endParaRPr>
                    </a:p>
                  </a:txBody>
                  <a:tcPr marL="7235" marR="7235" marT="7235" marB="0" anchor="ctr">
                    <a:noFill/>
                  </a:tcPr>
                </a:tc>
                <a:extLst>
                  <a:ext uri="{0D108BD9-81ED-4DB2-BD59-A6C34878D82A}">
                    <a16:rowId xmlns:a16="http://schemas.microsoft.com/office/drawing/2014/main" val="3693245470"/>
                  </a:ext>
                </a:extLst>
              </a:tr>
              <a:tr h="1252136">
                <a:tc>
                  <a:txBody>
                    <a:bodyPr/>
                    <a:lstStyle/>
                    <a:p>
                      <a:pPr algn="l" fontAlgn="b"/>
                      <a:r>
                        <a:rPr lang="es-ES_tradnl" sz="1200" u="none" strike="noStrike" noProof="0">
                          <a:effectLst/>
                        </a:rPr>
                        <a:t>¿Cuál de los siguientes describe mejor los contenidos o materiales de estudio </a:t>
                      </a:r>
                      <a:br>
                        <a:rPr lang="es-ES_tradnl" sz="1200" u="none" strike="noStrike" noProof="0">
                          <a:effectLst/>
                        </a:rPr>
                      </a:br>
                      <a:r>
                        <a:rPr lang="es-ES_tradnl" sz="1200" u="none" strike="noStrike" noProof="0">
                          <a:effectLst/>
                        </a:rPr>
                        <a:t>que los maestros de </a:t>
                      </a:r>
                      <a:br>
                        <a:rPr lang="es-ES_tradnl" sz="1200" u="none" strike="noStrike" noProof="0">
                          <a:effectLst/>
                        </a:rPr>
                      </a:br>
                      <a:r>
                        <a:rPr lang="es-ES_tradnl" sz="1200" u="none" strike="noStrike" noProof="0">
                          <a:effectLst/>
                        </a:rPr>
                        <a:t>su hijo cubrieron durante </a:t>
                      </a:r>
                      <a:br>
                        <a:rPr lang="es-ES_tradnl" sz="1200" u="none" strike="noStrike" noProof="0">
                          <a:effectLst/>
                        </a:rPr>
                      </a:br>
                      <a:r>
                        <a:rPr lang="es-ES_tradnl" sz="1200" u="none" strike="noStrike" noProof="0">
                          <a:effectLst/>
                        </a:rPr>
                        <a:t>la educación a distancia?</a:t>
                      </a:r>
                      <a:endParaRPr lang="es-ES_tradnl" sz="1200" b="0" i="0" u="none" strike="noStrike" noProof="0">
                        <a:solidFill>
                          <a:srgbClr val="000000"/>
                        </a:solidFill>
                        <a:effectLst/>
                        <a:latin typeface="Calibri" panose="020F0502020204030204" pitchFamily="34" charset="0"/>
                      </a:endParaRPr>
                    </a:p>
                  </a:txBody>
                  <a:tcPr marL="7235" marR="7235" marT="7235" marB="0" anchor="ctr">
                    <a:noFill/>
                  </a:tcPr>
                </a:tc>
                <a:extLst>
                  <a:ext uri="{0D108BD9-81ED-4DB2-BD59-A6C34878D82A}">
                    <a16:rowId xmlns:a16="http://schemas.microsoft.com/office/drawing/2014/main" val="1379108660"/>
                  </a:ext>
                </a:extLst>
              </a:tr>
              <a:tr h="6788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_tradnl" sz="1200" u="none" strike="noStrike" noProof="0" dirty="0">
                          <a:effectLst/>
                        </a:rPr>
                        <a:t>Mi hijo aprendió en casa </a:t>
                      </a:r>
                      <a:br>
                        <a:rPr lang="es-ES_tradnl" sz="1200" u="none" strike="noStrike" noProof="0" dirty="0">
                          <a:effectLst/>
                        </a:rPr>
                      </a:br>
                      <a:r>
                        <a:rPr lang="es-ES_tradnl" sz="1200" u="none" strike="noStrike" noProof="0" dirty="0">
                          <a:effectLst/>
                        </a:rPr>
                        <a:t>tanto como si hubiera tenido clases presenciales.</a:t>
                      </a:r>
                      <a:endParaRPr lang="es-ES_tradnl" sz="1200" b="0" i="0" u="none" strike="noStrike" noProof="0" dirty="0">
                        <a:solidFill>
                          <a:srgbClr val="000000"/>
                        </a:solidFill>
                        <a:effectLst/>
                        <a:latin typeface="Calibri" panose="020F0502020204030204" pitchFamily="34" charset="0"/>
                      </a:endParaRPr>
                    </a:p>
                  </a:txBody>
                  <a:tcPr marL="7235" marR="7235" marT="7235" marB="0" anchor="ctr">
                    <a:noFill/>
                  </a:tcPr>
                </a:tc>
                <a:extLst>
                  <a:ext uri="{0D108BD9-81ED-4DB2-BD59-A6C34878D82A}">
                    <a16:rowId xmlns:a16="http://schemas.microsoft.com/office/drawing/2014/main" val="2879314484"/>
                  </a:ext>
                </a:extLst>
              </a:tr>
            </a:tbl>
          </a:graphicData>
        </a:graphic>
      </p:graphicFrame>
      <p:grpSp>
        <p:nvGrpSpPr>
          <p:cNvPr id="3" name="Agrupar 2"/>
          <p:cNvGrpSpPr/>
          <p:nvPr/>
        </p:nvGrpSpPr>
        <p:grpSpPr>
          <a:xfrm>
            <a:off x="1681316" y="2497668"/>
            <a:ext cx="10345584" cy="3730807"/>
            <a:chOff x="1681316" y="2514601"/>
            <a:chExt cx="10345584" cy="3730807"/>
          </a:xfrm>
        </p:grpSpPr>
        <p:graphicFrame>
          <p:nvGraphicFramePr>
            <p:cNvPr id="8" name="Chart 7">
              <a:extLst>
                <a:ext uri="{FF2B5EF4-FFF2-40B4-BE49-F238E27FC236}">
                  <a16:creationId xmlns:a16="http://schemas.microsoft.com/office/drawing/2014/main" id="{2F630CDF-E1D1-134D-93E2-C2C5892C7D5B}"/>
                </a:ext>
              </a:extLst>
            </p:cNvPr>
            <p:cNvGraphicFramePr/>
            <p:nvPr>
              <p:extLst>
                <p:ext uri="{D42A27DB-BD31-4B8C-83A1-F6EECF244321}">
                  <p14:modId xmlns:p14="http://schemas.microsoft.com/office/powerpoint/2010/main" val="3612371865"/>
                </p:ext>
              </p:extLst>
            </p:nvPr>
          </p:nvGraphicFramePr>
          <p:xfrm>
            <a:off x="1681316" y="2514601"/>
            <a:ext cx="10161638" cy="370471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315A107-83C0-AC48-A46C-3AB59CE96098}"/>
                </a:ext>
              </a:extLst>
            </p:cNvPr>
            <p:cNvSpPr txBox="1"/>
            <p:nvPr/>
          </p:nvSpPr>
          <p:spPr>
            <a:xfrm>
              <a:off x="2731577" y="4630483"/>
              <a:ext cx="1488295" cy="400110"/>
            </a:xfrm>
            <a:prstGeom prst="rect">
              <a:avLst/>
            </a:prstGeom>
            <a:noFill/>
          </p:spPr>
          <p:txBody>
            <a:bodyPr wrap="square">
              <a:spAutoFit/>
            </a:bodyPr>
            <a:lstStyle/>
            <a:p>
              <a:r>
                <a:rPr lang="es-ES_tradnl" sz="1000" dirty="0"/>
                <a:t>Todo el contenido </a:t>
              </a:r>
              <a:br>
                <a:rPr lang="es-ES_tradnl" sz="1000" dirty="0"/>
              </a:br>
              <a:r>
                <a:rPr lang="es-ES_tradnl" sz="1000" dirty="0"/>
                <a:t>de un año normal.</a:t>
              </a:r>
            </a:p>
          </p:txBody>
        </p:sp>
        <p:sp>
          <p:nvSpPr>
            <p:cNvPr id="11" name="TextBox 10">
              <a:extLst>
                <a:ext uri="{FF2B5EF4-FFF2-40B4-BE49-F238E27FC236}">
                  <a16:creationId xmlns:a16="http://schemas.microsoft.com/office/drawing/2014/main" id="{A7316467-B2B0-4245-AD56-51BF3DCE1DAB}"/>
                </a:ext>
              </a:extLst>
            </p:cNvPr>
            <p:cNvSpPr txBox="1"/>
            <p:nvPr/>
          </p:nvSpPr>
          <p:spPr>
            <a:xfrm>
              <a:off x="4092045" y="4630483"/>
              <a:ext cx="2163226" cy="400110"/>
            </a:xfrm>
            <a:prstGeom prst="rect">
              <a:avLst/>
            </a:prstGeom>
            <a:noFill/>
          </p:spPr>
          <p:txBody>
            <a:bodyPr wrap="square">
              <a:spAutoFit/>
            </a:bodyPr>
            <a:lstStyle/>
            <a:p>
              <a:r>
                <a:rPr lang="es-ES_tradnl" sz="1000" dirty="0"/>
                <a:t>La mayor parte de lo que habrían aprendido en un año normal.</a:t>
              </a:r>
            </a:p>
          </p:txBody>
        </p:sp>
        <p:sp>
          <p:nvSpPr>
            <p:cNvPr id="12" name="TextBox 11">
              <a:extLst>
                <a:ext uri="{FF2B5EF4-FFF2-40B4-BE49-F238E27FC236}">
                  <a16:creationId xmlns:a16="http://schemas.microsoft.com/office/drawing/2014/main" id="{6EB9E65F-FE9A-BA44-B423-43B28D0C1E7D}"/>
                </a:ext>
              </a:extLst>
            </p:cNvPr>
            <p:cNvSpPr txBox="1"/>
            <p:nvPr/>
          </p:nvSpPr>
          <p:spPr>
            <a:xfrm>
              <a:off x="6347955" y="4625466"/>
              <a:ext cx="2526762" cy="400110"/>
            </a:xfrm>
            <a:prstGeom prst="rect">
              <a:avLst/>
            </a:prstGeom>
            <a:noFill/>
          </p:spPr>
          <p:txBody>
            <a:bodyPr wrap="square">
              <a:spAutoFit/>
            </a:bodyPr>
            <a:lstStyle/>
            <a:p>
              <a:r>
                <a:rPr lang="es-ES_tradnl" sz="1000" dirty="0"/>
                <a:t>Algunos materiales nuevos, pero no tantos como en un año normal.</a:t>
              </a:r>
            </a:p>
          </p:txBody>
        </p:sp>
        <p:sp>
          <p:nvSpPr>
            <p:cNvPr id="13" name="TextBox 12">
              <a:extLst>
                <a:ext uri="{FF2B5EF4-FFF2-40B4-BE49-F238E27FC236}">
                  <a16:creationId xmlns:a16="http://schemas.microsoft.com/office/drawing/2014/main" id="{9C6B459D-78EF-8148-AEC9-1758C188578B}"/>
                </a:ext>
              </a:extLst>
            </p:cNvPr>
            <p:cNvSpPr txBox="1"/>
            <p:nvPr/>
          </p:nvSpPr>
          <p:spPr>
            <a:xfrm>
              <a:off x="9281476" y="4624247"/>
              <a:ext cx="2707324" cy="553998"/>
            </a:xfrm>
            <a:prstGeom prst="rect">
              <a:avLst/>
            </a:prstGeom>
            <a:noFill/>
          </p:spPr>
          <p:txBody>
            <a:bodyPr wrap="square">
              <a:spAutoFit/>
            </a:bodyPr>
            <a:lstStyle/>
            <a:p>
              <a:r>
                <a:rPr lang="es-ES_tradnl" sz="1000" dirty="0"/>
                <a:t>Poco o ningún material nuevo: fue principalmente un repaso de los materiales ya cubiertos a principios de año.</a:t>
              </a:r>
            </a:p>
          </p:txBody>
        </p:sp>
        <p:sp>
          <p:nvSpPr>
            <p:cNvPr id="14" name="TextBox 13">
              <a:extLst>
                <a:ext uri="{FF2B5EF4-FFF2-40B4-BE49-F238E27FC236}">
                  <a16:creationId xmlns:a16="http://schemas.microsoft.com/office/drawing/2014/main" id="{53A602D3-CD38-BE47-A4C5-0DE6E892FE97}"/>
                </a:ext>
              </a:extLst>
            </p:cNvPr>
            <p:cNvSpPr txBox="1"/>
            <p:nvPr/>
          </p:nvSpPr>
          <p:spPr>
            <a:xfrm>
              <a:off x="3898064" y="3849540"/>
              <a:ext cx="633507" cy="338554"/>
            </a:xfrm>
            <a:prstGeom prst="rect">
              <a:avLst/>
            </a:prstGeom>
            <a:noFill/>
          </p:spPr>
          <p:txBody>
            <a:bodyPr wrap="none" rtlCol="0">
              <a:spAutoFit/>
            </a:bodyPr>
            <a:lstStyle/>
            <a:p>
              <a:r>
                <a:rPr lang="es-ES_tradnl" sz="1600" b="1" dirty="0"/>
                <a:t>48</a:t>
              </a:r>
              <a:r>
                <a:rPr lang="es-ES_tradnl" sz="800" b="1" dirty="0"/>
                <a:t> </a:t>
              </a:r>
              <a:r>
                <a:rPr lang="es-ES_tradnl" sz="1600" b="1" dirty="0"/>
                <a:t>%</a:t>
              </a:r>
            </a:p>
          </p:txBody>
        </p:sp>
        <p:sp>
          <p:nvSpPr>
            <p:cNvPr id="15" name="TextBox 14">
              <a:extLst>
                <a:ext uri="{FF2B5EF4-FFF2-40B4-BE49-F238E27FC236}">
                  <a16:creationId xmlns:a16="http://schemas.microsoft.com/office/drawing/2014/main" id="{88A1465D-A444-FC4C-83DE-00100F0A28DC}"/>
                </a:ext>
              </a:extLst>
            </p:cNvPr>
            <p:cNvSpPr txBox="1"/>
            <p:nvPr/>
          </p:nvSpPr>
          <p:spPr>
            <a:xfrm>
              <a:off x="3903297" y="5017934"/>
              <a:ext cx="893767" cy="338554"/>
            </a:xfrm>
            <a:prstGeom prst="rect">
              <a:avLst/>
            </a:prstGeom>
            <a:noFill/>
          </p:spPr>
          <p:txBody>
            <a:bodyPr wrap="square" rtlCol="0">
              <a:spAutoFit/>
            </a:bodyPr>
            <a:lstStyle/>
            <a:p>
              <a:r>
                <a:rPr lang="es-ES_tradnl" sz="1600" b="1" dirty="0"/>
                <a:t>41</a:t>
              </a:r>
              <a:r>
                <a:rPr lang="es-ES_tradnl" sz="800" b="1" dirty="0"/>
                <a:t> </a:t>
              </a:r>
              <a:r>
                <a:rPr lang="es-ES_tradnl" sz="1600" b="1" dirty="0"/>
                <a:t>%</a:t>
              </a:r>
            </a:p>
          </p:txBody>
        </p:sp>
        <p:sp>
          <p:nvSpPr>
            <p:cNvPr id="16" name="TextBox 15">
              <a:extLst>
                <a:ext uri="{FF2B5EF4-FFF2-40B4-BE49-F238E27FC236}">
                  <a16:creationId xmlns:a16="http://schemas.microsoft.com/office/drawing/2014/main" id="{F4584E48-0ECE-6249-97F6-0E73397635E1}"/>
                </a:ext>
              </a:extLst>
            </p:cNvPr>
            <p:cNvSpPr txBox="1"/>
            <p:nvPr/>
          </p:nvSpPr>
          <p:spPr>
            <a:xfrm>
              <a:off x="2761939" y="5783743"/>
              <a:ext cx="1488295" cy="461665"/>
            </a:xfrm>
            <a:prstGeom prst="rect">
              <a:avLst/>
            </a:prstGeom>
            <a:noFill/>
          </p:spPr>
          <p:txBody>
            <a:bodyPr wrap="square">
              <a:noAutofit/>
            </a:bodyPr>
            <a:lstStyle/>
            <a:p>
              <a:r>
                <a:rPr lang="es-ES_tradnl" sz="1200" dirty="0"/>
                <a:t>Totalmente </a:t>
              </a:r>
              <a:br>
                <a:rPr lang="es-ES_tradnl" sz="1200" dirty="0"/>
              </a:br>
              <a:r>
                <a:rPr lang="es-ES_tradnl" sz="1200" dirty="0"/>
                <a:t>de acuerdo</a:t>
              </a:r>
            </a:p>
          </p:txBody>
        </p:sp>
        <p:sp>
          <p:nvSpPr>
            <p:cNvPr id="17" name="TextBox 16">
              <a:extLst>
                <a:ext uri="{FF2B5EF4-FFF2-40B4-BE49-F238E27FC236}">
                  <a16:creationId xmlns:a16="http://schemas.microsoft.com/office/drawing/2014/main" id="{F642B37F-1BC8-DD43-89C2-7E92D2A086BC}"/>
                </a:ext>
              </a:extLst>
            </p:cNvPr>
            <p:cNvSpPr txBox="1"/>
            <p:nvPr/>
          </p:nvSpPr>
          <p:spPr>
            <a:xfrm>
              <a:off x="4096885" y="5783743"/>
              <a:ext cx="2163226" cy="276999"/>
            </a:xfrm>
            <a:prstGeom prst="rect">
              <a:avLst/>
            </a:prstGeom>
            <a:noFill/>
          </p:spPr>
          <p:txBody>
            <a:bodyPr wrap="square">
              <a:noAutofit/>
            </a:bodyPr>
            <a:lstStyle/>
            <a:p>
              <a:r>
                <a:rPr lang="es-ES_tradnl" sz="1200" dirty="0"/>
                <a:t>Algo de acuerdo</a:t>
              </a:r>
            </a:p>
          </p:txBody>
        </p:sp>
        <p:sp>
          <p:nvSpPr>
            <p:cNvPr id="18" name="TextBox 17">
              <a:extLst>
                <a:ext uri="{FF2B5EF4-FFF2-40B4-BE49-F238E27FC236}">
                  <a16:creationId xmlns:a16="http://schemas.microsoft.com/office/drawing/2014/main" id="{AACB4C65-E68E-6345-ADD7-C59F86D49AB9}"/>
                </a:ext>
              </a:extLst>
            </p:cNvPr>
            <p:cNvSpPr txBox="1"/>
            <p:nvPr/>
          </p:nvSpPr>
          <p:spPr>
            <a:xfrm>
              <a:off x="5828618" y="5776348"/>
              <a:ext cx="1362236" cy="461665"/>
            </a:xfrm>
            <a:prstGeom prst="rect">
              <a:avLst/>
            </a:prstGeom>
            <a:noFill/>
          </p:spPr>
          <p:txBody>
            <a:bodyPr wrap="square">
              <a:noAutofit/>
            </a:bodyPr>
            <a:lstStyle/>
            <a:p>
              <a:r>
                <a:rPr lang="es-ES_tradnl" sz="1200" dirty="0"/>
                <a:t>Ni de acuerdo </a:t>
              </a:r>
              <a:br>
                <a:rPr lang="es-ES_tradnl" sz="1200" dirty="0"/>
              </a:br>
              <a:r>
                <a:rPr lang="es-ES_tradnl" sz="1200" dirty="0"/>
                <a:t>ni en desacuerdo</a:t>
              </a:r>
            </a:p>
          </p:txBody>
        </p:sp>
        <p:sp>
          <p:nvSpPr>
            <p:cNvPr id="19" name="TextBox 18">
              <a:extLst>
                <a:ext uri="{FF2B5EF4-FFF2-40B4-BE49-F238E27FC236}">
                  <a16:creationId xmlns:a16="http://schemas.microsoft.com/office/drawing/2014/main" id="{EC1FCC40-1B55-1D46-8334-C98797B7DE89}"/>
                </a:ext>
              </a:extLst>
            </p:cNvPr>
            <p:cNvSpPr txBox="1"/>
            <p:nvPr/>
          </p:nvSpPr>
          <p:spPr>
            <a:xfrm>
              <a:off x="7190854" y="5780307"/>
              <a:ext cx="2644293" cy="276999"/>
            </a:xfrm>
            <a:prstGeom prst="rect">
              <a:avLst/>
            </a:prstGeom>
            <a:noFill/>
          </p:spPr>
          <p:txBody>
            <a:bodyPr wrap="square">
              <a:noAutofit/>
            </a:bodyPr>
            <a:lstStyle/>
            <a:p>
              <a:r>
                <a:rPr lang="es-ES_tradnl" sz="1200" dirty="0"/>
                <a:t>En desacuerdo</a:t>
              </a:r>
            </a:p>
          </p:txBody>
        </p:sp>
        <p:sp>
          <p:nvSpPr>
            <p:cNvPr id="20" name="TextBox 19">
              <a:extLst>
                <a:ext uri="{FF2B5EF4-FFF2-40B4-BE49-F238E27FC236}">
                  <a16:creationId xmlns:a16="http://schemas.microsoft.com/office/drawing/2014/main" id="{6B4A1ACE-3695-144F-9D78-1A3B4B2EE0B8}"/>
                </a:ext>
              </a:extLst>
            </p:cNvPr>
            <p:cNvSpPr txBox="1"/>
            <p:nvPr/>
          </p:nvSpPr>
          <p:spPr>
            <a:xfrm>
              <a:off x="2730189" y="3466911"/>
              <a:ext cx="3150076" cy="400110"/>
            </a:xfrm>
            <a:prstGeom prst="rect">
              <a:avLst/>
            </a:prstGeom>
            <a:noFill/>
          </p:spPr>
          <p:txBody>
            <a:bodyPr wrap="square">
              <a:spAutoFit/>
            </a:bodyPr>
            <a:lstStyle/>
            <a:p>
              <a:r>
                <a:rPr lang="es-ES_tradnl" sz="1000" dirty="0"/>
                <a:t>Están justo donde deben estar para pasar al siguiente grado, como en un año escolar normal.</a:t>
              </a:r>
            </a:p>
          </p:txBody>
        </p:sp>
        <p:sp>
          <p:nvSpPr>
            <p:cNvPr id="21" name="TextBox 20">
              <a:extLst>
                <a:ext uri="{FF2B5EF4-FFF2-40B4-BE49-F238E27FC236}">
                  <a16:creationId xmlns:a16="http://schemas.microsoft.com/office/drawing/2014/main" id="{7881F25D-6EEB-054A-9E46-B4BF56013814}"/>
                </a:ext>
              </a:extLst>
            </p:cNvPr>
            <p:cNvSpPr txBox="1"/>
            <p:nvPr/>
          </p:nvSpPr>
          <p:spPr>
            <a:xfrm>
              <a:off x="5825210" y="3465556"/>
              <a:ext cx="3627163" cy="400110"/>
            </a:xfrm>
            <a:prstGeom prst="rect">
              <a:avLst/>
            </a:prstGeom>
            <a:noFill/>
          </p:spPr>
          <p:txBody>
            <a:bodyPr wrap="square">
              <a:spAutoFit/>
            </a:bodyPr>
            <a:lstStyle/>
            <a:p>
              <a:r>
                <a:rPr lang="es-ES_tradnl" sz="1000" dirty="0"/>
                <a:t>Puede que estén un poquito atrasados </a:t>
              </a:r>
              <a:br>
                <a:rPr lang="es-ES_tradnl" sz="1000" dirty="0"/>
              </a:br>
              <a:r>
                <a:rPr lang="es-ES_tradnl" sz="1000" dirty="0"/>
                <a:t>con respecto a lo que estarían en un año normal.</a:t>
              </a:r>
            </a:p>
          </p:txBody>
        </p:sp>
        <p:sp>
          <p:nvSpPr>
            <p:cNvPr id="22" name="TextBox 21">
              <a:extLst>
                <a:ext uri="{FF2B5EF4-FFF2-40B4-BE49-F238E27FC236}">
                  <a16:creationId xmlns:a16="http://schemas.microsoft.com/office/drawing/2014/main" id="{F74C5F33-0439-0040-B85E-508674F6E2FE}"/>
                </a:ext>
              </a:extLst>
            </p:cNvPr>
            <p:cNvSpPr txBox="1"/>
            <p:nvPr/>
          </p:nvSpPr>
          <p:spPr>
            <a:xfrm>
              <a:off x="9420624" y="3434387"/>
              <a:ext cx="2606276" cy="553998"/>
            </a:xfrm>
            <a:prstGeom prst="rect">
              <a:avLst/>
            </a:prstGeom>
            <a:noFill/>
          </p:spPr>
          <p:txBody>
            <a:bodyPr wrap="square">
              <a:spAutoFit/>
            </a:bodyPr>
            <a:lstStyle/>
            <a:p>
              <a:r>
                <a:rPr lang="es-ES_tradnl" sz="1000" dirty="0"/>
                <a:t>Puede que estén bastante atrasados </a:t>
              </a:r>
              <a:br>
                <a:rPr lang="es-ES_tradnl" sz="1000" dirty="0"/>
              </a:br>
              <a:r>
                <a:rPr lang="es-ES_tradnl" sz="1000" dirty="0"/>
                <a:t>de donde deben estar para </a:t>
              </a:r>
              <a:br>
                <a:rPr lang="es-ES_tradnl" sz="1000" dirty="0"/>
              </a:br>
              <a:r>
                <a:rPr lang="es-ES_tradnl" sz="1000" dirty="0"/>
                <a:t>el siguiente grado.</a:t>
              </a:r>
            </a:p>
          </p:txBody>
        </p:sp>
        <p:cxnSp>
          <p:nvCxnSpPr>
            <p:cNvPr id="29" name="Straight Connector 28">
              <a:extLst>
                <a:ext uri="{FF2B5EF4-FFF2-40B4-BE49-F238E27FC236}">
                  <a16:creationId xmlns:a16="http://schemas.microsoft.com/office/drawing/2014/main" id="{1FE27CB0-531E-FB46-9DF2-09F262B3CF6A}"/>
                </a:ext>
              </a:extLst>
            </p:cNvPr>
            <p:cNvCxnSpPr>
              <a:cxnSpLocks/>
            </p:cNvCxnSpPr>
            <p:nvPr/>
          </p:nvCxnSpPr>
          <p:spPr>
            <a:xfrm>
              <a:off x="2817628" y="4027967"/>
              <a:ext cx="1080436"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B84759B-8796-5146-BD50-CB836618EE7B}"/>
                </a:ext>
              </a:extLst>
            </p:cNvPr>
            <p:cNvCxnSpPr>
              <a:cxnSpLocks/>
            </p:cNvCxnSpPr>
            <p:nvPr/>
          </p:nvCxnSpPr>
          <p:spPr>
            <a:xfrm>
              <a:off x="4452664" y="4027967"/>
              <a:ext cx="1933391"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CDDBD3-B867-2B49-A797-DBDEE8A2E145}"/>
                </a:ext>
              </a:extLst>
            </p:cNvPr>
            <p:cNvCxnSpPr>
              <a:cxnSpLocks/>
            </p:cNvCxnSpPr>
            <p:nvPr/>
          </p:nvCxnSpPr>
          <p:spPr>
            <a:xfrm flipV="1">
              <a:off x="2817628" y="5197401"/>
              <a:ext cx="1080436" cy="1259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73E3DE9-3DB3-7F4A-9606-5EB326FB9BB1}"/>
                </a:ext>
              </a:extLst>
            </p:cNvPr>
            <p:cNvCxnSpPr>
              <a:cxnSpLocks/>
            </p:cNvCxnSpPr>
            <p:nvPr/>
          </p:nvCxnSpPr>
          <p:spPr>
            <a:xfrm>
              <a:off x="4452664" y="5197401"/>
              <a:ext cx="1427601"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194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D21C-231A-1A43-BB72-F5546741BCA5}"/>
              </a:ext>
            </a:extLst>
          </p:cNvPr>
          <p:cNvSpPr>
            <a:spLocks noGrp="1"/>
          </p:cNvSpPr>
          <p:nvPr>
            <p:ph type="title"/>
          </p:nvPr>
        </p:nvSpPr>
        <p:spPr/>
        <p:txBody>
          <a:bodyPr/>
          <a:lstStyle/>
          <a:p>
            <a:r>
              <a:rPr lang="es-ES_tradnl" dirty="0"/>
              <a:t>La mayoría cree que las calificaciones reflejaron </a:t>
            </a:r>
            <a:br>
              <a:rPr lang="es-ES_tradnl" dirty="0"/>
            </a:br>
            <a:r>
              <a:rPr lang="es-ES_tradnl" dirty="0"/>
              <a:t>la culminación y no el dominio de los contenidos </a:t>
            </a:r>
          </a:p>
        </p:txBody>
      </p:sp>
      <p:sp>
        <p:nvSpPr>
          <p:cNvPr id="15" name="Footer Placeholder 3">
            <a:extLst>
              <a:ext uri="{FF2B5EF4-FFF2-40B4-BE49-F238E27FC236}">
                <a16:creationId xmlns:a16="http://schemas.microsoft.com/office/drawing/2014/main" id="{7D4AC311-A175-43B0-9C28-025F6D4A517B}"/>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31BF40D2-B65B-9E4F-9C0A-627B89F59EA1}"/>
              </a:ext>
            </a:extLst>
          </p:cNvPr>
          <p:cNvSpPr>
            <a:spLocks noGrp="1"/>
          </p:cNvSpPr>
          <p:nvPr>
            <p:ph type="sldNum" sz="quarter" idx="12"/>
          </p:nvPr>
        </p:nvSpPr>
        <p:spPr/>
        <p:txBody>
          <a:bodyPr/>
          <a:lstStyle/>
          <a:p>
            <a:fld id="{24516266-9EFC-AA48-A7FA-65B041A20E18}" type="slidenum">
              <a:rPr lang="es-ES_tradnl" smtClean="0"/>
              <a:pPr/>
              <a:t>22</a:t>
            </a:fld>
            <a:endParaRPr lang="es-ES_tradnl"/>
          </a:p>
        </p:txBody>
      </p:sp>
      <p:sp>
        <p:nvSpPr>
          <p:cNvPr id="6" name="Rounded Rectangle 5">
            <a:extLst>
              <a:ext uri="{FF2B5EF4-FFF2-40B4-BE49-F238E27FC236}">
                <a16:creationId xmlns:a16="http://schemas.microsoft.com/office/drawing/2014/main" id="{180ACDDE-DDB7-D247-A8A7-EE2B982BCCEE}"/>
              </a:ext>
            </a:extLst>
          </p:cNvPr>
          <p:cNvSpPr>
            <a:spLocks noChangeAspect="1"/>
          </p:cNvSpPr>
          <p:nvPr/>
        </p:nvSpPr>
        <p:spPr>
          <a:xfrm>
            <a:off x="5994400" y="1441895"/>
            <a:ext cx="5676900" cy="2541568"/>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7" name="Rounded Rectangle 6">
            <a:extLst>
              <a:ext uri="{FF2B5EF4-FFF2-40B4-BE49-F238E27FC236}">
                <a16:creationId xmlns:a16="http://schemas.microsoft.com/office/drawing/2014/main" id="{8675049E-FD9F-A24B-A968-6C9ABD6C21E6}"/>
              </a:ext>
            </a:extLst>
          </p:cNvPr>
          <p:cNvSpPr>
            <a:spLocks noChangeAspect="1"/>
          </p:cNvSpPr>
          <p:nvPr/>
        </p:nvSpPr>
        <p:spPr>
          <a:xfrm>
            <a:off x="5994400" y="4166192"/>
            <a:ext cx="5676900" cy="2009386"/>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8" name="TextBox 7">
            <a:extLst>
              <a:ext uri="{FF2B5EF4-FFF2-40B4-BE49-F238E27FC236}">
                <a16:creationId xmlns:a16="http://schemas.microsoft.com/office/drawing/2014/main" id="{6D0E0DE6-B934-934A-A485-DAE0FAB044A9}"/>
              </a:ext>
            </a:extLst>
          </p:cNvPr>
          <p:cNvSpPr txBox="1"/>
          <p:nvPr/>
        </p:nvSpPr>
        <p:spPr>
          <a:xfrm>
            <a:off x="6565900" y="1700089"/>
            <a:ext cx="4889500" cy="2108270"/>
          </a:xfrm>
          <a:prstGeom prst="rect">
            <a:avLst/>
          </a:prstGeom>
          <a:noFill/>
        </p:spPr>
        <p:txBody>
          <a:bodyPr wrap="square" rtlCol="0">
            <a:noAutofit/>
          </a:bodyPr>
          <a:lstStyle/>
          <a:p>
            <a:pPr>
              <a:spcAft>
                <a:spcPts val="600"/>
              </a:spcAft>
            </a:pPr>
            <a:r>
              <a:rPr lang="es-ES_tradnl" sz="1400" dirty="0">
                <a:solidFill>
                  <a:schemeClr val="bg1"/>
                </a:solidFill>
              </a:rPr>
              <a:t>En cuanto al progreso académico en sí mismo, no sé </a:t>
            </a:r>
            <a:br>
              <a:rPr lang="es-ES_tradnl" sz="1400" dirty="0">
                <a:solidFill>
                  <a:schemeClr val="bg1"/>
                </a:solidFill>
              </a:rPr>
            </a:br>
            <a:r>
              <a:rPr lang="es-ES_tradnl" sz="1400" dirty="0">
                <a:solidFill>
                  <a:schemeClr val="bg1"/>
                </a:solidFill>
              </a:rPr>
              <a:t>qué decir. En los últimos meses no creo que haya aprendido nada que no hubiera aprendido ya. Siento </a:t>
            </a:r>
            <a:br>
              <a:rPr lang="es-ES_tradnl" sz="1400" dirty="0">
                <a:solidFill>
                  <a:schemeClr val="bg1"/>
                </a:solidFill>
              </a:rPr>
            </a:br>
            <a:r>
              <a:rPr lang="es-ES_tradnl" sz="1400" dirty="0">
                <a:solidFill>
                  <a:schemeClr val="bg1"/>
                </a:solidFill>
              </a:rPr>
              <a:t>como si el año escolar se terminó en marzo y que en los últimos meses solo hizo el mínimo esfuerzo. No creo que haya progresado mucho académicamente en estos meses. </a:t>
            </a:r>
            <a:br>
              <a:rPr lang="es-ES_tradnl" sz="1400" dirty="0">
                <a:solidFill>
                  <a:schemeClr val="bg1"/>
                </a:solidFill>
              </a:rPr>
            </a:br>
            <a:r>
              <a:rPr lang="es-ES_tradnl" sz="1400" dirty="0">
                <a:solidFill>
                  <a:schemeClr val="bg1"/>
                </a:solidFill>
              </a:rPr>
              <a:t>Solo tenía que presentarse y hacer el trabajo que</a:t>
            </a:r>
            <a:br>
              <a:rPr lang="es-ES_tradnl" sz="1400" dirty="0">
                <a:solidFill>
                  <a:schemeClr val="bg1"/>
                </a:solidFill>
              </a:rPr>
            </a:br>
            <a:r>
              <a:rPr lang="es-ES_tradnl" sz="1400" dirty="0">
                <a:solidFill>
                  <a:schemeClr val="bg1"/>
                </a:solidFill>
              </a:rPr>
              <a:t>le pedían, para que le dieran una “A”.</a:t>
            </a:r>
            <a:r>
              <a:rPr lang="en-US" sz="1400" dirty="0">
                <a:solidFill>
                  <a:schemeClr val="bg1"/>
                </a:solidFill>
              </a:rPr>
              <a:t> </a:t>
            </a:r>
          </a:p>
          <a:p>
            <a:pPr>
              <a:spcAft>
                <a:spcPts val="600"/>
              </a:spcAft>
            </a:pPr>
            <a:r>
              <a:rPr lang="es-ES_tradnl" sz="1300" b="1" i="1" dirty="0" err="1">
                <a:solidFill>
                  <a:schemeClr val="bg1"/>
                </a:solidFill>
              </a:rPr>
              <a:t>—</a:t>
            </a:r>
            <a:r>
              <a:rPr lang="es-ES_tradnl" sz="1300" b="1" i="1" dirty="0">
                <a:solidFill>
                  <a:schemeClr val="bg1"/>
                </a:solidFill>
              </a:rPr>
              <a:t> Padre de la escuela secundaria</a:t>
            </a:r>
          </a:p>
        </p:txBody>
      </p:sp>
      <p:sp>
        <p:nvSpPr>
          <p:cNvPr id="9" name="TextBox 8">
            <a:extLst>
              <a:ext uri="{FF2B5EF4-FFF2-40B4-BE49-F238E27FC236}">
                <a16:creationId xmlns:a16="http://schemas.microsoft.com/office/drawing/2014/main" id="{2E9B53B0-B4F6-8546-AF67-6C83004AF435}"/>
              </a:ext>
            </a:extLst>
          </p:cNvPr>
          <p:cNvSpPr txBox="1"/>
          <p:nvPr/>
        </p:nvSpPr>
        <p:spPr>
          <a:xfrm>
            <a:off x="6527800" y="4342801"/>
            <a:ext cx="4991100" cy="1677382"/>
          </a:xfrm>
          <a:prstGeom prst="rect">
            <a:avLst/>
          </a:prstGeom>
          <a:noFill/>
        </p:spPr>
        <p:txBody>
          <a:bodyPr wrap="square" rtlCol="0">
            <a:noAutofit/>
          </a:bodyPr>
          <a:lstStyle/>
          <a:p>
            <a:pPr>
              <a:spcAft>
                <a:spcPts val="600"/>
              </a:spcAft>
            </a:pPr>
            <a:r>
              <a:rPr lang="es-ES_tradnl" sz="1400" dirty="0">
                <a:solidFill>
                  <a:schemeClr val="bg1"/>
                </a:solidFill>
              </a:rPr>
              <a:t>En el fondo, siento como que estaban dándole mejores </a:t>
            </a:r>
            <a:br>
              <a:rPr lang="es-ES_tradnl" sz="1400" dirty="0">
                <a:solidFill>
                  <a:schemeClr val="bg1"/>
                </a:solidFill>
              </a:rPr>
            </a:br>
            <a:r>
              <a:rPr lang="es-ES_tradnl" sz="1400" dirty="0">
                <a:solidFill>
                  <a:schemeClr val="bg1"/>
                </a:solidFill>
              </a:rPr>
              <a:t>calificaciones y haciendo que las tareas fueran más largas </a:t>
            </a:r>
            <a:br>
              <a:rPr lang="es-ES_tradnl" sz="1400" dirty="0">
                <a:solidFill>
                  <a:schemeClr val="bg1"/>
                </a:solidFill>
              </a:rPr>
            </a:br>
            <a:r>
              <a:rPr lang="es-ES_tradnl" sz="1400" dirty="0">
                <a:solidFill>
                  <a:schemeClr val="bg1"/>
                </a:solidFill>
              </a:rPr>
              <a:t>y más fáciles, mientras esperaban a que pase este tiempo. </a:t>
            </a:r>
            <a:br>
              <a:rPr lang="es-ES_tradnl" sz="1400" dirty="0">
                <a:solidFill>
                  <a:schemeClr val="bg1"/>
                </a:solidFill>
              </a:rPr>
            </a:br>
            <a:r>
              <a:rPr lang="es-ES_tradnl" sz="1400" dirty="0">
                <a:solidFill>
                  <a:schemeClr val="bg1"/>
                </a:solidFill>
              </a:rPr>
              <a:t>Y ahora, ¿qué van a hacer en el otoño? Mi hijo no está preparado en absoluto para pasar a la secundaria este otoño.</a:t>
            </a:r>
          </a:p>
          <a:p>
            <a:pPr>
              <a:spcAft>
                <a:spcPts val="600"/>
              </a:spcAft>
            </a:pPr>
            <a:r>
              <a:rPr lang="es-ES_tradnl" sz="1300" b="1" i="1" dirty="0" err="1">
                <a:solidFill>
                  <a:schemeClr val="bg1"/>
                </a:solidFill>
              </a:rPr>
              <a:t>—</a:t>
            </a:r>
            <a:r>
              <a:rPr lang="es-ES_tradnl" sz="1300" b="1" i="1" dirty="0">
                <a:solidFill>
                  <a:schemeClr val="bg1"/>
                </a:solidFill>
              </a:rPr>
              <a:t> Padre con bajos ingresos de 3.° y 8. ° grado</a:t>
            </a:r>
          </a:p>
        </p:txBody>
      </p:sp>
      <p:graphicFrame>
        <p:nvGraphicFramePr>
          <p:cNvPr id="10" name="Chart 9">
            <a:extLst>
              <a:ext uri="{FF2B5EF4-FFF2-40B4-BE49-F238E27FC236}">
                <a16:creationId xmlns:a16="http://schemas.microsoft.com/office/drawing/2014/main" id="{8C2966E7-11F9-534E-8A30-C557976330D5}"/>
              </a:ext>
            </a:extLst>
          </p:cNvPr>
          <p:cNvGraphicFramePr/>
          <p:nvPr>
            <p:extLst>
              <p:ext uri="{D42A27DB-BD31-4B8C-83A1-F6EECF244321}">
                <p14:modId xmlns:p14="http://schemas.microsoft.com/office/powerpoint/2010/main" val="1104049672"/>
              </p:ext>
            </p:extLst>
          </p:nvPr>
        </p:nvGraphicFramePr>
        <p:xfrm>
          <a:off x="1779923" y="2569281"/>
          <a:ext cx="2383287" cy="276848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72EBD9E-A016-6F48-88FC-637BE81C8572}"/>
              </a:ext>
            </a:extLst>
          </p:cNvPr>
          <p:cNvSpPr txBox="1"/>
          <p:nvPr/>
        </p:nvSpPr>
        <p:spPr>
          <a:xfrm>
            <a:off x="339431" y="1585789"/>
            <a:ext cx="5273969" cy="1077218"/>
          </a:xfrm>
          <a:prstGeom prst="rect">
            <a:avLst/>
          </a:prstGeom>
          <a:noFill/>
        </p:spPr>
        <p:txBody>
          <a:bodyPr wrap="square">
            <a:spAutoFit/>
          </a:bodyPr>
          <a:lstStyle/>
          <a:p>
            <a:pPr algn="ctr"/>
            <a:r>
              <a:rPr lang="es-ES_tradnl" sz="1600" dirty="0"/>
              <a:t>En comparación con un año escolar normal, durante </a:t>
            </a:r>
            <a:br>
              <a:rPr lang="es-ES_tradnl" sz="1600" dirty="0"/>
            </a:br>
            <a:r>
              <a:rPr lang="es-ES_tradnl" sz="1600" dirty="0"/>
              <a:t>la educación a distancia </a:t>
            </a:r>
            <a:r>
              <a:rPr lang="es-ES_tradnl" sz="1600" b="1" dirty="0"/>
              <a:t>las calificaciones de mi hijo </a:t>
            </a:r>
            <a:br>
              <a:rPr lang="es-ES_tradnl" sz="1600" b="1" dirty="0"/>
            </a:br>
            <a:r>
              <a:rPr lang="es-ES_tradnl" sz="1600" b="1" dirty="0"/>
              <a:t>se basaban más en si había completado las tareas que en si había entendido el contenido</a:t>
            </a:r>
            <a:r>
              <a:rPr lang="es-ES_tradnl" sz="1600" dirty="0"/>
              <a:t>.</a:t>
            </a:r>
          </a:p>
        </p:txBody>
      </p:sp>
      <p:sp>
        <p:nvSpPr>
          <p:cNvPr id="12" name="TextBox 11">
            <a:extLst>
              <a:ext uri="{FF2B5EF4-FFF2-40B4-BE49-F238E27FC236}">
                <a16:creationId xmlns:a16="http://schemas.microsoft.com/office/drawing/2014/main" id="{17A3C1C3-D64B-9A4B-988B-15FD54A330A1}"/>
              </a:ext>
            </a:extLst>
          </p:cNvPr>
          <p:cNvSpPr txBox="1"/>
          <p:nvPr/>
        </p:nvSpPr>
        <p:spPr>
          <a:xfrm>
            <a:off x="2327101" y="3346779"/>
            <a:ext cx="1339730" cy="946413"/>
          </a:xfrm>
          <a:prstGeom prst="rect">
            <a:avLst/>
          </a:prstGeom>
          <a:noFill/>
        </p:spPr>
        <p:txBody>
          <a:bodyPr wrap="none" rtlCol="0">
            <a:spAutoFit/>
          </a:bodyPr>
          <a:lstStyle/>
          <a:p>
            <a:pPr algn="ctr"/>
            <a:r>
              <a:rPr lang="es-ES_tradnl" sz="4000" dirty="0"/>
              <a:t>68</a:t>
            </a:r>
            <a:r>
              <a:rPr lang="es-ES_tradnl" sz="800" dirty="0"/>
              <a:t> </a:t>
            </a:r>
            <a:r>
              <a:rPr lang="es-ES_tradnl" sz="4000" dirty="0"/>
              <a:t>%</a:t>
            </a:r>
            <a:endParaRPr lang="es-ES_tradnl" dirty="0"/>
          </a:p>
          <a:p>
            <a:pPr algn="ctr">
              <a:lnSpc>
                <a:spcPts val="1760"/>
              </a:lnSpc>
            </a:pPr>
            <a:r>
              <a:rPr lang="es-ES_tradnl" dirty="0"/>
              <a:t>de acuerdo</a:t>
            </a:r>
          </a:p>
        </p:txBody>
      </p:sp>
      <p:sp>
        <p:nvSpPr>
          <p:cNvPr id="13" name="TextBox 12">
            <a:extLst>
              <a:ext uri="{FF2B5EF4-FFF2-40B4-BE49-F238E27FC236}">
                <a16:creationId xmlns:a16="http://schemas.microsoft.com/office/drawing/2014/main" id="{F3682A61-CB64-4F43-B24A-22C0CC6228B1}"/>
              </a:ext>
            </a:extLst>
          </p:cNvPr>
          <p:cNvSpPr txBox="1"/>
          <p:nvPr/>
        </p:nvSpPr>
        <p:spPr>
          <a:xfrm>
            <a:off x="3282556" y="5256136"/>
            <a:ext cx="3080117" cy="830997"/>
          </a:xfrm>
          <a:prstGeom prst="rect">
            <a:avLst/>
          </a:prstGeom>
          <a:noFill/>
        </p:spPr>
        <p:txBody>
          <a:bodyPr wrap="square">
            <a:noAutofit/>
          </a:bodyPr>
          <a:lstStyle/>
          <a:p>
            <a:r>
              <a:rPr lang="es-ES_tradnl" sz="1600" b="1" dirty="0">
                <a:solidFill>
                  <a:srgbClr val="990099"/>
                </a:solidFill>
              </a:rPr>
              <a:t>Afroamericanos</a:t>
            </a:r>
            <a:r>
              <a:rPr lang="es-ES_tradnl" sz="1600" dirty="0"/>
              <a:t>: 65</a:t>
            </a:r>
            <a:r>
              <a:rPr lang="es-ES_tradnl" sz="800" dirty="0"/>
              <a:t> </a:t>
            </a:r>
            <a:r>
              <a:rPr lang="es-ES_tradnl" sz="1600" dirty="0"/>
              <a:t>%</a:t>
            </a:r>
          </a:p>
          <a:p>
            <a:r>
              <a:rPr lang="es-ES_tradnl" sz="1600" b="1" dirty="0">
                <a:solidFill>
                  <a:schemeClr val="accent6"/>
                </a:solidFill>
              </a:rPr>
              <a:t>Hispanos</a:t>
            </a:r>
            <a:r>
              <a:rPr lang="es-ES_tradnl" sz="1600" dirty="0"/>
              <a:t>: 75</a:t>
            </a:r>
            <a:r>
              <a:rPr lang="es-ES_tradnl" sz="800" dirty="0"/>
              <a:t> </a:t>
            </a:r>
            <a:r>
              <a:rPr lang="es-ES_tradnl" sz="1600" dirty="0"/>
              <a:t>%</a:t>
            </a:r>
          </a:p>
          <a:p>
            <a:r>
              <a:rPr lang="es-ES_tradnl" sz="1600" b="1" dirty="0">
                <a:solidFill>
                  <a:schemeClr val="accent4"/>
                </a:solidFill>
              </a:rPr>
              <a:t>Blancos</a:t>
            </a:r>
            <a:r>
              <a:rPr lang="es-ES_tradnl" sz="1600" dirty="0"/>
              <a:t>: 68</a:t>
            </a:r>
            <a:r>
              <a:rPr lang="es-ES_tradnl" sz="800" dirty="0"/>
              <a:t> </a:t>
            </a:r>
            <a:r>
              <a:rPr lang="es-ES_tradnl" sz="1600" dirty="0"/>
              <a:t>%</a:t>
            </a:r>
          </a:p>
        </p:txBody>
      </p:sp>
      <p:sp>
        <p:nvSpPr>
          <p:cNvPr id="14" name="TextBox 13">
            <a:extLst>
              <a:ext uri="{FF2B5EF4-FFF2-40B4-BE49-F238E27FC236}">
                <a16:creationId xmlns:a16="http://schemas.microsoft.com/office/drawing/2014/main" id="{EB663E5E-F13A-4542-8C32-296B21914F42}"/>
              </a:ext>
            </a:extLst>
          </p:cNvPr>
          <p:cNvSpPr txBox="1"/>
          <p:nvPr/>
        </p:nvSpPr>
        <p:spPr>
          <a:xfrm>
            <a:off x="339431" y="5250086"/>
            <a:ext cx="3062987" cy="830997"/>
          </a:xfrm>
          <a:prstGeom prst="rect">
            <a:avLst/>
          </a:prstGeom>
          <a:noFill/>
        </p:spPr>
        <p:txBody>
          <a:bodyPr wrap="square">
            <a:spAutoFit/>
          </a:bodyPr>
          <a:lstStyle/>
          <a:p>
            <a:r>
              <a:rPr lang="es-ES_tradnl" sz="1600" b="1" dirty="0"/>
              <a:t>Escuela primaria</a:t>
            </a:r>
            <a:r>
              <a:rPr lang="es-ES_tradnl" sz="1600" dirty="0"/>
              <a:t>: 69</a:t>
            </a:r>
            <a:r>
              <a:rPr lang="es-ES_tradnl" sz="800" dirty="0"/>
              <a:t> </a:t>
            </a:r>
            <a:r>
              <a:rPr lang="es-ES_tradnl" sz="1600" dirty="0"/>
              <a:t>%</a:t>
            </a:r>
          </a:p>
          <a:p>
            <a:r>
              <a:rPr lang="es-ES_tradnl" sz="1600" b="1" dirty="0"/>
              <a:t>Escuela secundaria</a:t>
            </a:r>
            <a:r>
              <a:rPr lang="es-ES_tradnl" sz="1600" dirty="0"/>
              <a:t>: 70</a:t>
            </a:r>
            <a:r>
              <a:rPr lang="es-ES_tradnl" sz="800" dirty="0"/>
              <a:t> </a:t>
            </a:r>
            <a:r>
              <a:rPr lang="es-ES_tradnl" sz="1600" dirty="0"/>
              <a:t>%</a:t>
            </a:r>
          </a:p>
          <a:p>
            <a:r>
              <a:rPr lang="es-ES_tradnl" sz="1600" b="1" dirty="0"/>
              <a:t>Escuela preparatoria</a:t>
            </a:r>
            <a:r>
              <a:rPr lang="es-ES_tradnl" sz="1600" dirty="0"/>
              <a:t>: 66</a:t>
            </a:r>
            <a:r>
              <a:rPr lang="es-ES_tradnl" sz="800" dirty="0"/>
              <a:t> </a:t>
            </a:r>
            <a:r>
              <a:rPr lang="es-ES_tradnl" sz="1600" dirty="0"/>
              <a:t>%</a:t>
            </a:r>
          </a:p>
        </p:txBody>
      </p:sp>
    </p:spTree>
    <p:extLst>
      <p:ext uri="{BB962C8B-B14F-4D97-AF65-F5344CB8AC3E}">
        <p14:creationId xmlns:p14="http://schemas.microsoft.com/office/powerpoint/2010/main" val="830379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14DC-1726-5945-806A-13D06AA3EDA1}"/>
              </a:ext>
            </a:extLst>
          </p:cNvPr>
          <p:cNvSpPr>
            <a:spLocks noGrp="1"/>
          </p:cNvSpPr>
          <p:nvPr>
            <p:ph type="title"/>
          </p:nvPr>
        </p:nvSpPr>
        <p:spPr/>
        <p:txBody>
          <a:bodyPr/>
          <a:lstStyle/>
          <a:p>
            <a:r>
              <a:rPr lang="es-ES_tradnl" dirty="0"/>
              <a:t>Cerca de un tercio de los padres dicen que no tenían </a:t>
            </a:r>
            <a:br>
              <a:rPr lang="es-ES_tradnl" dirty="0"/>
            </a:br>
            <a:r>
              <a:rPr lang="es-ES_tradnl" dirty="0"/>
              <a:t>la tecnología adecuada para el aprendizaje en casa</a:t>
            </a:r>
          </a:p>
        </p:txBody>
      </p:sp>
      <p:sp>
        <p:nvSpPr>
          <p:cNvPr id="13" name="Footer Placeholder 3">
            <a:extLst>
              <a:ext uri="{FF2B5EF4-FFF2-40B4-BE49-F238E27FC236}">
                <a16:creationId xmlns:a16="http://schemas.microsoft.com/office/drawing/2014/main" id="{AE8236EC-D13F-4DA7-9C04-4D94ADFD9C3C}"/>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8E0468F2-9F4D-4C4A-8AAD-6D4B9F1161C7}"/>
              </a:ext>
            </a:extLst>
          </p:cNvPr>
          <p:cNvSpPr>
            <a:spLocks noGrp="1"/>
          </p:cNvSpPr>
          <p:nvPr>
            <p:ph type="sldNum" sz="quarter" idx="12"/>
          </p:nvPr>
        </p:nvSpPr>
        <p:spPr/>
        <p:txBody>
          <a:bodyPr/>
          <a:lstStyle/>
          <a:p>
            <a:fld id="{24516266-9EFC-AA48-A7FA-65B041A20E18}" type="slidenum">
              <a:rPr lang="es-ES_tradnl" smtClean="0"/>
              <a:pPr/>
              <a:t>23</a:t>
            </a:fld>
            <a:endParaRPr lang="es-ES_tradnl"/>
          </a:p>
        </p:txBody>
      </p:sp>
      <p:sp>
        <p:nvSpPr>
          <p:cNvPr id="7" name="TextBox 6">
            <a:extLst>
              <a:ext uri="{FF2B5EF4-FFF2-40B4-BE49-F238E27FC236}">
                <a16:creationId xmlns:a16="http://schemas.microsoft.com/office/drawing/2014/main" id="{80A3185C-CD14-7247-B376-AF75D24E850E}"/>
              </a:ext>
            </a:extLst>
          </p:cNvPr>
          <p:cNvSpPr txBox="1"/>
          <p:nvPr/>
        </p:nvSpPr>
        <p:spPr>
          <a:xfrm>
            <a:off x="2091074" y="1556805"/>
            <a:ext cx="3498624" cy="400110"/>
          </a:xfrm>
          <a:prstGeom prst="rect">
            <a:avLst/>
          </a:prstGeom>
          <a:noFill/>
        </p:spPr>
        <p:txBody>
          <a:bodyPr wrap="none" rtlCol="0">
            <a:noAutofit/>
          </a:bodyPr>
          <a:lstStyle/>
          <a:p>
            <a:r>
              <a:rPr lang="es-ES_tradnl" sz="2000" b="1" dirty="0"/>
              <a:t>Tecnología y acceso a </a:t>
            </a:r>
            <a:r>
              <a:rPr lang="es-ES_tradnl" sz="2000" b="1" dirty="0" err="1"/>
              <a:t>WiFi</a:t>
            </a:r>
            <a:endParaRPr lang="es-ES_tradnl" sz="2000" b="1" dirty="0"/>
          </a:p>
        </p:txBody>
      </p:sp>
      <p:graphicFrame>
        <p:nvGraphicFramePr>
          <p:cNvPr id="10" name="Table 5">
            <a:extLst>
              <a:ext uri="{FF2B5EF4-FFF2-40B4-BE49-F238E27FC236}">
                <a16:creationId xmlns:a16="http://schemas.microsoft.com/office/drawing/2014/main" id="{B66B689C-FAE6-D342-9719-32BD97A050FA}"/>
              </a:ext>
            </a:extLst>
          </p:cNvPr>
          <p:cNvGraphicFramePr>
            <a:graphicFrameLocks noGrp="1"/>
          </p:cNvGraphicFramePr>
          <p:nvPr>
            <p:extLst>
              <p:ext uri="{D42A27DB-BD31-4B8C-83A1-F6EECF244321}">
                <p14:modId xmlns:p14="http://schemas.microsoft.com/office/powerpoint/2010/main" val="1356863024"/>
              </p:ext>
            </p:extLst>
          </p:nvPr>
        </p:nvGraphicFramePr>
        <p:xfrm>
          <a:off x="6400800" y="3193437"/>
          <a:ext cx="5260621" cy="2410966"/>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701148714"/>
                    </a:ext>
                  </a:extLst>
                </a:gridCol>
                <a:gridCol w="1092200">
                  <a:extLst>
                    <a:ext uri="{9D8B030D-6E8A-4147-A177-3AD203B41FA5}">
                      <a16:colId xmlns:a16="http://schemas.microsoft.com/office/drawing/2014/main" val="2669941272"/>
                    </a:ext>
                  </a:extLst>
                </a:gridCol>
                <a:gridCol w="1181100">
                  <a:extLst>
                    <a:ext uri="{9D8B030D-6E8A-4147-A177-3AD203B41FA5}">
                      <a16:colId xmlns:a16="http://schemas.microsoft.com/office/drawing/2014/main" val="2006274951"/>
                    </a:ext>
                  </a:extLst>
                </a:gridCol>
                <a:gridCol w="1158521">
                  <a:extLst>
                    <a:ext uri="{9D8B030D-6E8A-4147-A177-3AD203B41FA5}">
                      <a16:colId xmlns:a16="http://schemas.microsoft.com/office/drawing/2014/main" val="804585972"/>
                    </a:ext>
                  </a:extLst>
                </a:gridCol>
              </a:tblGrid>
              <a:tr h="674808">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ts val="1620"/>
                        </a:lnSpc>
                      </a:pPr>
                      <a:r>
                        <a:rPr lang="es-ES_tradnl" sz="1600" b="1" u="none" noProof="0" dirty="0">
                          <a:solidFill>
                            <a:schemeClr val="bg1"/>
                          </a:solidFill>
                        </a:rPr>
                        <a:t>Tienen</a:t>
                      </a:r>
                      <a:r>
                        <a:rPr lang="es-ES_tradnl" sz="1600" b="1" u="none" baseline="0" noProof="0" dirty="0">
                          <a:solidFill>
                            <a:schemeClr val="bg1"/>
                          </a:solidFill>
                        </a:rPr>
                        <a:t> en casa</a:t>
                      </a:r>
                      <a:endParaRPr lang="es-ES_tradnl" sz="1600" b="1" u="none" noProof="0" dirty="0">
                        <a:solidFill>
                          <a:schemeClr val="bg1"/>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lnSpc>
                          <a:spcPts val="1620"/>
                        </a:lnSpc>
                      </a:pPr>
                      <a:br>
                        <a:rPr lang="es-ES_tradnl" sz="1600" b="1" u="none" noProof="0" dirty="0">
                          <a:solidFill>
                            <a:schemeClr val="tx1"/>
                          </a:solidFill>
                        </a:rPr>
                      </a:br>
                      <a:r>
                        <a:rPr lang="es-ES_tradnl" sz="1600" b="1" u="none" noProof="0" dirty="0">
                          <a:solidFill>
                            <a:schemeClr val="tx1"/>
                          </a:solidFill>
                        </a:rPr>
                        <a:t>Provisto por la escuela</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s-ES_tradnl" sz="1600" b="1" u="none" noProof="0" dirty="0">
                          <a:solidFill>
                            <a:schemeClr val="bg1"/>
                          </a:solidFill>
                        </a:rPr>
                        <a:t>No </a:t>
                      </a:r>
                      <a:br>
                        <a:rPr lang="es-ES_tradnl" sz="1600" b="1" u="none" noProof="0" dirty="0">
                          <a:solidFill>
                            <a:schemeClr val="bg1"/>
                          </a:solidFill>
                        </a:rPr>
                      </a:br>
                      <a:r>
                        <a:rPr lang="es-ES_tradnl" sz="1600" b="1" u="none" noProof="0" dirty="0">
                          <a:solidFill>
                            <a:schemeClr val="bg1"/>
                          </a:solidFill>
                        </a:rPr>
                        <a:t>tienen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794722492"/>
                  </a:ext>
                </a:extLst>
              </a:tr>
              <a:tr h="502242">
                <a:tc>
                  <a:txBody>
                    <a:bodyPr/>
                    <a:lstStyle/>
                    <a:p>
                      <a:pPr algn="r"/>
                      <a:r>
                        <a:rPr lang="es-ES_tradnl" sz="1600" b="1" noProof="0">
                          <a:solidFill>
                            <a:srgbClr val="990099"/>
                          </a:solidFill>
                        </a:rPr>
                        <a:t>Afroamericanos</a:t>
                      </a:r>
                      <a:endParaRPr lang="es-ES_tradnl" sz="1600" noProof="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i="0" dirty="0">
                          <a:solidFill>
                            <a:schemeClr val="accent2"/>
                          </a:solidFill>
                        </a:rPr>
                        <a:t>24</a:t>
                      </a:r>
                      <a:r>
                        <a:rPr lang="en-US" sz="800" b="1" i="0" dirty="0">
                          <a:solidFill>
                            <a:schemeClr val="accent2"/>
                          </a:solidFill>
                        </a:rPr>
                        <a:t> </a:t>
                      </a:r>
                      <a:r>
                        <a:rPr lang="en-US" b="1" i="0" dirty="0">
                          <a:solidFill>
                            <a:schemeClr val="accent2"/>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37</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a:solidFill>
                            <a:schemeClr val="accent1"/>
                          </a:solidFill>
                        </a:rPr>
                        <a:t>39</a:t>
                      </a:r>
                      <a:r>
                        <a:rPr lang="en-US" sz="800" b="1" dirty="0">
                          <a:solidFill>
                            <a:schemeClr val="accent1"/>
                          </a:solidFill>
                        </a:rPr>
                        <a:t> </a:t>
                      </a:r>
                      <a:r>
                        <a:rPr lang="en-US" b="1" dirty="0">
                          <a:solidFill>
                            <a:schemeClr val="accent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131155"/>
                  </a:ext>
                </a:extLst>
              </a:tr>
              <a:tr h="502242">
                <a:tc>
                  <a:txBody>
                    <a:bodyPr/>
                    <a:lstStyle/>
                    <a:p>
                      <a:pPr algn="r"/>
                      <a:r>
                        <a:rPr lang="es-ES_tradnl" sz="1600" b="1" noProof="0">
                          <a:solidFill>
                            <a:schemeClr val="accent6"/>
                          </a:solidFill>
                        </a:rPr>
                        <a:t>Hispanos</a:t>
                      </a:r>
                      <a:endParaRPr lang="es-ES_tradnl" sz="1600" noProof="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31</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30</a:t>
                      </a:r>
                      <a:r>
                        <a:rPr lang="en-US" sz="800" u="none"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a:solidFill>
                            <a:schemeClr val="accent1"/>
                          </a:solidFill>
                        </a:rPr>
                        <a:t>39</a:t>
                      </a:r>
                      <a:r>
                        <a:rPr lang="en-US" sz="800" b="1" dirty="0">
                          <a:solidFill>
                            <a:schemeClr val="accent1"/>
                          </a:solidFill>
                        </a:rPr>
                        <a:t> </a:t>
                      </a:r>
                      <a:r>
                        <a:rPr lang="en-US" b="1" dirty="0">
                          <a:solidFill>
                            <a:schemeClr val="accent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1893101"/>
                  </a:ext>
                </a:extLst>
              </a:tr>
              <a:tr h="502242">
                <a:tc>
                  <a:txBody>
                    <a:bodyPr/>
                    <a:lstStyle/>
                    <a:p>
                      <a:pPr algn="r"/>
                      <a:r>
                        <a:rPr lang="es-ES_tradnl" sz="1600" b="1" noProof="0" dirty="0">
                          <a:solidFill>
                            <a:schemeClr val="accent4"/>
                          </a:solidFill>
                        </a:rPr>
                        <a:t>Blancos</a:t>
                      </a:r>
                      <a:endParaRPr lang="es-ES_tradnl" sz="1600" noProof="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a:solidFill>
                            <a:schemeClr val="accent1"/>
                          </a:solidFill>
                        </a:rPr>
                        <a:t>35</a:t>
                      </a:r>
                      <a:r>
                        <a:rPr lang="en-US" sz="800" b="1" dirty="0">
                          <a:solidFill>
                            <a:schemeClr val="accent1"/>
                          </a:solidFill>
                        </a:rPr>
                        <a:t> </a:t>
                      </a:r>
                      <a:r>
                        <a:rPr lang="en-US" b="1" dirty="0">
                          <a:solidFill>
                            <a:schemeClr val="accent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35</a:t>
                      </a:r>
                      <a:r>
                        <a:rPr lang="en-US" sz="800" dirty="0"/>
                        <a:t> </a:t>
                      </a:r>
                      <a:r>
                        <a:rPr lang="en-US"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i="0" dirty="0">
                          <a:solidFill>
                            <a:schemeClr val="accent2"/>
                          </a:solidFill>
                        </a:rPr>
                        <a:t>30</a:t>
                      </a:r>
                      <a:r>
                        <a:rPr lang="en-US" sz="800" b="1" i="0" dirty="0">
                          <a:solidFill>
                            <a:schemeClr val="accent2"/>
                          </a:solidFill>
                        </a:rPr>
                        <a:t> </a:t>
                      </a:r>
                      <a:r>
                        <a:rPr lang="en-US" b="1" i="0" dirty="0">
                          <a:solidFill>
                            <a:schemeClr val="accent2"/>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104574"/>
                  </a:ext>
                </a:extLst>
              </a:tr>
            </a:tbl>
          </a:graphicData>
        </a:graphic>
      </p:graphicFrame>
      <p:grpSp>
        <p:nvGrpSpPr>
          <p:cNvPr id="19" name="Agrupar 3"/>
          <p:cNvGrpSpPr/>
          <p:nvPr/>
        </p:nvGrpSpPr>
        <p:grpSpPr>
          <a:xfrm>
            <a:off x="347100" y="1645568"/>
            <a:ext cx="5747052" cy="4672682"/>
            <a:chOff x="347100" y="1645568"/>
            <a:chExt cx="5747052" cy="4672682"/>
          </a:xfrm>
        </p:grpSpPr>
        <p:graphicFrame>
          <p:nvGraphicFramePr>
            <p:cNvPr id="20" name="Chart 19">
              <a:extLst>
                <a:ext uri="{FF2B5EF4-FFF2-40B4-BE49-F238E27FC236}">
                  <a16:creationId xmlns:a16="http://schemas.microsoft.com/office/drawing/2014/main" id="{4146E0AF-FE94-0044-8FBA-85BE3769244C}"/>
                </a:ext>
              </a:extLst>
            </p:cNvPr>
            <p:cNvGraphicFramePr/>
            <p:nvPr>
              <p:extLst>
                <p:ext uri="{D42A27DB-BD31-4B8C-83A1-F6EECF244321}">
                  <p14:modId xmlns:p14="http://schemas.microsoft.com/office/powerpoint/2010/main" val="137432589"/>
                </p:ext>
              </p:extLst>
            </p:nvPr>
          </p:nvGraphicFramePr>
          <p:xfrm>
            <a:off x="1693859" y="1645568"/>
            <a:ext cx="4400293" cy="441254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936BDF8F-025A-FE44-9B3A-C39FC119BCC9}"/>
                </a:ext>
              </a:extLst>
            </p:cNvPr>
            <p:cNvSpPr txBox="1"/>
            <p:nvPr/>
          </p:nvSpPr>
          <p:spPr>
            <a:xfrm>
              <a:off x="347100" y="5579586"/>
              <a:ext cx="2566517" cy="738664"/>
            </a:xfrm>
            <a:prstGeom prst="rect">
              <a:avLst/>
            </a:prstGeom>
            <a:noFill/>
          </p:spPr>
          <p:txBody>
            <a:bodyPr wrap="square" rtlCol="0">
              <a:noAutofit/>
            </a:bodyPr>
            <a:lstStyle/>
            <a:p>
              <a:pPr algn="r"/>
              <a:r>
                <a:rPr lang="es-ES_tradnl" sz="1400" dirty="0"/>
                <a:t>10</a:t>
              </a:r>
              <a:r>
                <a:rPr lang="es-ES_tradnl" sz="800" dirty="0"/>
                <a:t> </a:t>
              </a:r>
              <a:r>
                <a:rPr lang="es-ES_tradnl" sz="1400" dirty="0"/>
                <a:t>% no tienen computadora</a:t>
              </a:r>
            </a:p>
            <a:p>
              <a:pPr algn="r"/>
              <a:r>
                <a:rPr lang="es-ES_tradnl" sz="1400" dirty="0"/>
                <a:t>16</a:t>
              </a:r>
              <a:r>
                <a:rPr lang="es-ES_tradnl" sz="800" dirty="0"/>
                <a:t> </a:t>
              </a:r>
              <a:r>
                <a:rPr lang="es-ES_tradnl" sz="1400" dirty="0"/>
                <a:t>% no tienen Internet</a:t>
              </a:r>
            </a:p>
            <a:p>
              <a:pPr algn="r"/>
              <a:r>
                <a:rPr lang="es-ES_tradnl" sz="1400" dirty="0"/>
                <a:t>8</a:t>
              </a:r>
              <a:r>
                <a:rPr lang="es-ES_tradnl" sz="800" dirty="0"/>
                <a:t> </a:t>
              </a:r>
              <a:r>
                <a:rPr lang="es-ES_tradnl" sz="1400" dirty="0"/>
                <a:t>% carecen de ambos</a:t>
              </a:r>
            </a:p>
          </p:txBody>
        </p:sp>
        <p:sp>
          <p:nvSpPr>
            <p:cNvPr id="22" name="Right Triangle 21"/>
            <p:cNvSpPr/>
            <p:nvPr/>
          </p:nvSpPr>
          <p:spPr>
            <a:xfrm>
              <a:off x="2374900" y="5172328"/>
              <a:ext cx="431437" cy="405285"/>
            </a:xfrm>
            <a:prstGeom prst="rtTriangle">
              <a:avLst/>
            </a:prstGeom>
            <a:solidFill>
              <a:srgbClr val="6CA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458905" y="2822856"/>
              <a:ext cx="1320800" cy="1016284"/>
            </a:xfrm>
            <a:prstGeom prst="rect">
              <a:avLst/>
            </a:prstGeom>
            <a:solidFill>
              <a:schemeClr val="accent1"/>
            </a:solidFill>
          </p:spPr>
          <p:txBody>
            <a:bodyPr wrap="square" rtlCol="0">
              <a:noAutofit/>
            </a:bodyPr>
            <a:lstStyle/>
            <a:p>
              <a:pPr algn="ctr"/>
              <a:r>
                <a:rPr lang="es-ES_tradnl" sz="1500" b="1" dirty="0">
                  <a:solidFill>
                    <a:schemeClr val="bg1"/>
                  </a:solidFill>
                </a:rPr>
                <a:t>Ya tenían </a:t>
              </a:r>
              <a:br>
                <a:rPr lang="es-ES_tradnl" sz="1500" b="1" dirty="0">
                  <a:solidFill>
                    <a:schemeClr val="bg1"/>
                  </a:solidFill>
                </a:rPr>
              </a:br>
              <a:r>
                <a:rPr lang="es-ES_tradnl" sz="1500" b="1" dirty="0">
                  <a:solidFill>
                    <a:schemeClr val="bg1"/>
                  </a:solidFill>
                </a:rPr>
                <a:t>su propia tecnología 32</a:t>
              </a:r>
              <a:r>
                <a:rPr lang="es-ES_tradnl" sz="800" b="1" dirty="0">
                  <a:solidFill>
                    <a:schemeClr val="bg1"/>
                  </a:solidFill>
                </a:rPr>
                <a:t> </a:t>
              </a:r>
              <a:r>
                <a:rPr lang="es-ES_tradnl" sz="1500" b="1" dirty="0">
                  <a:solidFill>
                    <a:schemeClr val="bg1"/>
                  </a:solidFill>
                </a:rPr>
                <a:t>%</a:t>
              </a:r>
            </a:p>
          </p:txBody>
        </p:sp>
        <p:sp>
          <p:nvSpPr>
            <p:cNvPr id="24" name="TextBox 18"/>
            <p:cNvSpPr txBox="1"/>
            <p:nvPr/>
          </p:nvSpPr>
          <p:spPr>
            <a:xfrm>
              <a:off x="3589205" y="4660899"/>
              <a:ext cx="609600" cy="812801"/>
            </a:xfrm>
            <a:prstGeom prst="rect">
              <a:avLst/>
            </a:prstGeom>
            <a:solidFill>
              <a:srgbClr val="6CACE4"/>
            </a:solidFill>
          </p:spPr>
          <p:txBody>
            <a:bodyPr wrap="square" rtlCol="0">
              <a:noAutofit/>
            </a:bodyPr>
            <a:lstStyle/>
            <a:p>
              <a:pPr algn="ctr"/>
              <a:endParaRPr lang="es-ES_tradnl" sz="1500" b="1" dirty="0">
                <a:solidFill>
                  <a:schemeClr val="bg1"/>
                </a:solidFill>
              </a:endParaRPr>
            </a:p>
          </p:txBody>
        </p:sp>
        <p:sp>
          <p:nvSpPr>
            <p:cNvPr id="25" name="TextBox 18"/>
            <p:cNvSpPr txBox="1"/>
            <p:nvPr/>
          </p:nvSpPr>
          <p:spPr>
            <a:xfrm>
              <a:off x="3113682" y="4361274"/>
              <a:ext cx="1509845" cy="1016284"/>
            </a:xfrm>
            <a:prstGeom prst="rect">
              <a:avLst/>
            </a:prstGeom>
            <a:solidFill>
              <a:srgbClr val="6CACE4"/>
            </a:solidFill>
          </p:spPr>
          <p:txBody>
            <a:bodyPr wrap="square" rtlCol="0">
              <a:noAutofit/>
            </a:bodyPr>
            <a:lstStyle/>
            <a:p>
              <a:pPr algn="ctr"/>
              <a:r>
                <a:rPr lang="es-ES_tradnl" sz="1500" b="1" dirty="0">
                  <a:solidFill>
                    <a:schemeClr val="bg1"/>
                  </a:solidFill>
                </a:rPr>
                <a:t>Carecían de un dispositivo </a:t>
              </a:r>
              <a:br>
                <a:rPr lang="es-ES_tradnl" sz="1500" b="1" dirty="0">
                  <a:solidFill>
                    <a:schemeClr val="bg1"/>
                  </a:solidFill>
                </a:rPr>
              </a:br>
              <a:r>
                <a:rPr lang="es-ES_tradnl" sz="1500" b="1" dirty="0">
                  <a:solidFill>
                    <a:schemeClr val="bg1"/>
                  </a:solidFill>
                </a:rPr>
                <a:t>o Internet</a:t>
              </a:r>
            </a:p>
            <a:p>
              <a:pPr algn="ctr"/>
              <a:r>
                <a:rPr lang="es-ES_tradnl" sz="1500" b="1" dirty="0">
                  <a:solidFill>
                    <a:schemeClr val="bg1"/>
                  </a:solidFill>
                </a:rPr>
                <a:t>35</a:t>
              </a:r>
              <a:r>
                <a:rPr lang="es-ES_tradnl" sz="800" b="1" dirty="0">
                  <a:solidFill>
                    <a:schemeClr val="bg1"/>
                  </a:solidFill>
                </a:rPr>
                <a:t> </a:t>
              </a:r>
              <a:r>
                <a:rPr lang="es-ES_tradnl" sz="1500" b="1" dirty="0">
                  <a:solidFill>
                    <a:schemeClr val="bg1"/>
                  </a:solidFill>
                </a:rPr>
                <a:t>%</a:t>
              </a:r>
            </a:p>
          </p:txBody>
        </p:sp>
      </p:grpSp>
    </p:spTree>
    <p:extLst>
      <p:ext uri="{BB962C8B-B14F-4D97-AF65-F5344CB8AC3E}">
        <p14:creationId xmlns:p14="http://schemas.microsoft.com/office/powerpoint/2010/main" val="2716971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5C16-0CF5-4149-A36E-5D2D17716487}"/>
              </a:ext>
            </a:extLst>
          </p:cNvPr>
          <p:cNvSpPr>
            <a:spLocks noGrp="1"/>
          </p:cNvSpPr>
          <p:nvPr>
            <p:ph type="title"/>
          </p:nvPr>
        </p:nvSpPr>
        <p:spPr/>
        <p:txBody>
          <a:bodyPr/>
          <a:lstStyle/>
          <a:p>
            <a:r>
              <a:rPr lang="es-ES_tradnl" dirty="0"/>
              <a:t>Los padres que confiaron en la tecnología </a:t>
            </a:r>
            <a:br>
              <a:rPr lang="es-ES_tradnl" dirty="0"/>
            </a:br>
            <a:r>
              <a:rPr lang="es-ES_tradnl" dirty="0"/>
              <a:t>del distrito esperan ayuda de nuevo este otoño</a:t>
            </a:r>
            <a:endParaRPr lang="en-US" dirty="0"/>
          </a:p>
        </p:txBody>
      </p:sp>
      <p:sp>
        <p:nvSpPr>
          <p:cNvPr id="13" name="Footer Placeholder 3">
            <a:extLst>
              <a:ext uri="{FF2B5EF4-FFF2-40B4-BE49-F238E27FC236}">
                <a16:creationId xmlns:a16="http://schemas.microsoft.com/office/drawing/2014/main" id="{4D0A04D2-648C-48C1-A75E-A5928F74D63B}"/>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F3C453A5-140B-394F-A816-88FF2A57E3C4}"/>
              </a:ext>
            </a:extLst>
          </p:cNvPr>
          <p:cNvSpPr>
            <a:spLocks noGrp="1"/>
          </p:cNvSpPr>
          <p:nvPr>
            <p:ph type="sldNum" sz="quarter" idx="12"/>
          </p:nvPr>
        </p:nvSpPr>
        <p:spPr/>
        <p:txBody>
          <a:bodyPr/>
          <a:lstStyle/>
          <a:p>
            <a:fld id="{24516266-9EFC-AA48-A7FA-65B041A20E18}" type="slidenum">
              <a:rPr lang="es-ES_tradnl" smtClean="0"/>
              <a:pPr/>
              <a:t>24</a:t>
            </a:fld>
            <a:endParaRPr lang="es-ES_tradnl"/>
          </a:p>
        </p:txBody>
      </p:sp>
      <p:sp>
        <p:nvSpPr>
          <p:cNvPr id="10" name="Rounded Rectangle 9">
            <a:extLst>
              <a:ext uri="{FF2B5EF4-FFF2-40B4-BE49-F238E27FC236}">
                <a16:creationId xmlns:a16="http://schemas.microsoft.com/office/drawing/2014/main" id="{95AA4343-AC8F-0D46-9133-59E76887CCE6}"/>
              </a:ext>
            </a:extLst>
          </p:cNvPr>
          <p:cNvSpPr>
            <a:spLocks noChangeAspect="1"/>
          </p:cNvSpPr>
          <p:nvPr/>
        </p:nvSpPr>
        <p:spPr>
          <a:xfrm>
            <a:off x="4054596" y="2824268"/>
            <a:ext cx="2045668" cy="1245928"/>
          </a:xfrm>
          <a:prstGeom prst="roundRect">
            <a:avLst>
              <a:gd name="adj" fmla="val 50000"/>
            </a:avLst>
          </a:prstGeom>
          <a:solidFill>
            <a:schemeClr val="tx2"/>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11" name="Rectangle 10">
            <a:extLst>
              <a:ext uri="{FF2B5EF4-FFF2-40B4-BE49-F238E27FC236}">
                <a16:creationId xmlns:a16="http://schemas.microsoft.com/office/drawing/2014/main" id="{14143EED-9853-9247-B8F7-EC11BD99C732}"/>
              </a:ext>
            </a:extLst>
          </p:cNvPr>
          <p:cNvSpPr/>
          <p:nvPr/>
        </p:nvSpPr>
        <p:spPr>
          <a:xfrm>
            <a:off x="4054596" y="2952607"/>
            <a:ext cx="2045668" cy="954107"/>
          </a:xfrm>
          <a:prstGeom prst="rect">
            <a:avLst/>
          </a:prstGeom>
        </p:spPr>
        <p:txBody>
          <a:bodyPr wrap="square">
            <a:spAutoFit/>
          </a:bodyPr>
          <a:lstStyle/>
          <a:p>
            <a:pPr algn="ctr"/>
            <a:r>
              <a:rPr lang="es-ES_tradnl" sz="1400" b="1" dirty="0">
                <a:solidFill>
                  <a:schemeClr val="bg1"/>
                </a:solidFill>
              </a:rPr>
              <a:t>67</a:t>
            </a:r>
            <a:r>
              <a:rPr lang="es-ES_tradnl" sz="800" b="1" dirty="0">
                <a:solidFill>
                  <a:schemeClr val="bg1"/>
                </a:solidFill>
              </a:rPr>
              <a:t> </a:t>
            </a:r>
            <a:r>
              <a:rPr lang="es-ES_tradnl" sz="1400" b="1" dirty="0">
                <a:solidFill>
                  <a:schemeClr val="bg1"/>
                </a:solidFill>
              </a:rPr>
              <a:t>% de estos </a:t>
            </a:r>
            <a:br>
              <a:rPr lang="es-ES_tradnl" sz="1400" b="1" dirty="0">
                <a:solidFill>
                  <a:schemeClr val="bg1"/>
                </a:solidFill>
              </a:rPr>
            </a:br>
            <a:r>
              <a:rPr lang="es-ES_tradnl" sz="1400" b="1" dirty="0">
                <a:solidFill>
                  <a:schemeClr val="bg1"/>
                </a:solidFill>
              </a:rPr>
              <a:t>padres esperan que </a:t>
            </a:r>
            <a:br>
              <a:rPr lang="es-ES_tradnl" sz="1400" b="1" dirty="0">
                <a:solidFill>
                  <a:schemeClr val="bg1"/>
                </a:solidFill>
              </a:rPr>
            </a:br>
            <a:r>
              <a:rPr lang="es-ES_tradnl" sz="1400" b="1" dirty="0">
                <a:solidFill>
                  <a:schemeClr val="bg1"/>
                </a:solidFill>
              </a:rPr>
              <a:t>se les proporcione</a:t>
            </a:r>
            <a:br>
              <a:rPr lang="es-ES_tradnl" sz="1400" b="1" dirty="0">
                <a:solidFill>
                  <a:schemeClr val="bg1"/>
                </a:solidFill>
              </a:rPr>
            </a:br>
            <a:r>
              <a:rPr lang="es-ES_tradnl" sz="1400" b="1" dirty="0">
                <a:solidFill>
                  <a:schemeClr val="bg1"/>
                </a:solidFill>
              </a:rPr>
              <a:t>de nuevo en otoño</a:t>
            </a:r>
          </a:p>
        </p:txBody>
      </p:sp>
      <p:sp>
        <p:nvSpPr>
          <p:cNvPr id="12" name="Rounded Rectangle 11">
            <a:extLst>
              <a:ext uri="{FF2B5EF4-FFF2-40B4-BE49-F238E27FC236}">
                <a16:creationId xmlns:a16="http://schemas.microsoft.com/office/drawing/2014/main" id="{F436F46E-5055-4E4B-B70B-542697562E54}"/>
              </a:ext>
            </a:extLst>
          </p:cNvPr>
          <p:cNvSpPr>
            <a:spLocks noChangeAspect="1"/>
          </p:cNvSpPr>
          <p:nvPr/>
        </p:nvSpPr>
        <p:spPr>
          <a:xfrm>
            <a:off x="7753516" y="2824267"/>
            <a:ext cx="2045668" cy="1245928"/>
          </a:xfrm>
          <a:prstGeom prst="roundRect">
            <a:avLst>
              <a:gd name="adj" fmla="val 50000"/>
            </a:avLst>
          </a:prstGeom>
          <a:solidFill>
            <a:schemeClr val="tx2"/>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7" name="Rectangle 6">
            <a:extLst>
              <a:ext uri="{FF2B5EF4-FFF2-40B4-BE49-F238E27FC236}">
                <a16:creationId xmlns:a16="http://schemas.microsoft.com/office/drawing/2014/main" id="{94E52F28-8056-DE42-95A5-439C7EB17DE0}"/>
              </a:ext>
            </a:extLst>
          </p:cNvPr>
          <p:cNvSpPr/>
          <p:nvPr/>
        </p:nvSpPr>
        <p:spPr>
          <a:xfrm>
            <a:off x="7753516" y="2952607"/>
            <a:ext cx="2045667" cy="954107"/>
          </a:xfrm>
          <a:prstGeom prst="rect">
            <a:avLst/>
          </a:prstGeom>
          <a:ln>
            <a:noFill/>
          </a:ln>
        </p:spPr>
        <p:txBody>
          <a:bodyPr wrap="square">
            <a:spAutoFit/>
          </a:bodyPr>
          <a:lstStyle/>
          <a:p>
            <a:pPr algn="ctr"/>
            <a:r>
              <a:rPr lang="es-ES_tradnl" sz="1400" b="1" dirty="0">
                <a:solidFill>
                  <a:schemeClr val="bg1"/>
                </a:solidFill>
              </a:rPr>
              <a:t>93</a:t>
            </a:r>
            <a:r>
              <a:rPr lang="es-ES_tradnl" sz="800" b="1" dirty="0">
                <a:solidFill>
                  <a:schemeClr val="bg1"/>
                </a:solidFill>
              </a:rPr>
              <a:t> </a:t>
            </a:r>
            <a:r>
              <a:rPr lang="es-ES_tradnl" sz="1400" b="1" dirty="0">
                <a:solidFill>
                  <a:schemeClr val="bg1"/>
                </a:solidFill>
              </a:rPr>
              <a:t>% de estos </a:t>
            </a:r>
            <a:br>
              <a:rPr lang="es-ES_tradnl" sz="1400" b="1" dirty="0">
                <a:solidFill>
                  <a:schemeClr val="bg1"/>
                </a:solidFill>
              </a:rPr>
            </a:br>
            <a:r>
              <a:rPr lang="es-ES_tradnl" sz="1400" b="1" dirty="0">
                <a:solidFill>
                  <a:schemeClr val="bg1"/>
                </a:solidFill>
              </a:rPr>
              <a:t>padres esperan que </a:t>
            </a:r>
            <a:br>
              <a:rPr lang="es-ES_tradnl" sz="1400" b="1" dirty="0">
                <a:solidFill>
                  <a:schemeClr val="bg1"/>
                </a:solidFill>
              </a:rPr>
            </a:br>
            <a:r>
              <a:rPr lang="es-ES_tradnl" sz="1400" b="1" dirty="0">
                <a:solidFill>
                  <a:schemeClr val="bg1"/>
                </a:solidFill>
              </a:rPr>
              <a:t>se les proporcione</a:t>
            </a:r>
            <a:br>
              <a:rPr lang="es-ES_tradnl" sz="1400" b="1" dirty="0">
                <a:solidFill>
                  <a:schemeClr val="bg1"/>
                </a:solidFill>
              </a:rPr>
            </a:br>
            <a:r>
              <a:rPr lang="es-ES_tradnl" sz="1400" b="1" dirty="0">
                <a:solidFill>
                  <a:schemeClr val="bg1"/>
                </a:solidFill>
              </a:rPr>
              <a:t>de nuevo en otoño</a:t>
            </a:r>
          </a:p>
        </p:txBody>
      </p:sp>
      <p:grpSp>
        <p:nvGrpSpPr>
          <p:cNvPr id="3" name="Agrupar 2"/>
          <p:cNvGrpSpPr/>
          <p:nvPr/>
        </p:nvGrpSpPr>
        <p:grpSpPr>
          <a:xfrm>
            <a:off x="1946722" y="1376544"/>
            <a:ext cx="8077200" cy="5165120"/>
            <a:chOff x="1946722" y="1376544"/>
            <a:chExt cx="8077200" cy="5165120"/>
          </a:xfrm>
        </p:grpSpPr>
        <p:graphicFrame>
          <p:nvGraphicFramePr>
            <p:cNvPr id="6" name="Chart 5">
              <a:extLst>
                <a:ext uri="{FF2B5EF4-FFF2-40B4-BE49-F238E27FC236}">
                  <a16:creationId xmlns:a16="http://schemas.microsoft.com/office/drawing/2014/main" id="{FB707978-DAC2-9046-9C9B-B75AFEAB57DB}"/>
                </a:ext>
              </a:extLst>
            </p:cNvPr>
            <p:cNvGraphicFramePr/>
            <p:nvPr>
              <p:extLst>
                <p:ext uri="{D42A27DB-BD31-4B8C-83A1-F6EECF244321}">
                  <p14:modId xmlns:p14="http://schemas.microsoft.com/office/powerpoint/2010/main" val="110287255"/>
                </p:ext>
              </p:extLst>
            </p:nvPr>
          </p:nvGraphicFramePr>
          <p:xfrm>
            <a:off x="1946722" y="1376544"/>
            <a:ext cx="8077200" cy="51651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224593" y="5120832"/>
              <a:ext cx="1830003" cy="506052"/>
            </a:xfrm>
            <a:prstGeom prst="rect">
              <a:avLst/>
            </a:prstGeom>
            <a:solidFill>
              <a:schemeClr val="bg1"/>
            </a:solidFill>
          </p:spPr>
          <p:txBody>
            <a:bodyPr wrap="square" rtlCol="0">
              <a:noAutofit/>
            </a:bodyPr>
            <a:lstStyle/>
            <a:p>
              <a:pPr algn="ctr"/>
              <a:r>
                <a:rPr lang="es-ES_tradnl" sz="1200" dirty="0"/>
                <a:t>Acceso a Internet </a:t>
              </a:r>
              <a:br>
                <a:rPr lang="es-ES_tradnl" sz="1200" dirty="0"/>
              </a:br>
              <a:r>
                <a:rPr lang="es-ES_tradnl" sz="1200" dirty="0"/>
                <a:t>constante y fiable</a:t>
              </a:r>
            </a:p>
          </p:txBody>
        </p:sp>
        <p:sp>
          <p:nvSpPr>
            <p:cNvPr id="19" name="TextBox 18"/>
            <p:cNvSpPr txBox="1"/>
            <p:nvPr/>
          </p:nvSpPr>
          <p:spPr>
            <a:xfrm>
              <a:off x="3914896" y="5120832"/>
              <a:ext cx="2257304" cy="691366"/>
            </a:xfrm>
            <a:prstGeom prst="rect">
              <a:avLst/>
            </a:prstGeom>
            <a:solidFill>
              <a:schemeClr val="bg1"/>
            </a:solidFill>
          </p:spPr>
          <p:txBody>
            <a:bodyPr wrap="square" rtlCol="0">
              <a:noAutofit/>
            </a:bodyPr>
            <a:lstStyle/>
            <a:p>
              <a:pPr algn="ctr"/>
              <a:r>
                <a:rPr lang="es-ES_tradnl" sz="1200" dirty="0"/>
                <a:t>Un punto de acceso a </a:t>
              </a:r>
              <a:r>
                <a:rPr lang="es-ES_tradnl" sz="1200" dirty="0" err="1"/>
                <a:t>WiFi</a:t>
              </a:r>
              <a:r>
                <a:rPr lang="es-ES_tradnl" sz="1200" dirty="0"/>
                <a:t> provisto por la escuela o </a:t>
              </a:r>
              <a:br>
                <a:rPr lang="es-ES_tradnl" sz="1200" dirty="0"/>
              </a:br>
              <a:r>
                <a:rPr lang="es-ES_tradnl" sz="1200" dirty="0"/>
                <a:t>el distrito para usar en casa</a:t>
              </a:r>
            </a:p>
          </p:txBody>
        </p:sp>
        <p:sp>
          <p:nvSpPr>
            <p:cNvPr id="20" name="TextBox 19"/>
            <p:cNvSpPr txBox="1"/>
            <p:nvPr/>
          </p:nvSpPr>
          <p:spPr>
            <a:xfrm>
              <a:off x="6100264" y="5120832"/>
              <a:ext cx="1830003" cy="691366"/>
            </a:xfrm>
            <a:prstGeom prst="rect">
              <a:avLst/>
            </a:prstGeom>
            <a:solidFill>
              <a:schemeClr val="bg1"/>
            </a:solidFill>
          </p:spPr>
          <p:txBody>
            <a:bodyPr wrap="square" rtlCol="0">
              <a:noAutofit/>
            </a:bodyPr>
            <a:lstStyle/>
            <a:p>
              <a:pPr algn="ctr"/>
              <a:r>
                <a:rPr lang="es-ES_tradnl" sz="1200" dirty="0"/>
                <a:t>Una computadora</a:t>
              </a:r>
              <a:br>
                <a:rPr lang="es-ES_tradnl" sz="1200" dirty="0"/>
              </a:br>
              <a:r>
                <a:rPr lang="es-ES_tradnl" sz="1200" dirty="0"/>
                <a:t> o tableta que ya </a:t>
              </a:r>
              <a:br>
                <a:rPr lang="es-ES_tradnl" sz="1200" dirty="0"/>
              </a:br>
              <a:r>
                <a:rPr lang="es-ES_tradnl" sz="1200" dirty="0"/>
                <a:t>tenía en casa</a:t>
              </a:r>
            </a:p>
          </p:txBody>
        </p:sp>
        <p:sp>
          <p:nvSpPr>
            <p:cNvPr id="21" name="TextBox 20"/>
            <p:cNvSpPr txBox="1"/>
            <p:nvPr/>
          </p:nvSpPr>
          <p:spPr>
            <a:xfrm>
              <a:off x="7930267" y="5120832"/>
              <a:ext cx="2045668" cy="691366"/>
            </a:xfrm>
            <a:prstGeom prst="rect">
              <a:avLst/>
            </a:prstGeom>
            <a:solidFill>
              <a:schemeClr val="bg1"/>
            </a:solidFill>
          </p:spPr>
          <p:txBody>
            <a:bodyPr wrap="square" rtlCol="0">
              <a:noAutofit/>
            </a:bodyPr>
            <a:lstStyle/>
            <a:p>
              <a:pPr algn="ctr"/>
              <a:r>
                <a:rPr lang="es-ES_tradnl" sz="1200" dirty="0"/>
                <a:t>Una computadora </a:t>
              </a:r>
              <a:br>
                <a:rPr lang="es-ES_tradnl" sz="1200" dirty="0"/>
              </a:br>
              <a:r>
                <a:rPr lang="es-ES_tradnl" sz="1200" dirty="0"/>
                <a:t>o tableta provista por </a:t>
              </a:r>
              <a:br>
                <a:rPr lang="es-ES_tradnl" sz="1200" dirty="0"/>
              </a:br>
              <a:r>
                <a:rPr lang="es-ES_tradnl" sz="1200" dirty="0"/>
                <a:t>la escuela o el distrito</a:t>
              </a:r>
            </a:p>
          </p:txBody>
        </p:sp>
      </p:grpSp>
    </p:spTree>
    <p:extLst>
      <p:ext uri="{BB962C8B-B14F-4D97-AF65-F5344CB8AC3E}">
        <p14:creationId xmlns:p14="http://schemas.microsoft.com/office/powerpoint/2010/main" val="277637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C6AE-711D-2E45-9FA3-B2EEE608A05E}"/>
              </a:ext>
            </a:extLst>
          </p:cNvPr>
          <p:cNvSpPr>
            <a:spLocks noGrp="1"/>
          </p:cNvSpPr>
          <p:nvPr>
            <p:ph type="title"/>
          </p:nvPr>
        </p:nvSpPr>
        <p:spPr/>
        <p:txBody>
          <a:bodyPr/>
          <a:lstStyle/>
          <a:p>
            <a:r>
              <a:rPr lang="es-ES_tradnl" dirty="0"/>
              <a:t>La mayoría de los padres creen que todos los estudiantes estarán “en el mismo lugar” este otoño</a:t>
            </a:r>
          </a:p>
        </p:txBody>
      </p:sp>
      <p:sp>
        <p:nvSpPr>
          <p:cNvPr id="12" name="Footer Placeholder 3">
            <a:extLst>
              <a:ext uri="{FF2B5EF4-FFF2-40B4-BE49-F238E27FC236}">
                <a16:creationId xmlns:a16="http://schemas.microsoft.com/office/drawing/2014/main" id="{70FC7302-402D-493A-82FF-776DA92B69F9}"/>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FC7B340E-88F2-8D43-81CA-AE33DC0826B2}"/>
              </a:ext>
            </a:extLst>
          </p:cNvPr>
          <p:cNvSpPr>
            <a:spLocks noGrp="1"/>
          </p:cNvSpPr>
          <p:nvPr>
            <p:ph type="sldNum" sz="quarter" idx="12"/>
          </p:nvPr>
        </p:nvSpPr>
        <p:spPr/>
        <p:txBody>
          <a:bodyPr/>
          <a:lstStyle/>
          <a:p>
            <a:fld id="{24516266-9EFC-AA48-A7FA-65B041A20E18}" type="slidenum">
              <a:rPr lang="es-ES_tradnl" smtClean="0"/>
              <a:pPr/>
              <a:t>25</a:t>
            </a:fld>
            <a:endParaRPr lang="es-ES_tradnl"/>
          </a:p>
        </p:txBody>
      </p:sp>
      <p:sp>
        <p:nvSpPr>
          <p:cNvPr id="6" name="Rounded Rectangle 5">
            <a:extLst>
              <a:ext uri="{FF2B5EF4-FFF2-40B4-BE49-F238E27FC236}">
                <a16:creationId xmlns:a16="http://schemas.microsoft.com/office/drawing/2014/main" id="{71DF3455-9ECA-9F45-B472-03CA58E6C6A4}"/>
              </a:ext>
            </a:extLst>
          </p:cNvPr>
          <p:cNvSpPr>
            <a:spLocks/>
          </p:cNvSpPr>
          <p:nvPr/>
        </p:nvSpPr>
        <p:spPr>
          <a:xfrm>
            <a:off x="1935480" y="1492452"/>
            <a:ext cx="8321040" cy="1149148"/>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7" name="TextBox 6">
            <a:extLst>
              <a:ext uri="{FF2B5EF4-FFF2-40B4-BE49-F238E27FC236}">
                <a16:creationId xmlns:a16="http://schemas.microsoft.com/office/drawing/2014/main" id="{8FB14338-EF75-FA42-8863-2A864A634D66}"/>
              </a:ext>
            </a:extLst>
          </p:cNvPr>
          <p:cNvSpPr txBox="1"/>
          <p:nvPr/>
        </p:nvSpPr>
        <p:spPr>
          <a:xfrm>
            <a:off x="2044700" y="1652635"/>
            <a:ext cx="8115300" cy="830997"/>
          </a:xfrm>
          <a:prstGeom prst="rect">
            <a:avLst/>
          </a:prstGeom>
          <a:noFill/>
        </p:spPr>
        <p:txBody>
          <a:bodyPr wrap="square" rtlCol="0">
            <a:spAutoFit/>
          </a:bodyPr>
          <a:lstStyle/>
          <a:p>
            <a:pPr algn="ctr"/>
            <a:r>
              <a:rPr lang="es-ES_tradnl" sz="1600" dirty="0">
                <a:solidFill>
                  <a:schemeClr val="bg1"/>
                </a:solidFill>
              </a:rPr>
              <a:t>Todos los estudiantes tuvieron una escolarización a distancia la primavera pasada, </a:t>
            </a:r>
            <a:br>
              <a:rPr lang="es-ES_tradnl" sz="1600" dirty="0">
                <a:solidFill>
                  <a:schemeClr val="bg1"/>
                </a:solidFill>
              </a:rPr>
            </a:br>
            <a:r>
              <a:rPr lang="es-ES_tradnl" sz="1600" dirty="0">
                <a:solidFill>
                  <a:schemeClr val="bg1"/>
                </a:solidFill>
              </a:rPr>
              <a:t>por lo que mayormente estarán en el mismo lugar académicamente </a:t>
            </a:r>
            <a:br>
              <a:rPr lang="es-ES_tradnl" sz="1600" dirty="0">
                <a:solidFill>
                  <a:schemeClr val="bg1"/>
                </a:solidFill>
              </a:rPr>
            </a:br>
            <a:r>
              <a:rPr lang="es-ES_tradnl" sz="1600" dirty="0">
                <a:solidFill>
                  <a:schemeClr val="bg1"/>
                </a:solidFill>
              </a:rPr>
              <a:t>en el próximo año escolar. </a:t>
            </a:r>
          </a:p>
        </p:txBody>
      </p:sp>
      <p:grpSp>
        <p:nvGrpSpPr>
          <p:cNvPr id="3" name="Agrupar 2"/>
          <p:cNvGrpSpPr/>
          <p:nvPr/>
        </p:nvGrpSpPr>
        <p:grpSpPr>
          <a:xfrm>
            <a:off x="3721101" y="3032406"/>
            <a:ext cx="2616198" cy="2492094"/>
            <a:chOff x="3721101" y="3032406"/>
            <a:chExt cx="2616198" cy="2492094"/>
          </a:xfrm>
        </p:grpSpPr>
        <p:graphicFrame>
          <p:nvGraphicFramePr>
            <p:cNvPr id="8" name="Chart 7">
              <a:extLst>
                <a:ext uri="{FF2B5EF4-FFF2-40B4-BE49-F238E27FC236}">
                  <a16:creationId xmlns:a16="http://schemas.microsoft.com/office/drawing/2014/main" id="{E1E5FAE1-C56F-C049-93F2-FF8507F28AE5}"/>
                </a:ext>
              </a:extLst>
            </p:cNvPr>
            <p:cNvGraphicFramePr/>
            <p:nvPr>
              <p:extLst>
                <p:ext uri="{D42A27DB-BD31-4B8C-83A1-F6EECF244321}">
                  <p14:modId xmlns:p14="http://schemas.microsoft.com/office/powerpoint/2010/main" val="1158476554"/>
                </p:ext>
              </p:extLst>
            </p:nvPr>
          </p:nvGraphicFramePr>
          <p:xfrm>
            <a:off x="3721101" y="3032406"/>
            <a:ext cx="2616198" cy="249209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13EB16E-7516-004C-AC2C-C992DD7273E4}"/>
                </a:ext>
              </a:extLst>
            </p:cNvPr>
            <p:cNvSpPr txBox="1"/>
            <p:nvPr/>
          </p:nvSpPr>
          <p:spPr>
            <a:xfrm>
              <a:off x="4271811" y="3750954"/>
              <a:ext cx="1514777" cy="946413"/>
            </a:xfrm>
            <a:prstGeom prst="rect">
              <a:avLst/>
            </a:prstGeom>
            <a:noFill/>
          </p:spPr>
          <p:txBody>
            <a:bodyPr wrap="square" rtlCol="0">
              <a:spAutoFit/>
            </a:bodyPr>
            <a:lstStyle/>
            <a:p>
              <a:pPr algn="ctr"/>
              <a:r>
                <a:rPr lang="es-ES_tradnl" sz="4000" dirty="0"/>
                <a:t>58</a:t>
              </a:r>
              <a:r>
                <a:rPr lang="es-ES_tradnl" sz="900" dirty="0"/>
                <a:t> </a:t>
              </a:r>
              <a:r>
                <a:rPr lang="es-ES_tradnl" sz="4000" dirty="0"/>
                <a:t>%</a:t>
              </a:r>
              <a:endParaRPr lang="es-ES_tradnl" dirty="0"/>
            </a:p>
            <a:p>
              <a:pPr algn="ctr">
                <a:lnSpc>
                  <a:spcPts val="1760"/>
                </a:lnSpc>
              </a:pPr>
              <a:r>
                <a:rPr lang="es-ES_tradnl" dirty="0"/>
                <a:t>de acuerdo</a:t>
              </a:r>
            </a:p>
          </p:txBody>
        </p:sp>
      </p:grpSp>
      <p:sp>
        <p:nvSpPr>
          <p:cNvPr id="11" name="TextBox 10">
            <a:extLst>
              <a:ext uri="{FF2B5EF4-FFF2-40B4-BE49-F238E27FC236}">
                <a16:creationId xmlns:a16="http://schemas.microsoft.com/office/drawing/2014/main" id="{795EE581-C694-CD45-B4E0-E39AE974ECAC}"/>
              </a:ext>
            </a:extLst>
          </p:cNvPr>
          <p:cNvSpPr txBox="1"/>
          <p:nvPr/>
        </p:nvSpPr>
        <p:spPr>
          <a:xfrm>
            <a:off x="6337299" y="4523947"/>
            <a:ext cx="3043645" cy="830997"/>
          </a:xfrm>
          <a:prstGeom prst="rect">
            <a:avLst/>
          </a:prstGeom>
          <a:noFill/>
        </p:spPr>
        <p:txBody>
          <a:bodyPr wrap="square" rtlCol="0">
            <a:spAutoFit/>
          </a:bodyPr>
          <a:lstStyle/>
          <a:p>
            <a:r>
              <a:rPr lang="es-ES_tradnl" sz="1600" b="1" dirty="0">
                <a:solidFill>
                  <a:srgbClr val="990099"/>
                </a:solidFill>
              </a:rPr>
              <a:t>Afroamericanos</a:t>
            </a:r>
            <a:r>
              <a:rPr lang="es-ES_tradnl" sz="1600" dirty="0"/>
              <a:t>: 57</a:t>
            </a:r>
            <a:r>
              <a:rPr lang="es-ES_tradnl" sz="800" dirty="0"/>
              <a:t> </a:t>
            </a:r>
            <a:r>
              <a:rPr lang="es-ES_tradnl" sz="1600" dirty="0"/>
              <a:t>%</a:t>
            </a:r>
          </a:p>
          <a:p>
            <a:r>
              <a:rPr lang="es-ES_tradnl" sz="1600" b="1" dirty="0">
                <a:solidFill>
                  <a:schemeClr val="accent6"/>
                </a:solidFill>
              </a:rPr>
              <a:t>Hispanos</a:t>
            </a:r>
            <a:r>
              <a:rPr lang="es-ES_tradnl" sz="1600" dirty="0"/>
              <a:t>: 56</a:t>
            </a:r>
            <a:r>
              <a:rPr lang="es-ES_tradnl" sz="800" dirty="0"/>
              <a:t> </a:t>
            </a:r>
            <a:r>
              <a:rPr lang="es-ES_tradnl" sz="1600" dirty="0"/>
              <a:t>%</a:t>
            </a:r>
          </a:p>
          <a:p>
            <a:r>
              <a:rPr lang="es-ES_tradnl" sz="1600" b="1" dirty="0">
                <a:solidFill>
                  <a:schemeClr val="accent4"/>
                </a:solidFill>
              </a:rPr>
              <a:t>Blancos</a:t>
            </a:r>
            <a:r>
              <a:rPr lang="es-ES_tradnl" sz="1600" dirty="0"/>
              <a:t>: 59</a:t>
            </a:r>
            <a:r>
              <a:rPr lang="es-ES_tradnl" sz="800" dirty="0"/>
              <a:t> </a:t>
            </a:r>
            <a:r>
              <a:rPr lang="es-ES_tradnl" sz="1600" dirty="0"/>
              <a:t>%</a:t>
            </a:r>
          </a:p>
        </p:txBody>
      </p:sp>
    </p:spTree>
    <p:extLst>
      <p:ext uri="{BB962C8B-B14F-4D97-AF65-F5344CB8AC3E}">
        <p14:creationId xmlns:p14="http://schemas.microsoft.com/office/powerpoint/2010/main" val="3979516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F66C-9733-9A42-BE15-572F85358661}"/>
              </a:ext>
            </a:extLst>
          </p:cNvPr>
          <p:cNvSpPr>
            <a:spLocks noGrp="1"/>
          </p:cNvSpPr>
          <p:nvPr>
            <p:ph type="ctrTitle"/>
          </p:nvPr>
        </p:nvSpPr>
        <p:spPr/>
        <p:txBody>
          <a:bodyPr/>
          <a:lstStyle/>
          <a:p>
            <a:r>
              <a:rPr lang="es-ES_tradnl" dirty="0"/>
              <a:t>Padres motivados a participar este otoño</a:t>
            </a:r>
          </a:p>
        </p:txBody>
      </p:sp>
      <p:pic>
        <p:nvPicPr>
          <p:cNvPr id="4" name="Picture 3" descr="A picture containing toy, doll, clock, drawing&#10;&#10;Description automatically generated">
            <a:extLst>
              <a:ext uri="{FF2B5EF4-FFF2-40B4-BE49-F238E27FC236}">
                <a16:creationId xmlns:a16="http://schemas.microsoft.com/office/drawing/2014/main" id="{22931D4B-204D-A04B-83AB-EF6BDC6C2DAB}"/>
              </a:ext>
            </a:extLst>
          </p:cNvPr>
          <p:cNvPicPr>
            <a:picLocks noChangeAspect="1"/>
          </p:cNvPicPr>
          <p:nvPr/>
        </p:nvPicPr>
        <p:blipFill>
          <a:blip r:embed="rId3"/>
          <a:stretch>
            <a:fillRect/>
          </a:stretch>
        </p:blipFill>
        <p:spPr>
          <a:xfrm>
            <a:off x="8798558" y="3562214"/>
            <a:ext cx="1639532" cy="2536658"/>
          </a:xfrm>
          <a:prstGeom prst="rect">
            <a:avLst/>
          </a:prstGeom>
        </p:spPr>
      </p:pic>
    </p:spTree>
    <p:extLst>
      <p:ext uri="{BB962C8B-B14F-4D97-AF65-F5344CB8AC3E}">
        <p14:creationId xmlns:p14="http://schemas.microsoft.com/office/powerpoint/2010/main" val="307726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CB11-E679-4444-8BF4-7E607577238A}"/>
              </a:ext>
            </a:extLst>
          </p:cNvPr>
          <p:cNvSpPr>
            <a:spLocks noGrp="1"/>
          </p:cNvSpPr>
          <p:nvPr>
            <p:ph type="title"/>
          </p:nvPr>
        </p:nvSpPr>
        <p:spPr/>
        <p:txBody>
          <a:bodyPr/>
          <a:lstStyle/>
          <a:p>
            <a:r>
              <a:rPr lang="es-ES_tradnl" dirty="0"/>
              <a:t>Padres ven experiencia vivida en la primavera </a:t>
            </a:r>
            <a:br>
              <a:rPr lang="es-ES_tradnl" dirty="0"/>
            </a:br>
            <a:r>
              <a:rPr lang="es-ES_tradnl" dirty="0"/>
              <a:t>como posible punto de partida para el otoño</a:t>
            </a:r>
            <a:endParaRPr lang="en-US" dirty="0"/>
          </a:p>
        </p:txBody>
      </p:sp>
      <p:sp>
        <p:nvSpPr>
          <p:cNvPr id="19" name="Footer Placeholder 3">
            <a:extLst>
              <a:ext uri="{FF2B5EF4-FFF2-40B4-BE49-F238E27FC236}">
                <a16:creationId xmlns:a16="http://schemas.microsoft.com/office/drawing/2014/main" id="{5614EEC6-8C9E-42AC-AFDA-520399755497}"/>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AE8894C1-B1E8-C840-97C0-CED18C261CD5}"/>
              </a:ext>
            </a:extLst>
          </p:cNvPr>
          <p:cNvSpPr>
            <a:spLocks noGrp="1"/>
          </p:cNvSpPr>
          <p:nvPr>
            <p:ph type="sldNum" sz="quarter" idx="12"/>
          </p:nvPr>
        </p:nvSpPr>
        <p:spPr/>
        <p:txBody>
          <a:bodyPr/>
          <a:lstStyle/>
          <a:p>
            <a:fld id="{24516266-9EFC-AA48-A7FA-65B041A20E18}" type="slidenum">
              <a:rPr lang="es-ES_tradnl" smtClean="0"/>
              <a:pPr/>
              <a:t>27</a:t>
            </a:fld>
            <a:endParaRPr lang="es-ES_tradnl"/>
          </a:p>
        </p:txBody>
      </p:sp>
      <p:graphicFrame>
        <p:nvGraphicFramePr>
          <p:cNvPr id="6" name="Chart 5">
            <a:extLst>
              <a:ext uri="{FF2B5EF4-FFF2-40B4-BE49-F238E27FC236}">
                <a16:creationId xmlns:a16="http://schemas.microsoft.com/office/drawing/2014/main" id="{E1B8BEE8-20C3-E04A-83F5-65482B6417F1}"/>
              </a:ext>
            </a:extLst>
          </p:cNvPr>
          <p:cNvGraphicFramePr/>
          <p:nvPr>
            <p:extLst>
              <p:ext uri="{D42A27DB-BD31-4B8C-83A1-F6EECF244321}">
                <p14:modId xmlns:p14="http://schemas.microsoft.com/office/powerpoint/2010/main" val="2197403362"/>
              </p:ext>
            </p:extLst>
          </p:nvPr>
        </p:nvGraphicFramePr>
        <p:xfrm>
          <a:off x="7736460" y="2836752"/>
          <a:ext cx="2545409" cy="242104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B6413DE7-C186-8442-98F0-9B004BD4B1A4}"/>
              </a:ext>
            </a:extLst>
          </p:cNvPr>
          <p:cNvSpPr/>
          <p:nvPr/>
        </p:nvSpPr>
        <p:spPr>
          <a:xfrm>
            <a:off x="1498601" y="1637140"/>
            <a:ext cx="3174999" cy="1199612"/>
          </a:xfrm>
          <a:prstGeom prst="rect">
            <a:avLst/>
          </a:prstGeom>
        </p:spPr>
        <p:txBody>
          <a:bodyPr wrap="square">
            <a:noAutofit/>
          </a:bodyPr>
          <a:lstStyle/>
          <a:p>
            <a:pPr algn="ctr"/>
            <a:r>
              <a:rPr lang="es-ES_tradnl" sz="1600" b="1" dirty="0"/>
              <a:t>Ahora estoy </a:t>
            </a:r>
            <a:br>
              <a:rPr lang="es-ES_tradnl" sz="1600" b="1" dirty="0"/>
            </a:br>
            <a:r>
              <a:rPr lang="es-ES_tradnl" sz="1600" b="1" dirty="0"/>
              <a:t>más involucrado que nunca </a:t>
            </a:r>
            <a:br>
              <a:rPr lang="es-ES_tradnl" sz="1600" b="1" dirty="0"/>
            </a:br>
            <a:r>
              <a:rPr lang="es-ES_tradnl" sz="1600" b="1" dirty="0"/>
              <a:t>en el día a día de la educación de mi hijo.</a:t>
            </a:r>
          </a:p>
        </p:txBody>
      </p:sp>
      <p:graphicFrame>
        <p:nvGraphicFramePr>
          <p:cNvPr id="8" name="Chart 7">
            <a:extLst>
              <a:ext uri="{FF2B5EF4-FFF2-40B4-BE49-F238E27FC236}">
                <a16:creationId xmlns:a16="http://schemas.microsoft.com/office/drawing/2014/main" id="{2909DF9A-FA84-4549-9A4C-0740EA81757D}"/>
              </a:ext>
            </a:extLst>
          </p:cNvPr>
          <p:cNvGraphicFramePr/>
          <p:nvPr>
            <p:extLst>
              <p:ext uri="{D42A27DB-BD31-4B8C-83A1-F6EECF244321}">
                <p14:modId xmlns:p14="http://schemas.microsoft.com/office/powerpoint/2010/main" val="2886664670"/>
              </p:ext>
            </p:extLst>
          </p:nvPr>
        </p:nvGraphicFramePr>
        <p:xfrm>
          <a:off x="1733553" y="2836752"/>
          <a:ext cx="2545409" cy="242104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C4C7A9E-3EED-7245-8B5D-9690AD8AE7F8}"/>
              </a:ext>
            </a:extLst>
          </p:cNvPr>
          <p:cNvSpPr txBox="1"/>
          <p:nvPr/>
        </p:nvSpPr>
        <p:spPr>
          <a:xfrm>
            <a:off x="2321722" y="3506414"/>
            <a:ext cx="1339730" cy="1256086"/>
          </a:xfrm>
          <a:prstGeom prst="rect">
            <a:avLst/>
          </a:prstGeom>
          <a:noFill/>
        </p:spPr>
        <p:txBody>
          <a:bodyPr wrap="none" rtlCol="0">
            <a:noAutofit/>
          </a:bodyPr>
          <a:lstStyle/>
          <a:p>
            <a:pPr algn="ctr">
              <a:lnSpc>
                <a:spcPts val="3600"/>
              </a:lnSpc>
            </a:pPr>
            <a:r>
              <a:rPr lang="es-ES_tradnl" sz="4000" dirty="0"/>
              <a:t>71</a:t>
            </a:r>
            <a:r>
              <a:rPr lang="es-ES_tradnl" sz="900" dirty="0"/>
              <a:t> </a:t>
            </a:r>
            <a:r>
              <a:rPr lang="es-ES_tradnl" sz="4000" dirty="0"/>
              <a:t>%</a:t>
            </a:r>
            <a:endParaRPr lang="es-ES_tradnl" dirty="0"/>
          </a:p>
          <a:p>
            <a:pPr algn="ctr">
              <a:lnSpc>
                <a:spcPts val="1900"/>
              </a:lnSpc>
            </a:pPr>
            <a:r>
              <a:rPr lang="es-ES_tradnl" dirty="0"/>
              <a:t>de </a:t>
            </a:r>
            <a:br>
              <a:rPr lang="es-ES_tradnl" dirty="0"/>
            </a:br>
            <a:r>
              <a:rPr lang="es-ES_tradnl" dirty="0"/>
              <a:t>acuerdo</a:t>
            </a:r>
          </a:p>
        </p:txBody>
      </p:sp>
      <p:sp>
        <p:nvSpPr>
          <p:cNvPr id="12" name="TextBox 11">
            <a:extLst>
              <a:ext uri="{FF2B5EF4-FFF2-40B4-BE49-F238E27FC236}">
                <a16:creationId xmlns:a16="http://schemas.microsoft.com/office/drawing/2014/main" id="{D1CFB588-C1E6-A94B-AFD7-A31161E1B1FF}"/>
              </a:ext>
            </a:extLst>
          </p:cNvPr>
          <p:cNvSpPr txBox="1"/>
          <p:nvPr/>
        </p:nvSpPr>
        <p:spPr>
          <a:xfrm>
            <a:off x="1945221" y="5277703"/>
            <a:ext cx="3043645" cy="830997"/>
          </a:xfrm>
          <a:prstGeom prst="rect">
            <a:avLst/>
          </a:prstGeom>
          <a:noFill/>
        </p:spPr>
        <p:txBody>
          <a:bodyPr wrap="square" rtlCol="0">
            <a:noAutofit/>
          </a:bodyPr>
          <a:lstStyle/>
          <a:p>
            <a:r>
              <a:rPr lang="es-ES_tradnl" sz="1600" b="1" dirty="0">
                <a:solidFill>
                  <a:srgbClr val="990099"/>
                </a:solidFill>
              </a:rPr>
              <a:t>Afroamericanos</a:t>
            </a:r>
            <a:r>
              <a:rPr lang="es-ES_tradnl" sz="1600" dirty="0"/>
              <a:t>: 72</a:t>
            </a:r>
            <a:r>
              <a:rPr lang="es-ES_tradnl" sz="800" dirty="0"/>
              <a:t> </a:t>
            </a:r>
            <a:r>
              <a:rPr lang="es-ES_tradnl" sz="1600" dirty="0"/>
              <a:t>%</a:t>
            </a:r>
          </a:p>
          <a:p>
            <a:r>
              <a:rPr lang="es-ES_tradnl" sz="1600" b="1" dirty="0">
                <a:solidFill>
                  <a:schemeClr val="accent6"/>
                </a:solidFill>
              </a:rPr>
              <a:t>Hispanos</a:t>
            </a:r>
            <a:r>
              <a:rPr lang="es-ES_tradnl" sz="1600" dirty="0"/>
              <a:t>: </a:t>
            </a:r>
            <a:r>
              <a:rPr lang="es-ES_tradnl" sz="1600" b="1" dirty="0">
                <a:solidFill>
                  <a:schemeClr val="accent1"/>
                </a:solidFill>
              </a:rPr>
              <a:t>80</a:t>
            </a:r>
            <a:r>
              <a:rPr lang="es-ES_tradnl" sz="800" b="1" dirty="0">
                <a:solidFill>
                  <a:schemeClr val="accent1"/>
                </a:solidFill>
              </a:rPr>
              <a:t> </a:t>
            </a:r>
            <a:r>
              <a:rPr lang="es-ES_tradnl" sz="1600" b="1" dirty="0">
                <a:solidFill>
                  <a:schemeClr val="accent1"/>
                </a:solidFill>
              </a:rPr>
              <a:t>%</a:t>
            </a:r>
          </a:p>
          <a:p>
            <a:r>
              <a:rPr lang="es-ES_tradnl" sz="1600" b="1" dirty="0">
                <a:solidFill>
                  <a:schemeClr val="accent4"/>
                </a:solidFill>
              </a:rPr>
              <a:t>Blancos</a:t>
            </a:r>
            <a:r>
              <a:rPr lang="es-ES_tradnl" sz="1600" dirty="0"/>
              <a:t>: 68</a:t>
            </a:r>
            <a:r>
              <a:rPr lang="es-ES_tradnl" sz="800" dirty="0"/>
              <a:t> </a:t>
            </a:r>
            <a:r>
              <a:rPr lang="es-ES_tradnl" sz="1600" dirty="0"/>
              <a:t>%</a:t>
            </a:r>
          </a:p>
        </p:txBody>
      </p:sp>
      <p:sp>
        <p:nvSpPr>
          <p:cNvPr id="13" name="Rectangle 12">
            <a:extLst>
              <a:ext uri="{FF2B5EF4-FFF2-40B4-BE49-F238E27FC236}">
                <a16:creationId xmlns:a16="http://schemas.microsoft.com/office/drawing/2014/main" id="{7197F4FA-C0A2-B543-A813-FCA76A3F7D7F}"/>
              </a:ext>
            </a:extLst>
          </p:cNvPr>
          <p:cNvSpPr/>
          <p:nvPr/>
        </p:nvSpPr>
        <p:spPr>
          <a:xfrm>
            <a:off x="6477001" y="1633220"/>
            <a:ext cx="4992386" cy="1077218"/>
          </a:xfrm>
          <a:prstGeom prst="rect">
            <a:avLst/>
          </a:prstGeom>
        </p:spPr>
        <p:txBody>
          <a:bodyPr wrap="square">
            <a:noAutofit/>
          </a:bodyPr>
          <a:lstStyle/>
          <a:p>
            <a:pPr algn="ctr"/>
            <a:r>
              <a:rPr lang="es-ES_tradnl" sz="1600" b="1" dirty="0"/>
              <a:t>Ahora comprendo mucho mejor lo que se espera que mi hijo aprenda para estar preparado para </a:t>
            </a:r>
            <a:br>
              <a:rPr lang="es-ES_tradnl" sz="1600" b="1" dirty="0"/>
            </a:br>
            <a:r>
              <a:rPr lang="es-ES_tradnl" sz="1600" b="1" dirty="0"/>
              <a:t>el siguiente grado desde que lo apoyé durante </a:t>
            </a:r>
            <a:br>
              <a:rPr lang="es-ES_tradnl" sz="1600" b="1" dirty="0"/>
            </a:br>
            <a:r>
              <a:rPr lang="es-ES_tradnl" sz="1600" b="1" dirty="0"/>
              <a:t>el aprendizaje a distancia la primavera pasada. </a:t>
            </a:r>
          </a:p>
        </p:txBody>
      </p:sp>
      <p:sp>
        <p:nvSpPr>
          <p:cNvPr id="14" name="TextBox 13">
            <a:extLst>
              <a:ext uri="{FF2B5EF4-FFF2-40B4-BE49-F238E27FC236}">
                <a16:creationId xmlns:a16="http://schemas.microsoft.com/office/drawing/2014/main" id="{D70EF388-EA71-C542-A8EC-D97C3E739BF3}"/>
              </a:ext>
            </a:extLst>
          </p:cNvPr>
          <p:cNvSpPr txBox="1"/>
          <p:nvPr/>
        </p:nvSpPr>
        <p:spPr>
          <a:xfrm>
            <a:off x="8311931" y="3366714"/>
            <a:ext cx="1339730" cy="1526735"/>
          </a:xfrm>
          <a:prstGeom prst="rect">
            <a:avLst/>
          </a:prstGeom>
          <a:noFill/>
        </p:spPr>
        <p:txBody>
          <a:bodyPr wrap="none" rtlCol="0">
            <a:noAutofit/>
          </a:bodyPr>
          <a:lstStyle/>
          <a:p>
            <a:pPr algn="ctr"/>
            <a:r>
              <a:rPr lang="es-ES_tradnl" sz="4000" dirty="0"/>
              <a:t>64</a:t>
            </a:r>
            <a:r>
              <a:rPr lang="es-ES_tradnl" sz="900" dirty="0"/>
              <a:t> </a:t>
            </a:r>
            <a:r>
              <a:rPr lang="es-ES_tradnl" sz="4000" dirty="0"/>
              <a:t>%</a:t>
            </a:r>
            <a:endParaRPr lang="es-ES_tradnl" dirty="0"/>
          </a:p>
          <a:p>
            <a:pPr algn="ctr">
              <a:lnSpc>
                <a:spcPts val="1900"/>
              </a:lnSpc>
            </a:pPr>
            <a:r>
              <a:rPr lang="es-ES_tradnl" dirty="0"/>
              <a:t>de</a:t>
            </a:r>
          </a:p>
          <a:p>
            <a:pPr algn="ctr">
              <a:lnSpc>
                <a:spcPts val="1900"/>
              </a:lnSpc>
            </a:pPr>
            <a:r>
              <a:rPr lang="es-ES_tradnl" dirty="0"/>
              <a:t>acuerdo</a:t>
            </a:r>
          </a:p>
        </p:txBody>
      </p:sp>
      <p:sp>
        <p:nvSpPr>
          <p:cNvPr id="15" name="TextBox 14">
            <a:extLst>
              <a:ext uri="{FF2B5EF4-FFF2-40B4-BE49-F238E27FC236}">
                <a16:creationId xmlns:a16="http://schemas.microsoft.com/office/drawing/2014/main" id="{4FC2E8A9-CAB4-B64F-8B94-8FF72B2AAC28}"/>
              </a:ext>
            </a:extLst>
          </p:cNvPr>
          <p:cNvSpPr txBox="1"/>
          <p:nvPr/>
        </p:nvSpPr>
        <p:spPr>
          <a:xfrm>
            <a:off x="7863460" y="5277703"/>
            <a:ext cx="3043645" cy="830997"/>
          </a:xfrm>
          <a:prstGeom prst="rect">
            <a:avLst/>
          </a:prstGeom>
          <a:noFill/>
        </p:spPr>
        <p:txBody>
          <a:bodyPr wrap="square" rtlCol="0">
            <a:noAutofit/>
          </a:bodyPr>
          <a:lstStyle/>
          <a:p>
            <a:r>
              <a:rPr lang="es-ES_tradnl" sz="1600" b="1" dirty="0">
                <a:solidFill>
                  <a:srgbClr val="990099"/>
                </a:solidFill>
              </a:rPr>
              <a:t>Afroamericanos</a:t>
            </a:r>
            <a:r>
              <a:rPr lang="es-ES_tradnl" sz="1600" dirty="0"/>
              <a:t>: 70</a:t>
            </a:r>
            <a:r>
              <a:rPr lang="es-ES_tradnl" sz="800" dirty="0"/>
              <a:t> </a:t>
            </a:r>
            <a:r>
              <a:rPr lang="es-ES_tradnl" sz="1600" dirty="0"/>
              <a:t>%</a:t>
            </a:r>
          </a:p>
          <a:p>
            <a:r>
              <a:rPr lang="es-ES_tradnl" sz="1600" b="1" dirty="0">
                <a:solidFill>
                  <a:schemeClr val="accent6"/>
                </a:solidFill>
              </a:rPr>
              <a:t>Hispanos</a:t>
            </a:r>
            <a:r>
              <a:rPr lang="es-ES_tradnl" sz="1600" dirty="0"/>
              <a:t>: 68</a:t>
            </a:r>
            <a:r>
              <a:rPr lang="es-ES_tradnl" sz="800" dirty="0"/>
              <a:t> </a:t>
            </a:r>
            <a:r>
              <a:rPr lang="es-ES_tradnl" sz="1600" dirty="0"/>
              <a:t>%</a:t>
            </a:r>
          </a:p>
          <a:p>
            <a:r>
              <a:rPr lang="es-ES_tradnl" sz="1600" b="1" dirty="0">
                <a:solidFill>
                  <a:schemeClr val="accent4"/>
                </a:solidFill>
              </a:rPr>
              <a:t>Blancos</a:t>
            </a:r>
            <a:r>
              <a:rPr lang="es-ES_tradnl" sz="1600" dirty="0"/>
              <a:t>: 60</a:t>
            </a:r>
            <a:r>
              <a:rPr lang="es-ES_tradnl" sz="800" dirty="0"/>
              <a:t> </a:t>
            </a:r>
            <a:r>
              <a:rPr lang="es-ES_tradnl" sz="1600" dirty="0"/>
              <a:t>%</a:t>
            </a:r>
          </a:p>
        </p:txBody>
      </p:sp>
    </p:spTree>
    <p:extLst>
      <p:ext uri="{BB962C8B-B14F-4D97-AF65-F5344CB8AC3E}">
        <p14:creationId xmlns:p14="http://schemas.microsoft.com/office/powerpoint/2010/main" val="3388951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6584-0F93-BA41-8DBA-AE2D4CE0FFAC}"/>
              </a:ext>
            </a:extLst>
          </p:cNvPr>
          <p:cNvSpPr>
            <a:spLocks noGrp="1"/>
          </p:cNvSpPr>
          <p:nvPr>
            <p:ph type="title"/>
          </p:nvPr>
        </p:nvSpPr>
        <p:spPr/>
        <p:txBody>
          <a:bodyPr/>
          <a:lstStyle/>
          <a:p>
            <a:r>
              <a:rPr lang="es-ES_tradnl" dirty="0"/>
              <a:t>Los padres tienen mayores expectativas</a:t>
            </a:r>
            <a:br>
              <a:rPr lang="es-ES_tradnl" dirty="0"/>
            </a:br>
            <a:r>
              <a:rPr lang="es-ES_tradnl" dirty="0"/>
              <a:t>para el nuevo año escolar</a:t>
            </a:r>
          </a:p>
        </p:txBody>
      </p:sp>
      <p:sp>
        <p:nvSpPr>
          <p:cNvPr id="11" name="Footer Placeholder 3">
            <a:extLst>
              <a:ext uri="{FF2B5EF4-FFF2-40B4-BE49-F238E27FC236}">
                <a16:creationId xmlns:a16="http://schemas.microsoft.com/office/drawing/2014/main" id="{71FC1FD5-17E7-41CF-9A80-4B5BC12C7A61}"/>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605BA247-734C-084A-8909-71F6C40AD972}"/>
              </a:ext>
            </a:extLst>
          </p:cNvPr>
          <p:cNvSpPr>
            <a:spLocks noGrp="1"/>
          </p:cNvSpPr>
          <p:nvPr>
            <p:ph type="sldNum" sz="quarter" idx="12"/>
          </p:nvPr>
        </p:nvSpPr>
        <p:spPr/>
        <p:txBody>
          <a:bodyPr/>
          <a:lstStyle/>
          <a:p>
            <a:fld id="{24516266-9EFC-AA48-A7FA-65B041A20E18}" type="slidenum">
              <a:rPr lang="es-ES_tradnl" smtClean="0"/>
              <a:pPr/>
              <a:t>28</a:t>
            </a:fld>
            <a:endParaRPr lang="es-ES_tradnl" dirty="0"/>
          </a:p>
        </p:txBody>
      </p:sp>
      <p:graphicFrame>
        <p:nvGraphicFramePr>
          <p:cNvPr id="7" name="Table 6">
            <a:extLst>
              <a:ext uri="{FF2B5EF4-FFF2-40B4-BE49-F238E27FC236}">
                <a16:creationId xmlns:a16="http://schemas.microsoft.com/office/drawing/2014/main" id="{2E30F7E8-114F-144B-8F85-3878873E1D9A}"/>
              </a:ext>
            </a:extLst>
          </p:cNvPr>
          <p:cNvGraphicFramePr>
            <a:graphicFrameLocks noGrp="1"/>
          </p:cNvGraphicFramePr>
          <p:nvPr>
            <p:extLst>
              <p:ext uri="{D42A27DB-BD31-4B8C-83A1-F6EECF244321}">
                <p14:modId xmlns:p14="http://schemas.microsoft.com/office/powerpoint/2010/main" val="4242939445"/>
              </p:ext>
            </p:extLst>
          </p:nvPr>
        </p:nvGraphicFramePr>
        <p:xfrm>
          <a:off x="7853227" y="1926390"/>
          <a:ext cx="3741873" cy="4348286"/>
        </p:xfrm>
        <a:graphic>
          <a:graphicData uri="http://schemas.openxmlformats.org/drawingml/2006/table">
            <a:tbl>
              <a:tblPr firstRow="1">
                <a:tableStyleId>{6E25E649-3F16-4E02-A733-19D2CDBF48F0}</a:tableStyleId>
              </a:tblPr>
              <a:tblGrid>
                <a:gridCol w="1201873">
                  <a:extLst>
                    <a:ext uri="{9D8B030D-6E8A-4147-A177-3AD203B41FA5}">
                      <a16:colId xmlns:a16="http://schemas.microsoft.com/office/drawing/2014/main" val="1706529168"/>
                    </a:ext>
                  </a:extLst>
                </a:gridCol>
                <a:gridCol w="1295400">
                  <a:extLst>
                    <a:ext uri="{9D8B030D-6E8A-4147-A177-3AD203B41FA5}">
                      <a16:colId xmlns:a16="http://schemas.microsoft.com/office/drawing/2014/main" val="1902928011"/>
                    </a:ext>
                  </a:extLst>
                </a:gridCol>
                <a:gridCol w="1244600">
                  <a:extLst>
                    <a:ext uri="{9D8B030D-6E8A-4147-A177-3AD203B41FA5}">
                      <a16:colId xmlns:a16="http://schemas.microsoft.com/office/drawing/2014/main" val="941804579"/>
                    </a:ext>
                  </a:extLst>
                </a:gridCol>
              </a:tblGrid>
              <a:tr h="612847">
                <a:tc>
                  <a:txBody>
                    <a:bodyPr/>
                    <a:lstStyle/>
                    <a:p>
                      <a:pPr algn="ctr">
                        <a:lnSpc>
                          <a:spcPts val="1480"/>
                        </a:lnSpc>
                      </a:pPr>
                      <a:r>
                        <a:rPr lang="es-ES_tradnl" sz="1400" noProof="0" dirty="0">
                          <a:solidFill>
                            <a:srgbClr val="990099"/>
                          </a:solidFill>
                          <a:latin typeface="+mn-lt"/>
                        </a:rPr>
                        <a:t>Afro-</a:t>
                      </a:r>
                      <a:br>
                        <a:rPr lang="es-ES_tradnl" sz="1400" noProof="0" dirty="0">
                          <a:solidFill>
                            <a:srgbClr val="990099"/>
                          </a:solidFill>
                          <a:latin typeface="+mn-lt"/>
                        </a:rPr>
                      </a:br>
                      <a:r>
                        <a:rPr lang="es-ES_tradnl" sz="1400" noProof="0" dirty="0">
                          <a:solidFill>
                            <a:srgbClr val="990099"/>
                          </a:solidFill>
                          <a:latin typeface="+mn-lt"/>
                        </a:rPr>
                        <a:t>americanos</a:t>
                      </a:r>
                    </a:p>
                  </a:txBody>
                  <a:tcPr anchor="b">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tc>
                  <a:txBody>
                    <a:bodyPr/>
                    <a:lstStyle/>
                    <a:p>
                      <a:pPr algn="ctr">
                        <a:lnSpc>
                          <a:spcPts val="1480"/>
                        </a:lnSpc>
                      </a:pPr>
                      <a:r>
                        <a:rPr lang="es-ES_tradnl" sz="1400" noProof="0" dirty="0">
                          <a:solidFill>
                            <a:schemeClr val="accent6"/>
                          </a:solidFill>
                          <a:latin typeface="+mn-lt"/>
                        </a:rPr>
                        <a:t>Hispanos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tc>
                  <a:txBody>
                    <a:bodyPr/>
                    <a:lstStyle/>
                    <a:p>
                      <a:pPr algn="ctr">
                        <a:lnSpc>
                          <a:spcPts val="1480"/>
                        </a:lnSpc>
                      </a:pPr>
                      <a:r>
                        <a:rPr lang="es-ES_tradnl" sz="1400" noProof="0" dirty="0">
                          <a:solidFill>
                            <a:schemeClr val="accent4"/>
                          </a:solidFill>
                          <a:latin typeface="+mn-lt"/>
                        </a:rPr>
                        <a:t>Blancos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5361442"/>
                  </a:ext>
                </a:extLst>
              </a:tr>
              <a:tr h="645397">
                <a:tc>
                  <a:txBody>
                    <a:bodyPr/>
                    <a:lstStyle/>
                    <a:p>
                      <a:pPr algn="ctr" fontAlgn="b"/>
                      <a:r>
                        <a:rPr lang="en-US" sz="1600" b="0" i="0" u="none" strike="noStrike" dirty="0">
                          <a:solidFill>
                            <a:schemeClr val="tx1"/>
                          </a:solidFill>
                          <a:effectLst/>
                          <a:latin typeface="+mn-lt"/>
                        </a:rPr>
                        <a:t>90</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a:noFill/>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0" i="0" u="none" strike="noStrike" dirty="0">
                          <a:solidFill>
                            <a:schemeClr val="tx1"/>
                          </a:solidFill>
                          <a:effectLst/>
                          <a:latin typeface="+mn-lt"/>
                        </a:rPr>
                        <a:t>88</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0" i="0" u="none" strike="noStrike" dirty="0">
                          <a:solidFill>
                            <a:schemeClr val="tx1"/>
                          </a:solidFill>
                          <a:effectLst/>
                          <a:latin typeface="+mn-lt"/>
                        </a:rPr>
                        <a:t>90</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2356364199"/>
                  </a:ext>
                </a:extLst>
              </a:tr>
              <a:tr h="893380">
                <a:tc>
                  <a:txBody>
                    <a:bodyPr/>
                    <a:lstStyle/>
                    <a:p>
                      <a:pPr algn="ctr" fontAlgn="b"/>
                      <a:r>
                        <a:rPr lang="en-US" sz="1600" b="0" i="0" u="none" strike="noStrike" dirty="0">
                          <a:solidFill>
                            <a:schemeClr val="tx1"/>
                          </a:solidFill>
                          <a:effectLst/>
                          <a:latin typeface="+mn-lt"/>
                        </a:rPr>
                        <a:t>89</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1"/>
                          </a:solidFill>
                          <a:effectLst/>
                          <a:latin typeface="+mn-lt"/>
                        </a:rPr>
                        <a:t>84</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1"/>
                          </a:solidFill>
                          <a:effectLst/>
                          <a:latin typeface="+mn-lt"/>
                        </a:rPr>
                        <a:t>90</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325975"/>
                  </a:ext>
                </a:extLst>
              </a:tr>
              <a:tr h="693683">
                <a:tc>
                  <a:txBody>
                    <a:bodyPr/>
                    <a:lstStyle/>
                    <a:p>
                      <a:pPr algn="ctr" fontAlgn="b"/>
                      <a:r>
                        <a:rPr lang="en-US" sz="1600" b="0" i="0" u="none" strike="noStrike" dirty="0">
                          <a:solidFill>
                            <a:schemeClr val="tx1"/>
                          </a:solidFill>
                          <a:effectLst/>
                          <a:latin typeface="+mn-lt"/>
                        </a:rPr>
                        <a:t>86</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0" i="0" u="none" strike="noStrike" dirty="0">
                          <a:solidFill>
                            <a:schemeClr val="tx1"/>
                          </a:solidFill>
                          <a:effectLst/>
                          <a:latin typeface="+mn-lt"/>
                        </a:rPr>
                        <a:t>83</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0" i="0" u="none" strike="noStrike" dirty="0">
                          <a:solidFill>
                            <a:schemeClr val="tx1"/>
                          </a:solidFill>
                          <a:effectLst/>
                          <a:latin typeface="+mn-lt"/>
                        </a:rPr>
                        <a:t>82</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528349171"/>
                  </a:ext>
                </a:extLst>
              </a:tr>
              <a:tr h="882869">
                <a:tc>
                  <a:txBody>
                    <a:bodyPr/>
                    <a:lstStyle/>
                    <a:p>
                      <a:pPr algn="ctr" fontAlgn="b"/>
                      <a:r>
                        <a:rPr lang="en-US" sz="1600" b="0" i="0" u="none" strike="noStrike" dirty="0">
                          <a:solidFill>
                            <a:schemeClr val="tx1"/>
                          </a:solidFill>
                          <a:effectLst/>
                          <a:latin typeface="+mn-lt"/>
                        </a:rPr>
                        <a:t>86</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1"/>
                          </a:solidFill>
                          <a:effectLst/>
                          <a:latin typeface="+mn-lt"/>
                        </a:rPr>
                        <a:t>85</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1"/>
                          </a:solidFill>
                          <a:effectLst/>
                          <a:latin typeface="+mn-lt"/>
                        </a:rPr>
                        <a:t>83</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497277"/>
                  </a:ext>
                </a:extLst>
              </a:tr>
              <a:tr h="620110">
                <a:tc>
                  <a:txBody>
                    <a:bodyPr/>
                    <a:lstStyle/>
                    <a:p>
                      <a:pPr algn="ctr" fontAlgn="b"/>
                      <a:r>
                        <a:rPr lang="en-US" sz="1600" b="0" i="0" u="none" strike="noStrike" dirty="0">
                          <a:solidFill>
                            <a:schemeClr val="tx1"/>
                          </a:solidFill>
                          <a:effectLst/>
                          <a:latin typeface="+mn-lt"/>
                        </a:rPr>
                        <a:t>82</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0" i="0" u="none" strike="noStrike" dirty="0">
                          <a:solidFill>
                            <a:schemeClr val="tx1"/>
                          </a:solidFill>
                          <a:effectLst/>
                          <a:latin typeface="+mn-lt"/>
                        </a:rPr>
                        <a:t>77</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0" i="0" u="none" strike="noStrike" dirty="0">
                          <a:solidFill>
                            <a:schemeClr val="tx1"/>
                          </a:solidFill>
                          <a:effectLst/>
                          <a:latin typeface="+mn-lt"/>
                        </a:rPr>
                        <a:t>82</a:t>
                      </a:r>
                      <a:r>
                        <a:rPr lang="en-US" sz="800" b="0" i="0" u="none" strike="noStrike" dirty="0">
                          <a:solidFill>
                            <a:schemeClr val="tx1"/>
                          </a:solidFill>
                          <a:effectLst/>
                          <a:latin typeface="+mn-lt"/>
                        </a:rPr>
                        <a:t> </a:t>
                      </a:r>
                      <a:r>
                        <a:rPr lang="en-US" sz="1600" b="0" i="0" u="none" strike="noStrike" dirty="0">
                          <a:solidFill>
                            <a:schemeClr val="tx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1923571224"/>
                  </a:ext>
                </a:extLst>
              </a:tr>
            </a:tbl>
          </a:graphicData>
        </a:graphic>
      </p:graphicFrame>
      <p:sp>
        <p:nvSpPr>
          <p:cNvPr id="8" name="TextBox 7">
            <a:extLst>
              <a:ext uri="{FF2B5EF4-FFF2-40B4-BE49-F238E27FC236}">
                <a16:creationId xmlns:a16="http://schemas.microsoft.com/office/drawing/2014/main" id="{E5AACB71-C536-1A46-8B65-46F6C287C328}"/>
              </a:ext>
            </a:extLst>
          </p:cNvPr>
          <p:cNvSpPr txBox="1"/>
          <p:nvPr/>
        </p:nvSpPr>
        <p:spPr>
          <a:xfrm>
            <a:off x="0" y="1379564"/>
            <a:ext cx="12192000" cy="369332"/>
          </a:xfrm>
          <a:prstGeom prst="rect">
            <a:avLst/>
          </a:prstGeom>
          <a:noFill/>
        </p:spPr>
        <p:txBody>
          <a:bodyPr wrap="square" rtlCol="0">
            <a:spAutoFit/>
          </a:bodyPr>
          <a:lstStyle/>
          <a:p>
            <a:pPr algn="ctr"/>
            <a:r>
              <a:rPr lang="es-ES_tradnl" b="1" dirty="0"/>
              <a:t>Expectativas respecto a las escuelas para el próximo año</a:t>
            </a:r>
          </a:p>
        </p:txBody>
      </p:sp>
      <p:sp>
        <p:nvSpPr>
          <p:cNvPr id="9" name="TextBox 8">
            <a:extLst>
              <a:ext uri="{FF2B5EF4-FFF2-40B4-BE49-F238E27FC236}">
                <a16:creationId xmlns:a16="http://schemas.microsoft.com/office/drawing/2014/main" id="{667A22F2-ABBB-3649-B9F2-06D1807132D4}"/>
              </a:ext>
            </a:extLst>
          </p:cNvPr>
          <p:cNvSpPr txBox="1"/>
          <p:nvPr/>
        </p:nvSpPr>
        <p:spPr>
          <a:xfrm>
            <a:off x="7853226" y="1793405"/>
            <a:ext cx="3741873" cy="276999"/>
          </a:xfrm>
          <a:prstGeom prst="rect">
            <a:avLst/>
          </a:prstGeom>
          <a:noFill/>
        </p:spPr>
        <p:txBody>
          <a:bodyPr wrap="square" rtlCol="0">
            <a:spAutoFit/>
          </a:bodyPr>
          <a:lstStyle/>
          <a:p>
            <a:pPr algn="ctr"/>
            <a:r>
              <a:rPr lang="es-ES_tradnl" sz="1200" dirty="0"/>
              <a:t>Absolutamente esencial / Muy importante</a:t>
            </a:r>
          </a:p>
        </p:txBody>
      </p:sp>
      <p:graphicFrame>
        <p:nvGraphicFramePr>
          <p:cNvPr id="10" name="Table 9">
            <a:extLst>
              <a:ext uri="{FF2B5EF4-FFF2-40B4-BE49-F238E27FC236}">
                <a16:creationId xmlns:a16="http://schemas.microsoft.com/office/drawing/2014/main" id="{F8895C7C-95E9-2748-A334-127FDDBF839C}"/>
              </a:ext>
            </a:extLst>
          </p:cNvPr>
          <p:cNvGraphicFramePr>
            <a:graphicFrameLocks noGrp="1"/>
          </p:cNvGraphicFramePr>
          <p:nvPr>
            <p:extLst>
              <p:ext uri="{D42A27DB-BD31-4B8C-83A1-F6EECF244321}">
                <p14:modId xmlns:p14="http://schemas.microsoft.com/office/powerpoint/2010/main" val="1900309719"/>
              </p:ext>
            </p:extLst>
          </p:nvPr>
        </p:nvGraphicFramePr>
        <p:xfrm>
          <a:off x="294653" y="2565158"/>
          <a:ext cx="4258516" cy="3734480"/>
        </p:xfrm>
        <a:graphic>
          <a:graphicData uri="http://schemas.openxmlformats.org/drawingml/2006/table">
            <a:tbl>
              <a:tblPr>
                <a:tableStyleId>{5C22544A-7EE6-4342-B048-85BDC9FD1C3A}</a:tableStyleId>
              </a:tblPr>
              <a:tblGrid>
                <a:gridCol w="4258516">
                  <a:extLst>
                    <a:ext uri="{9D8B030D-6E8A-4147-A177-3AD203B41FA5}">
                      <a16:colId xmlns:a16="http://schemas.microsoft.com/office/drawing/2014/main" val="348995667"/>
                    </a:ext>
                  </a:extLst>
                </a:gridCol>
              </a:tblGrid>
              <a:tr h="728521">
                <a:tc>
                  <a:txBody>
                    <a:bodyPr/>
                    <a:lstStyle/>
                    <a:p>
                      <a:pPr algn="r" fontAlgn="t"/>
                      <a:r>
                        <a:rPr lang="es-ES_tradnl" sz="1200" b="0" i="0" u="none" strike="noStrike" noProof="0" dirty="0">
                          <a:solidFill>
                            <a:schemeClr val="tx1"/>
                          </a:solidFill>
                          <a:effectLst/>
                          <a:latin typeface="Arial" panose="020B0604020202020204" pitchFamily="34" charset="0"/>
                        </a:rPr>
                        <a:t>Que se mantenga el acceso en línea a tareas,</a:t>
                      </a:r>
                      <a:r>
                        <a:rPr lang="es-ES_tradnl" sz="1200" b="0" i="0" u="none" strike="noStrike" baseline="0" noProof="0" dirty="0">
                          <a:solidFill>
                            <a:schemeClr val="tx1"/>
                          </a:solidFill>
                          <a:effectLst/>
                          <a:latin typeface="Arial" panose="020B0604020202020204" pitchFamily="34" charset="0"/>
                        </a:rPr>
                        <a:t> </a:t>
                      </a:r>
                      <a:r>
                        <a:rPr lang="es-ES_tradnl" sz="1200" b="0" i="0" u="none" strike="noStrike" noProof="0" dirty="0">
                          <a:solidFill>
                            <a:schemeClr val="tx1"/>
                          </a:solidFill>
                          <a:effectLst/>
                          <a:latin typeface="Arial" panose="020B0604020202020204" pitchFamily="34" charset="0"/>
                        </a:rPr>
                        <a:t>materiales </a:t>
                      </a:r>
                      <a:br>
                        <a:rPr lang="es-ES_tradnl" sz="1200" b="0" i="0" u="none" strike="noStrike" noProof="0" dirty="0">
                          <a:solidFill>
                            <a:schemeClr val="tx1"/>
                          </a:solidFill>
                          <a:effectLst/>
                          <a:latin typeface="Arial" panose="020B0604020202020204" pitchFamily="34" charset="0"/>
                        </a:rPr>
                      </a:br>
                      <a:r>
                        <a:rPr lang="es-ES_tradnl" sz="1200" b="0" i="0" u="none" strike="noStrike" noProof="0" dirty="0">
                          <a:solidFill>
                            <a:schemeClr val="tx1"/>
                          </a:solidFill>
                          <a:effectLst/>
                          <a:latin typeface="Arial" panose="020B0604020202020204" pitchFamily="34" charset="0"/>
                        </a:rPr>
                        <a:t>de estudio</a:t>
                      </a:r>
                      <a:r>
                        <a:rPr lang="es-ES_tradnl" sz="1200" b="0" i="0" u="none" strike="noStrike" baseline="0" noProof="0" dirty="0">
                          <a:solidFill>
                            <a:schemeClr val="tx1"/>
                          </a:solidFill>
                          <a:effectLst/>
                          <a:latin typeface="Arial" panose="020B0604020202020204" pitchFamily="34" charset="0"/>
                        </a:rPr>
                        <a:t> </a:t>
                      </a:r>
                      <a:r>
                        <a:rPr lang="es-ES_tradnl" sz="1200" b="0" i="0" u="none" strike="noStrike" noProof="0" dirty="0">
                          <a:solidFill>
                            <a:schemeClr val="tx1"/>
                          </a:solidFill>
                          <a:effectLst/>
                          <a:latin typeface="Arial" panose="020B0604020202020204" pitchFamily="34" charset="0"/>
                        </a:rPr>
                        <a:t>y otros recursos para que padres y estudiantes puedan acceder a ellos desde casa de ser necesario.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6847708"/>
                  </a:ext>
                </a:extLst>
              </a:tr>
              <a:tr h="725214">
                <a:tc>
                  <a:txBody>
                    <a:bodyPr/>
                    <a:lstStyle/>
                    <a:p>
                      <a:pPr algn="r" fontAlgn="t"/>
                      <a:r>
                        <a:rPr lang="es-ES_tradnl" sz="1200" u="none" strike="noStrike" noProof="0" dirty="0">
                          <a:solidFill>
                            <a:schemeClr val="tx1"/>
                          </a:solidFill>
                          <a:effectLst/>
                        </a:rPr>
                        <a:t>Que se comparta con los padres todos </a:t>
                      </a:r>
                      <a:r>
                        <a:rPr lang="es-ES_tradnl" sz="1200" u="none" strike="noStrike" baseline="0" noProof="0" dirty="0">
                          <a:solidFill>
                            <a:schemeClr val="tx1"/>
                          </a:solidFill>
                          <a:effectLst/>
                        </a:rPr>
                        <a:t>los </a:t>
                      </a:r>
                      <a:r>
                        <a:rPr lang="es-ES_tradnl" sz="1200" u="none" strike="noStrike" noProof="0" dirty="0">
                          <a:solidFill>
                            <a:schemeClr val="tx1"/>
                          </a:solidFill>
                          <a:effectLst/>
                        </a:rPr>
                        <a:t>datos </a:t>
                      </a:r>
                      <a:br>
                        <a:rPr lang="es-ES_tradnl" sz="1200" u="none" strike="noStrike" noProof="0" dirty="0">
                          <a:solidFill>
                            <a:schemeClr val="tx1"/>
                          </a:solidFill>
                          <a:effectLst/>
                        </a:rPr>
                      </a:br>
                      <a:r>
                        <a:rPr lang="es-ES_tradnl" sz="1200" u="none" strike="noStrike" noProof="0" dirty="0">
                          <a:solidFill>
                            <a:schemeClr val="tx1"/>
                          </a:solidFill>
                          <a:effectLst/>
                        </a:rPr>
                        <a:t>sobre el rendimiento académico de sus hijos </a:t>
                      </a:r>
                      <a:br>
                        <a:rPr lang="es-ES_tradnl" sz="1200" u="none" strike="noStrike" noProof="0" dirty="0">
                          <a:solidFill>
                            <a:schemeClr val="tx1"/>
                          </a:solidFill>
                          <a:effectLst/>
                        </a:rPr>
                      </a:br>
                      <a:r>
                        <a:rPr lang="es-ES_tradnl" sz="1200" u="none" strike="noStrike" noProof="0" dirty="0">
                          <a:solidFill>
                            <a:schemeClr val="tx1"/>
                          </a:solidFill>
                          <a:effectLst/>
                        </a:rPr>
                        <a:t>cuando se reanuden</a:t>
                      </a:r>
                      <a:r>
                        <a:rPr lang="es-ES_tradnl" sz="1200" u="none" strike="noStrike" baseline="0" noProof="0" dirty="0">
                          <a:solidFill>
                            <a:schemeClr val="tx1"/>
                          </a:solidFill>
                          <a:effectLst/>
                        </a:rPr>
                        <a:t> </a:t>
                      </a:r>
                      <a:r>
                        <a:rPr lang="es-ES_tradnl" sz="1200" u="none" strike="noStrike" noProof="0" dirty="0">
                          <a:solidFill>
                            <a:schemeClr val="tx1"/>
                          </a:solidFill>
                          <a:effectLst/>
                        </a:rPr>
                        <a:t>las clases en otoño. </a:t>
                      </a:r>
                      <a:endParaRPr lang="es-ES_tradnl" sz="1200" b="1" i="0" u="none" strike="noStrike" noProof="0" dirty="0">
                        <a:solidFill>
                          <a:schemeClr val="tx1"/>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4586808"/>
                  </a:ext>
                </a:extLst>
              </a:tr>
              <a:tr h="788276">
                <a:tc>
                  <a:txBody>
                    <a:bodyPr/>
                    <a:lstStyle/>
                    <a:p>
                      <a:pPr algn="r" fontAlgn="t"/>
                      <a:r>
                        <a:rPr lang="es-ES_tradnl" sz="1200" u="none" strike="noStrike" noProof="0" dirty="0">
                          <a:solidFill>
                            <a:schemeClr val="tx1"/>
                          </a:solidFill>
                          <a:effectLst/>
                        </a:rPr>
                        <a:t>Que se proporcionen herramientas</a:t>
                      </a:r>
                      <a:r>
                        <a:rPr lang="es-ES_tradnl" sz="1200" u="none" strike="noStrike" baseline="0" noProof="0" dirty="0">
                          <a:solidFill>
                            <a:schemeClr val="tx1"/>
                          </a:solidFill>
                          <a:effectLst/>
                        </a:rPr>
                        <a:t> a</a:t>
                      </a:r>
                      <a:r>
                        <a:rPr lang="es-ES_tradnl" sz="1200" u="none" strike="noStrike" noProof="0" dirty="0">
                          <a:solidFill>
                            <a:schemeClr val="tx1"/>
                          </a:solidFill>
                          <a:effectLst/>
                        </a:rPr>
                        <a:t> los padres para que puedan ayudar mejor a</a:t>
                      </a:r>
                      <a:r>
                        <a:rPr lang="es-ES_tradnl" sz="1200" u="none" strike="noStrike" baseline="0" noProof="0" dirty="0">
                          <a:solidFill>
                            <a:schemeClr val="tx1"/>
                          </a:solidFill>
                          <a:effectLst/>
                        </a:rPr>
                        <a:t> </a:t>
                      </a:r>
                      <a:r>
                        <a:rPr lang="es-ES_tradnl" sz="1200" u="none" strike="noStrike" noProof="0" dirty="0">
                          <a:solidFill>
                            <a:schemeClr val="tx1"/>
                          </a:solidFill>
                          <a:effectLst/>
                        </a:rPr>
                        <a:t>sus hijos cuando están confundidos </a:t>
                      </a:r>
                      <a:br>
                        <a:rPr lang="es-ES_tradnl" sz="1200" u="none" strike="noStrike" noProof="0" dirty="0">
                          <a:solidFill>
                            <a:schemeClr val="tx1"/>
                          </a:solidFill>
                          <a:effectLst/>
                        </a:rPr>
                      </a:br>
                      <a:r>
                        <a:rPr lang="es-ES_tradnl" sz="1200" u="none" strike="noStrike" noProof="0" dirty="0">
                          <a:solidFill>
                            <a:schemeClr val="tx1"/>
                          </a:solidFill>
                          <a:effectLst/>
                        </a:rPr>
                        <a:t>o tienen dificultades para hacer las tareas en casa.</a:t>
                      </a:r>
                      <a:endParaRPr lang="es-ES_tradnl" sz="1200" b="1" i="0" u="none" strike="noStrike" noProof="0" dirty="0">
                        <a:solidFill>
                          <a:schemeClr val="tx1"/>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5994523"/>
                  </a:ext>
                </a:extLst>
              </a:tr>
              <a:tr h="704193">
                <a:tc>
                  <a:txBody>
                    <a:bodyPr/>
                    <a:lstStyle/>
                    <a:p>
                      <a:pPr algn="r" fontAlgn="t"/>
                      <a:r>
                        <a:rPr lang="es-ES_tradnl" sz="1200" u="none" strike="noStrike" noProof="0" dirty="0">
                          <a:solidFill>
                            <a:schemeClr val="tx1"/>
                          </a:solidFill>
                          <a:effectLst/>
                        </a:rPr>
                        <a:t>Que se evalúe dónde están los estudiantes académicamente en el otoño, para determinar los</a:t>
                      </a:r>
                      <a:r>
                        <a:rPr lang="es-ES_tradnl" sz="1200" u="none" strike="noStrike" baseline="0" noProof="0" dirty="0">
                          <a:solidFill>
                            <a:schemeClr val="tx1"/>
                          </a:solidFill>
                          <a:effectLst/>
                        </a:rPr>
                        <a:t> </a:t>
                      </a:r>
                      <a:r>
                        <a:rPr lang="es-ES_tradnl" sz="1200" u="none" strike="noStrike" noProof="0" dirty="0">
                          <a:solidFill>
                            <a:schemeClr val="tx1"/>
                          </a:solidFill>
                          <a:effectLst/>
                        </a:rPr>
                        <a:t>aprendizajes que </a:t>
                      </a:r>
                      <a:br>
                        <a:rPr lang="es-ES_tradnl" sz="1200" u="none" strike="noStrike" noProof="0" dirty="0">
                          <a:solidFill>
                            <a:schemeClr val="tx1"/>
                          </a:solidFill>
                          <a:effectLst/>
                        </a:rPr>
                      </a:br>
                      <a:r>
                        <a:rPr lang="es-ES_tradnl" sz="1200" u="none" strike="noStrike" noProof="0" dirty="0">
                          <a:solidFill>
                            <a:schemeClr val="tx1"/>
                          </a:solidFill>
                          <a:effectLst/>
                        </a:rPr>
                        <a:t>pueden haber perdido durante la educación a distancia. </a:t>
                      </a:r>
                      <a:endParaRPr lang="es-ES_tradnl" sz="1200" b="1" i="0" u="none" strike="noStrike" noProof="0" dirty="0">
                        <a:solidFill>
                          <a:schemeClr val="tx1"/>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5573720"/>
                  </a:ext>
                </a:extLst>
              </a:tr>
              <a:tr h="788276">
                <a:tc>
                  <a:txBody>
                    <a:bodyPr/>
                    <a:lstStyle/>
                    <a:p>
                      <a:pPr algn="r" fontAlgn="t"/>
                      <a:r>
                        <a:rPr lang="es-ES_tradnl" sz="1200" u="none" strike="noStrike" noProof="0" dirty="0">
                          <a:solidFill>
                            <a:schemeClr val="tx1"/>
                          </a:solidFill>
                          <a:effectLst/>
                        </a:rPr>
                        <a:t>Si asumimos que habrá algo de aprendizaje a distancia, ofrecer más videoclases en vivo que sean más como </a:t>
                      </a:r>
                      <a:br>
                        <a:rPr lang="es-ES_tradnl" sz="1200" u="none" strike="noStrike" noProof="0" dirty="0">
                          <a:solidFill>
                            <a:schemeClr val="tx1"/>
                          </a:solidFill>
                          <a:effectLst/>
                        </a:rPr>
                      </a:br>
                      <a:r>
                        <a:rPr lang="es-ES_tradnl" sz="1200" u="none" strike="noStrike" noProof="0" dirty="0">
                          <a:solidFill>
                            <a:schemeClr val="tx1"/>
                          </a:solidFill>
                          <a:effectLst/>
                        </a:rPr>
                        <a:t>una lección en el aula en un día de clases normal.</a:t>
                      </a:r>
                      <a:endParaRPr lang="es-ES_tradnl" sz="1200" b="1" i="0" u="none" strike="noStrike" noProof="0" dirty="0">
                        <a:solidFill>
                          <a:schemeClr val="tx1"/>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7099852"/>
                  </a:ext>
                </a:extLst>
              </a:tr>
            </a:tbl>
          </a:graphicData>
        </a:graphic>
      </p:graphicFrame>
      <p:grpSp>
        <p:nvGrpSpPr>
          <p:cNvPr id="3" name="Agrupar 2"/>
          <p:cNvGrpSpPr/>
          <p:nvPr/>
        </p:nvGrpSpPr>
        <p:grpSpPr>
          <a:xfrm>
            <a:off x="703484" y="2148122"/>
            <a:ext cx="7714060" cy="4482826"/>
            <a:chOff x="703484" y="2148122"/>
            <a:chExt cx="7714060" cy="4482826"/>
          </a:xfrm>
        </p:grpSpPr>
        <p:graphicFrame>
          <p:nvGraphicFramePr>
            <p:cNvPr id="6" name="Chart 5">
              <a:extLst>
                <a:ext uri="{FF2B5EF4-FFF2-40B4-BE49-F238E27FC236}">
                  <a16:creationId xmlns:a16="http://schemas.microsoft.com/office/drawing/2014/main" id="{061E0332-3186-954E-A3B3-1F4EF1EF0561}"/>
                </a:ext>
              </a:extLst>
            </p:cNvPr>
            <p:cNvGraphicFramePr/>
            <p:nvPr>
              <p:extLst>
                <p:ext uri="{D42A27DB-BD31-4B8C-83A1-F6EECF244321}">
                  <p14:modId xmlns:p14="http://schemas.microsoft.com/office/powerpoint/2010/main" val="1059153524"/>
                </p:ext>
              </p:extLst>
            </p:nvPr>
          </p:nvGraphicFramePr>
          <p:xfrm>
            <a:off x="703484" y="2192572"/>
            <a:ext cx="7714060" cy="44383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007181" y="2148122"/>
              <a:ext cx="1830003" cy="506052"/>
            </a:xfrm>
            <a:prstGeom prst="rect">
              <a:avLst/>
            </a:prstGeom>
            <a:solidFill>
              <a:schemeClr val="bg1"/>
            </a:solidFill>
          </p:spPr>
          <p:txBody>
            <a:bodyPr wrap="square" rtlCol="0">
              <a:noAutofit/>
            </a:bodyPr>
            <a:lstStyle/>
            <a:p>
              <a:pPr>
                <a:lnSpc>
                  <a:spcPts val="1640"/>
                </a:lnSpc>
              </a:pPr>
              <a:r>
                <a:rPr lang="es-ES_tradnl" sz="1200" dirty="0"/>
                <a:t>Muy importante</a:t>
              </a:r>
              <a:br>
                <a:rPr lang="es-ES_tradnl" sz="1200" dirty="0"/>
              </a:br>
              <a:r>
                <a:rPr lang="es-ES_tradnl" sz="1200" dirty="0"/>
                <a:t>Absolutamente esencial</a:t>
              </a:r>
            </a:p>
          </p:txBody>
        </p:sp>
      </p:grpSp>
    </p:spTree>
    <p:extLst>
      <p:ext uri="{BB962C8B-B14F-4D97-AF65-F5344CB8AC3E}">
        <p14:creationId xmlns:p14="http://schemas.microsoft.com/office/powerpoint/2010/main" val="1864684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9750-CAC4-4A47-915D-C923B72FBA43}"/>
              </a:ext>
            </a:extLst>
          </p:cNvPr>
          <p:cNvSpPr>
            <a:spLocks noGrp="1"/>
          </p:cNvSpPr>
          <p:nvPr>
            <p:ph type="title"/>
          </p:nvPr>
        </p:nvSpPr>
        <p:spPr/>
        <p:txBody>
          <a:bodyPr/>
          <a:lstStyle/>
          <a:p>
            <a:r>
              <a:rPr lang="es-ES_tradnl" dirty="0"/>
              <a:t>Los padres se sienten motivados a estar </a:t>
            </a:r>
            <a:br>
              <a:rPr lang="es-ES_tradnl" dirty="0"/>
            </a:br>
            <a:r>
              <a:rPr lang="es-ES_tradnl" dirty="0"/>
              <a:t>más involucrados e informados este otoño</a:t>
            </a:r>
          </a:p>
        </p:txBody>
      </p:sp>
      <p:sp>
        <p:nvSpPr>
          <p:cNvPr id="15" name="Footer Placeholder 3">
            <a:extLst>
              <a:ext uri="{FF2B5EF4-FFF2-40B4-BE49-F238E27FC236}">
                <a16:creationId xmlns:a16="http://schemas.microsoft.com/office/drawing/2014/main" id="{D37819FF-F8C3-424C-8C98-D0522F518257}"/>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BB02EA54-7A32-9E43-B556-AB14FDD48466}"/>
              </a:ext>
            </a:extLst>
          </p:cNvPr>
          <p:cNvSpPr>
            <a:spLocks noGrp="1"/>
          </p:cNvSpPr>
          <p:nvPr>
            <p:ph type="sldNum" sz="quarter" idx="12"/>
          </p:nvPr>
        </p:nvSpPr>
        <p:spPr/>
        <p:txBody>
          <a:bodyPr/>
          <a:lstStyle/>
          <a:p>
            <a:fld id="{24516266-9EFC-AA48-A7FA-65B041A20E18}" type="slidenum">
              <a:rPr lang="es-ES_tradnl" smtClean="0"/>
              <a:pPr/>
              <a:t>29</a:t>
            </a:fld>
            <a:endParaRPr lang="es-ES_tradnl"/>
          </a:p>
        </p:txBody>
      </p:sp>
      <p:sp>
        <p:nvSpPr>
          <p:cNvPr id="6" name="Rounded Rectangle 5">
            <a:extLst>
              <a:ext uri="{FF2B5EF4-FFF2-40B4-BE49-F238E27FC236}">
                <a16:creationId xmlns:a16="http://schemas.microsoft.com/office/drawing/2014/main" id="{CD2E4088-D383-CC47-ADC2-084359DC5D2E}"/>
              </a:ext>
            </a:extLst>
          </p:cNvPr>
          <p:cNvSpPr>
            <a:spLocks noChangeAspect="1"/>
          </p:cNvSpPr>
          <p:nvPr/>
        </p:nvSpPr>
        <p:spPr>
          <a:xfrm>
            <a:off x="408848" y="1386912"/>
            <a:ext cx="11368429" cy="566178"/>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7" name="TextBox 6">
            <a:extLst>
              <a:ext uri="{FF2B5EF4-FFF2-40B4-BE49-F238E27FC236}">
                <a16:creationId xmlns:a16="http://schemas.microsoft.com/office/drawing/2014/main" id="{1D898293-F0DB-774B-8CA1-275952C3E11E}"/>
              </a:ext>
            </a:extLst>
          </p:cNvPr>
          <p:cNvSpPr txBox="1"/>
          <p:nvPr/>
        </p:nvSpPr>
        <p:spPr>
          <a:xfrm>
            <a:off x="462990" y="1500235"/>
            <a:ext cx="11314287" cy="338554"/>
          </a:xfrm>
          <a:prstGeom prst="rect">
            <a:avLst/>
          </a:prstGeom>
          <a:noFill/>
        </p:spPr>
        <p:txBody>
          <a:bodyPr wrap="square" rtlCol="0">
            <a:spAutoFit/>
          </a:bodyPr>
          <a:lstStyle/>
          <a:p>
            <a:pPr algn="ctr"/>
            <a:r>
              <a:rPr lang="es-ES_tradnl" sz="1600" dirty="0">
                <a:solidFill>
                  <a:schemeClr val="bg1"/>
                </a:solidFill>
              </a:rPr>
              <a:t>Estas cifras (salvo las de bajar las expectativas) son significativamente más altas que las de la encuesta nacional.</a:t>
            </a:r>
          </a:p>
        </p:txBody>
      </p:sp>
      <p:graphicFrame>
        <p:nvGraphicFramePr>
          <p:cNvPr id="9" name="Table 8">
            <a:extLst>
              <a:ext uri="{FF2B5EF4-FFF2-40B4-BE49-F238E27FC236}">
                <a16:creationId xmlns:a16="http://schemas.microsoft.com/office/drawing/2014/main" id="{F124814B-19E3-A54B-9986-02F152DC6B97}"/>
              </a:ext>
            </a:extLst>
          </p:cNvPr>
          <p:cNvGraphicFramePr>
            <a:graphicFrameLocks noGrp="1"/>
          </p:cNvGraphicFramePr>
          <p:nvPr>
            <p:extLst>
              <p:ext uri="{D42A27DB-BD31-4B8C-83A1-F6EECF244321}">
                <p14:modId xmlns:p14="http://schemas.microsoft.com/office/powerpoint/2010/main" val="4060814721"/>
              </p:ext>
            </p:extLst>
          </p:nvPr>
        </p:nvGraphicFramePr>
        <p:xfrm>
          <a:off x="7964727" y="2154526"/>
          <a:ext cx="3223973" cy="4167884"/>
        </p:xfrm>
        <a:graphic>
          <a:graphicData uri="http://schemas.openxmlformats.org/drawingml/2006/table">
            <a:tbl>
              <a:tblPr firstRow="1">
                <a:tableStyleId>{6E25E649-3F16-4E02-A733-19D2CDBF48F0}</a:tableStyleId>
              </a:tblPr>
              <a:tblGrid>
                <a:gridCol w="1166573">
                  <a:extLst>
                    <a:ext uri="{9D8B030D-6E8A-4147-A177-3AD203B41FA5}">
                      <a16:colId xmlns:a16="http://schemas.microsoft.com/office/drawing/2014/main" val="1706529168"/>
                    </a:ext>
                  </a:extLst>
                </a:gridCol>
                <a:gridCol w="1117600">
                  <a:extLst>
                    <a:ext uri="{9D8B030D-6E8A-4147-A177-3AD203B41FA5}">
                      <a16:colId xmlns:a16="http://schemas.microsoft.com/office/drawing/2014/main" val="1902928011"/>
                    </a:ext>
                  </a:extLst>
                </a:gridCol>
                <a:gridCol w="939800">
                  <a:extLst>
                    <a:ext uri="{9D8B030D-6E8A-4147-A177-3AD203B41FA5}">
                      <a16:colId xmlns:a16="http://schemas.microsoft.com/office/drawing/2014/main" val="941804579"/>
                    </a:ext>
                  </a:extLst>
                </a:gridCol>
              </a:tblGrid>
              <a:tr h="615944">
                <a:tc>
                  <a:txBody>
                    <a:bodyPr/>
                    <a:lstStyle/>
                    <a:p>
                      <a:pPr algn="ctr">
                        <a:lnSpc>
                          <a:spcPts val="1380"/>
                        </a:lnSpc>
                      </a:pPr>
                      <a:r>
                        <a:rPr lang="es-ES_tradnl" sz="1400" noProof="0" dirty="0">
                          <a:solidFill>
                            <a:srgbClr val="990099"/>
                          </a:solidFill>
                          <a:latin typeface="+mn-lt"/>
                        </a:rPr>
                        <a:t>Afro-</a:t>
                      </a:r>
                      <a:br>
                        <a:rPr lang="es-ES_tradnl" sz="1400" noProof="0" dirty="0">
                          <a:solidFill>
                            <a:srgbClr val="990099"/>
                          </a:solidFill>
                          <a:latin typeface="+mn-lt"/>
                        </a:rPr>
                      </a:br>
                      <a:r>
                        <a:rPr lang="es-ES_tradnl" sz="1400" noProof="0" dirty="0">
                          <a:solidFill>
                            <a:srgbClr val="990099"/>
                          </a:solidFill>
                          <a:latin typeface="+mn-lt"/>
                        </a:rPr>
                        <a:t>americanos</a:t>
                      </a:r>
                    </a:p>
                  </a:txBody>
                  <a:tcPr anchor="b">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tc>
                  <a:txBody>
                    <a:bodyPr/>
                    <a:lstStyle/>
                    <a:p>
                      <a:pPr algn="ctr">
                        <a:lnSpc>
                          <a:spcPts val="1480"/>
                        </a:lnSpc>
                      </a:pPr>
                      <a:r>
                        <a:rPr lang="es-ES_tradnl" sz="1400" noProof="0" dirty="0">
                          <a:solidFill>
                            <a:schemeClr val="accent6"/>
                          </a:solidFill>
                          <a:latin typeface="+mn-lt"/>
                        </a:rPr>
                        <a:t>Hispanos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tc>
                  <a:txBody>
                    <a:bodyPr/>
                    <a:lstStyle/>
                    <a:p>
                      <a:pPr algn="ctr">
                        <a:lnSpc>
                          <a:spcPts val="1480"/>
                        </a:lnSpc>
                      </a:pPr>
                      <a:r>
                        <a:rPr lang="es-ES_tradnl" sz="1400" noProof="0" dirty="0">
                          <a:solidFill>
                            <a:schemeClr val="accent4"/>
                          </a:solidFill>
                          <a:latin typeface="+mn-lt"/>
                        </a:rPr>
                        <a:t>Blancos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5361442"/>
                  </a:ext>
                </a:extLst>
              </a:tr>
              <a:tr h="419858">
                <a:tc>
                  <a:txBody>
                    <a:bodyPr/>
                    <a:lstStyle/>
                    <a:p>
                      <a:pPr algn="ctr" fontAlgn="b"/>
                      <a:r>
                        <a:rPr lang="en-US" sz="1600" b="0" i="0" u="none" strike="noStrike" dirty="0">
                          <a:solidFill>
                            <a:srgbClr val="000000"/>
                          </a:solidFill>
                          <a:effectLst/>
                          <a:latin typeface="+mn-lt"/>
                        </a:rPr>
                        <a:t>89</a:t>
                      </a:r>
                      <a:r>
                        <a:rPr lang="en-US" sz="800" b="0" i="0" u="none" strike="noStrike" dirty="0">
                          <a:solidFill>
                            <a:srgbClr val="000000"/>
                          </a:solidFill>
                          <a:effectLst/>
                          <a:latin typeface="+mn-lt"/>
                        </a:rPr>
                        <a:t> </a:t>
                      </a:r>
                      <a:r>
                        <a:rPr lang="en-US" sz="1600" b="0" i="0" u="none" strike="noStrike" dirty="0">
                          <a:solidFill>
                            <a:srgbClr val="000000"/>
                          </a:solidFill>
                          <a:effectLst/>
                          <a:latin typeface="+mn-lt"/>
                        </a:rPr>
                        <a:t>%</a:t>
                      </a:r>
                    </a:p>
                  </a:txBody>
                  <a:tcPr marL="7620" marR="7620" marT="7620" marB="0" anchor="ctr">
                    <a:lnL>
                      <a:noFill/>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0" i="0" u="none" strike="noStrike" dirty="0">
                          <a:solidFill>
                            <a:srgbClr val="000000"/>
                          </a:solidFill>
                          <a:effectLst/>
                          <a:latin typeface="+mn-lt"/>
                        </a:rPr>
                        <a:t>88</a:t>
                      </a:r>
                      <a:r>
                        <a:rPr lang="en-US" sz="800" b="0" i="0" u="none" strike="noStrike" dirty="0">
                          <a:solidFill>
                            <a:srgbClr val="000000"/>
                          </a:solidFill>
                          <a:effectLst/>
                          <a:latin typeface="+mn-lt"/>
                        </a:rPr>
                        <a:t> </a:t>
                      </a:r>
                      <a:r>
                        <a:rPr lang="en-US" sz="1600" b="0" i="0" u="none" strike="noStrike" dirty="0">
                          <a:solidFill>
                            <a:srgbClr val="000000"/>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0" i="0" u="none" strike="noStrike" dirty="0">
                          <a:solidFill>
                            <a:srgbClr val="000000"/>
                          </a:solidFill>
                          <a:effectLst/>
                          <a:latin typeface="+mn-lt"/>
                        </a:rPr>
                        <a:t>84</a:t>
                      </a:r>
                      <a:r>
                        <a:rPr lang="en-US" sz="800" b="0" i="0" u="none" strike="noStrike" dirty="0">
                          <a:solidFill>
                            <a:srgbClr val="000000"/>
                          </a:solidFill>
                          <a:effectLst/>
                          <a:latin typeface="+mn-lt"/>
                        </a:rPr>
                        <a:t> </a:t>
                      </a:r>
                      <a:r>
                        <a:rPr lang="en-US" sz="1600" b="0" i="0" u="none" strike="noStrike" dirty="0">
                          <a:solidFill>
                            <a:srgbClr val="000000"/>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2356364199"/>
                  </a:ext>
                </a:extLst>
              </a:tr>
              <a:tr h="578069">
                <a:tc>
                  <a:txBody>
                    <a:bodyPr/>
                    <a:lstStyle/>
                    <a:p>
                      <a:pPr algn="ctr" fontAlgn="b"/>
                      <a:r>
                        <a:rPr lang="en-US" sz="1600" b="0" i="0" u="none" strike="noStrike" dirty="0">
                          <a:solidFill>
                            <a:srgbClr val="000000"/>
                          </a:solidFill>
                          <a:effectLst/>
                          <a:latin typeface="+mn-lt"/>
                        </a:rPr>
                        <a:t>85</a:t>
                      </a:r>
                      <a:r>
                        <a:rPr lang="en-US" sz="800" b="0" i="0" u="none" strike="noStrike" dirty="0">
                          <a:solidFill>
                            <a:srgbClr val="000000"/>
                          </a:solidFill>
                          <a:effectLst/>
                          <a:latin typeface="+mn-lt"/>
                        </a:rPr>
                        <a:t> </a:t>
                      </a:r>
                      <a:r>
                        <a:rPr lang="en-US" sz="1600" b="0" i="0" u="none" strike="noStrike" dirty="0">
                          <a:solidFill>
                            <a:srgbClr val="000000"/>
                          </a:solidFill>
                          <a:effectLst/>
                          <a:latin typeface="+mn-lt"/>
                        </a:rPr>
                        <a:t>%</a:t>
                      </a:r>
                    </a:p>
                  </a:txBody>
                  <a:tcPr marL="7620" marR="7620" marT="76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mn-lt"/>
                        </a:rPr>
                        <a:t>86</a:t>
                      </a:r>
                      <a:r>
                        <a:rPr lang="en-US" sz="800" b="0" i="0" u="none" strike="noStrike" dirty="0">
                          <a:solidFill>
                            <a:srgbClr val="000000"/>
                          </a:solidFill>
                          <a:effectLst/>
                          <a:latin typeface="+mn-lt"/>
                        </a:rPr>
                        <a:t> </a:t>
                      </a:r>
                      <a:r>
                        <a:rPr lang="en-US" sz="1600" b="0" i="0" u="none" strike="noStrike" dirty="0">
                          <a:solidFill>
                            <a:srgbClr val="000000"/>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mn-lt"/>
                        </a:rPr>
                        <a:t>88</a:t>
                      </a:r>
                      <a:r>
                        <a:rPr lang="en-US" sz="800" b="0" i="0" u="none" strike="noStrike" dirty="0">
                          <a:solidFill>
                            <a:srgbClr val="000000"/>
                          </a:solidFill>
                          <a:effectLst/>
                          <a:latin typeface="+mn-lt"/>
                        </a:rPr>
                        <a:t> </a:t>
                      </a:r>
                      <a:r>
                        <a:rPr lang="en-US" sz="1600" b="0" i="0" u="none" strike="noStrike" dirty="0">
                          <a:solidFill>
                            <a:srgbClr val="000000"/>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325975"/>
                  </a:ext>
                </a:extLst>
              </a:tr>
              <a:tr h="536027">
                <a:tc>
                  <a:txBody>
                    <a:bodyPr/>
                    <a:lstStyle/>
                    <a:p>
                      <a:pPr algn="ctr" fontAlgn="b"/>
                      <a:r>
                        <a:rPr lang="en-US" sz="1600" b="1" i="0" u="none" strike="noStrike" dirty="0">
                          <a:solidFill>
                            <a:schemeClr val="accent1"/>
                          </a:solidFill>
                          <a:effectLst/>
                          <a:latin typeface="+mn-lt"/>
                        </a:rPr>
                        <a:t>89</a:t>
                      </a:r>
                      <a:r>
                        <a:rPr lang="en-US" sz="800" b="0" i="0" u="none" strike="noStrike" dirty="0">
                          <a:solidFill>
                            <a:srgbClr val="000000"/>
                          </a:solidFill>
                          <a:effectLst/>
                          <a:latin typeface="+mn-lt"/>
                        </a:rPr>
                        <a:t> </a:t>
                      </a:r>
                      <a:r>
                        <a:rPr lang="en-US" sz="1600" b="1" i="0" u="none" strike="noStrike" dirty="0">
                          <a:solidFill>
                            <a:schemeClr val="accent1"/>
                          </a:solidFill>
                          <a:effectLst/>
                          <a:latin typeface="+mn-lt"/>
                        </a:rPr>
                        <a:t>%</a:t>
                      </a:r>
                    </a:p>
                  </a:txBody>
                  <a:tcPr marL="7620" marR="7620" marT="76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0" i="0" u="none" strike="noStrike" dirty="0">
                          <a:solidFill>
                            <a:srgbClr val="000000"/>
                          </a:solidFill>
                          <a:effectLst/>
                          <a:latin typeface="+mn-lt"/>
                        </a:rPr>
                        <a:t>85</a:t>
                      </a:r>
                      <a:r>
                        <a:rPr lang="en-US" sz="800" b="0" i="0" u="none" strike="noStrike" dirty="0">
                          <a:solidFill>
                            <a:srgbClr val="000000"/>
                          </a:solidFill>
                          <a:effectLst/>
                          <a:latin typeface="+mn-lt"/>
                        </a:rPr>
                        <a:t> </a:t>
                      </a:r>
                      <a:r>
                        <a:rPr lang="en-US" sz="1600" b="0" i="0" u="none" strike="noStrike" dirty="0">
                          <a:solidFill>
                            <a:srgbClr val="000000"/>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1" i="0" u="none" strike="noStrike" dirty="0">
                          <a:solidFill>
                            <a:schemeClr val="accent2"/>
                          </a:solidFill>
                          <a:effectLst/>
                          <a:latin typeface="+mn-lt"/>
                        </a:rPr>
                        <a:t>79</a:t>
                      </a:r>
                      <a:r>
                        <a:rPr lang="en-US" sz="800" b="1" i="0" u="none" strike="noStrike" dirty="0">
                          <a:solidFill>
                            <a:schemeClr val="accent2"/>
                          </a:solidFill>
                          <a:effectLst/>
                          <a:latin typeface="+mn-lt"/>
                        </a:rPr>
                        <a:t> </a:t>
                      </a:r>
                      <a:r>
                        <a:rPr lang="en-US" sz="1600" b="1" i="0" u="none" strike="noStrike" dirty="0">
                          <a:solidFill>
                            <a:schemeClr val="accent2"/>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528349171"/>
                  </a:ext>
                </a:extLst>
              </a:tr>
              <a:tr h="557048">
                <a:tc>
                  <a:txBody>
                    <a:bodyPr/>
                    <a:lstStyle/>
                    <a:p>
                      <a:pPr algn="ctr" fontAlgn="b"/>
                      <a:r>
                        <a:rPr lang="en-US" sz="1600" b="1" i="0" u="none" strike="noStrike" dirty="0">
                          <a:solidFill>
                            <a:schemeClr val="accent1"/>
                          </a:solidFill>
                          <a:effectLst/>
                          <a:latin typeface="+mn-lt"/>
                        </a:rPr>
                        <a:t>85</a:t>
                      </a:r>
                      <a:r>
                        <a:rPr lang="en-US" sz="800" b="0" i="0" u="none" strike="noStrike" dirty="0">
                          <a:solidFill>
                            <a:srgbClr val="000000"/>
                          </a:solidFill>
                          <a:effectLst/>
                          <a:latin typeface="+mn-lt"/>
                        </a:rPr>
                        <a:t> </a:t>
                      </a:r>
                      <a:r>
                        <a:rPr lang="en-US" sz="1600" b="1" i="0" u="none" strike="noStrike" dirty="0">
                          <a:solidFill>
                            <a:schemeClr val="accent1"/>
                          </a:solidFill>
                          <a:effectLst/>
                          <a:latin typeface="+mn-lt"/>
                        </a:rPr>
                        <a:t>%</a:t>
                      </a:r>
                    </a:p>
                  </a:txBody>
                  <a:tcPr marL="7620" marR="7620" marT="76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chemeClr val="accent1"/>
                          </a:solidFill>
                          <a:effectLst/>
                          <a:latin typeface="+mn-lt"/>
                        </a:rPr>
                        <a:t>82</a:t>
                      </a:r>
                      <a:r>
                        <a:rPr lang="en-US" sz="800" b="1" i="0" u="none" strike="noStrike" dirty="0">
                          <a:solidFill>
                            <a:schemeClr val="accent1"/>
                          </a:solidFill>
                          <a:effectLst/>
                          <a:latin typeface="+mn-lt"/>
                        </a:rPr>
                        <a:t> </a:t>
                      </a:r>
                      <a:r>
                        <a:rPr lang="en-US" sz="1600" b="1" i="0" u="none" strike="noStrike" dirty="0">
                          <a:solidFill>
                            <a:schemeClr val="accent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chemeClr val="accent2"/>
                          </a:solidFill>
                          <a:effectLst/>
                          <a:latin typeface="+mn-lt"/>
                        </a:rPr>
                        <a:t>73</a:t>
                      </a:r>
                      <a:r>
                        <a:rPr lang="en-US" sz="800" b="1" i="0" u="none" strike="noStrike" dirty="0">
                          <a:solidFill>
                            <a:schemeClr val="accent2"/>
                          </a:solidFill>
                          <a:effectLst/>
                          <a:latin typeface="+mn-lt"/>
                        </a:rPr>
                        <a:t> </a:t>
                      </a:r>
                      <a:r>
                        <a:rPr lang="en-US" sz="1600" b="1" i="0" u="none" strike="noStrike" dirty="0">
                          <a:solidFill>
                            <a:schemeClr val="accent2"/>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497277"/>
                  </a:ext>
                </a:extLst>
              </a:tr>
              <a:tr h="462456">
                <a:tc>
                  <a:txBody>
                    <a:bodyPr/>
                    <a:lstStyle/>
                    <a:p>
                      <a:pPr algn="ctr" fontAlgn="b"/>
                      <a:r>
                        <a:rPr lang="en-US" sz="1600" b="1" i="0" u="none" strike="noStrike" dirty="0">
                          <a:solidFill>
                            <a:schemeClr val="accent1"/>
                          </a:solidFill>
                          <a:effectLst/>
                          <a:latin typeface="+mn-lt"/>
                        </a:rPr>
                        <a:t>83</a:t>
                      </a:r>
                      <a:r>
                        <a:rPr lang="en-US" sz="800" b="1" i="0" u="none" strike="noStrike" dirty="0">
                          <a:solidFill>
                            <a:schemeClr val="accent1"/>
                          </a:solidFill>
                          <a:effectLst/>
                          <a:latin typeface="+mn-lt"/>
                        </a:rPr>
                        <a:t> </a:t>
                      </a:r>
                      <a:r>
                        <a:rPr lang="en-US" sz="1600" b="1" i="0" u="none" strike="noStrike" dirty="0">
                          <a:solidFill>
                            <a:schemeClr val="accent1"/>
                          </a:solidFill>
                          <a:effectLst/>
                          <a:latin typeface="+mn-lt"/>
                        </a:rPr>
                        <a:t>%</a:t>
                      </a:r>
                    </a:p>
                  </a:txBody>
                  <a:tcPr marL="7620" marR="7620" marT="76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1" i="0" u="none" strike="noStrike" dirty="0">
                          <a:solidFill>
                            <a:schemeClr val="accent1"/>
                          </a:solidFill>
                          <a:effectLst/>
                          <a:latin typeface="+mn-lt"/>
                        </a:rPr>
                        <a:t>77</a:t>
                      </a:r>
                      <a:r>
                        <a:rPr lang="en-US" sz="800" b="1" i="0" u="none" strike="noStrike" dirty="0">
                          <a:solidFill>
                            <a:schemeClr val="accent1"/>
                          </a:solidFill>
                          <a:effectLst/>
                          <a:latin typeface="+mn-lt"/>
                        </a:rPr>
                        <a:t> </a:t>
                      </a:r>
                      <a:r>
                        <a:rPr lang="en-US" sz="1600" b="1" i="0" u="none" strike="noStrike" dirty="0">
                          <a:solidFill>
                            <a:schemeClr val="accent1"/>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1" i="0" u="none" strike="noStrike" dirty="0">
                          <a:solidFill>
                            <a:schemeClr val="accent2"/>
                          </a:solidFill>
                          <a:effectLst/>
                          <a:latin typeface="+mn-lt"/>
                        </a:rPr>
                        <a:t>63</a:t>
                      </a:r>
                      <a:r>
                        <a:rPr lang="en-US" sz="800" b="1" i="0" u="none" strike="noStrike" dirty="0">
                          <a:solidFill>
                            <a:schemeClr val="accent2"/>
                          </a:solidFill>
                          <a:effectLst/>
                          <a:latin typeface="+mn-lt"/>
                        </a:rPr>
                        <a:t> </a:t>
                      </a:r>
                      <a:r>
                        <a:rPr lang="en-US" sz="1600" b="1" i="0" u="none" strike="noStrike" dirty="0">
                          <a:solidFill>
                            <a:schemeClr val="accent2"/>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1923571224"/>
                  </a:ext>
                </a:extLst>
              </a:tr>
              <a:tr h="546538">
                <a:tc>
                  <a:txBody>
                    <a:bodyPr/>
                    <a:lstStyle/>
                    <a:p>
                      <a:pPr algn="ctr" fontAlgn="b"/>
                      <a:r>
                        <a:rPr lang="en-US" sz="1600" b="1" i="0" u="none" strike="noStrike" dirty="0">
                          <a:solidFill>
                            <a:schemeClr val="accent1"/>
                          </a:solidFill>
                          <a:effectLst/>
                          <a:latin typeface="+mn-lt"/>
                        </a:rPr>
                        <a:t>79</a:t>
                      </a:r>
                      <a:r>
                        <a:rPr lang="en-US" sz="800" b="1" i="0" u="none" strike="noStrike" dirty="0">
                          <a:solidFill>
                            <a:schemeClr val="accent1"/>
                          </a:solidFill>
                          <a:effectLst/>
                          <a:latin typeface="+mn-lt"/>
                        </a:rPr>
                        <a:t> </a:t>
                      </a:r>
                      <a:r>
                        <a:rPr lang="en-US" sz="1600" b="1" i="0" u="none" strike="noStrike" dirty="0">
                          <a:solidFill>
                            <a:schemeClr val="accent1"/>
                          </a:solidFill>
                          <a:effectLst/>
                          <a:latin typeface="+mn-lt"/>
                        </a:rPr>
                        <a:t>%</a:t>
                      </a:r>
                    </a:p>
                  </a:txBody>
                  <a:tcPr marL="7620" marR="7620" marT="76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mn-lt"/>
                        </a:rPr>
                        <a:t>71</a:t>
                      </a:r>
                      <a:r>
                        <a:rPr lang="en-US" sz="800" b="0" i="0" u="none" strike="noStrike" dirty="0">
                          <a:solidFill>
                            <a:srgbClr val="000000"/>
                          </a:solidFill>
                          <a:effectLst/>
                          <a:latin typeface="+mn-lt"/>
                        </a:rPr>
                        <a:t> </a:t>
                      </a:r>
                      <a:r>
                        <a:rPr lang="en-US" sz="1600" b="0" i="0" u="none" strike="noStrike" dirty="0">
                          <a:solidFill>
                            <a:srgbClr val="000000"/>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dirty="0">
                          <a:solidFill>
                            <a:schemeClr val="accent2"/>
                          </a:solidFill>
                          <a:effectLst/>
                          <a:latin typeface="+mn-lt"/>
                        </a:rPr>
                        <a:t>64</a:t>
                      </a:r>
                      <a:r>
                        <a:rPr lang="en-US" sz="800" b="1" i="0" u="none" strike="noStrike" dirty="0">
                          <a:solidFill>
                            <a:schemeClr val="accent2"/>
                          </a:solidFill>
                          <a:effectLst/>
                          <a:latin typeface="+mn-lt"/>
                        </a:rPr>
                        <a:t> </a:t>
                      </a:r>
                      <a:r>
                        <a:rPr lang="en-US" sz="1600" b="1" i="0" u="none" strike="noStrike" dirty="0">
                          <a:solidFill>
                            <a:schemeClr val="accent2"/>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799553"/>
                  </a:ext>
                </a:extLst>
              </a:tr>
              <a:tr h="451944">
                <a:tc>
                  <a:txBody>
                    <a:bodyPr/>
                    <a:lstStyle/>
                    <a:p>
                      <a:pPr algn="ctr" fontAlgn="b"/>
                      <a:r>
                        <a:rPr lang="en-US" sz="1600" b="0" i="0" u="none" strike="noStrike" dirty="0">
                          <a:solidFill>
                            <a:srgbClr val="000000"/>
                          </a:solidFill>
                          <a:effectLst/>
                          <a:latin typeface="+mn-lt"/>
                        </a:rPr>
                        <a:t>42</a:t>
                      </a:r>
                      <a:r>
                        <a:rPr lang="en-US" sz="800" b="0" i="0" u="none" strike="noStrike" dirty="0">
                          <a:solidFill>
                            <a:srgbClr val="000000"/>
                          </a:solidFill>
                          <a:effectLst/>
                          <a:latin typeface="+mn-lt"/>
                        </a:rPr>
                        <a:t> </a:t>
                      </a:r>
                      <a:r>
                        <a:rPr lang="en-US" sz="1600" b="0" i="0" u="none" strike="noStrike" dirty="0">
                          <a:solidFill>
                            <a:srgbClr val="000000"/>
                          </a:solidFill>
                          <a:effectLst/>
                          <a:latin typeface="+mn-lt"/>
                        </a:rPr>
                        <a:t>%</a:t>
                      </a:r>
                    </a:p>
                  </a:txBody>
                  <a:tcPr marL="7620" marR="7620" marT="76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0" i="0" u="none" strike="noStrike" dirty="0">
                          <a:solidFill>
                            <a:srgbClr val="000000"/>
                          </a:solidFill>
                          <a:effectLst/>
                          <a:latin typeface="+mn-lt"/>
                        </a:rPr>
                        <a:t>41</a:t>
                      </a:r>
                      <a:r>
                        <a:rPr lang="en-US" sz="800" b="0" i="0" u="none" strike="noStrike" dirty="0">
                          <a:solidFill>
                            <a:srgbClr val="000000"/>
                          </a:solidFill>
                          <a:effectLst/>
                          <a:latin typeface="+mn-lt"/>
                        </a:rPr>
                        <a:t> </a:t>
                      </a:r>
                      <a:r>
                        <a:rPr lang="en-US" sz="1600" b="0" i="0" u="none" strike="noStrike" dirty="0">
                          <a:solidFill>
                            <a:srgbClr val="000000"/>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tc>
                  <a:txBody>
                    <a:bodyPr/>
                    <a:lstStyle/>
                    <a:p>
                      <a:pPr algn="ctr" fontAlgn="b"/>
                      <a:r>
                        <a:rPr lang="en-US" sz="1600" b="0" i="0" u="none" strike="noStrike" dirty="0">
                          <a:solidFill>
                            <a:srgbClr val="000000"/>
                          </a:solidFill>
                          <a:effectLst/>
                          <a:latin typeface="+mn-lt"/>
                        </a:rPr>
                        <a:t>39</a:t>
                      </a:r>
                      <a:r>
                        <a:rPr lang="en-US" sz="800" b="0" i="0" u="none" strike="noStrike" dirty="0">
                          <a:solidFill>
                            <a:srgbClr val="000000"/>
                          </a:solidFill>
                          <a:effectLst/>
                          <a:latin typeface="+mn-lt"/>
                        </a:rPr>
                        <a:t> </a:t>
                      </a:r>
                      <a:r>
                        <a:rPr lang="en-US" sz="1600" b="0" i="0" u="none" strike="noStrike" dirty="0">
                          <a:solidFill>
                            <a:srgbClr val="000000"/>
                          </a:solidFill>
                          <a:effectLst/>
                          <a:latin typeface="+mn-lt"/>
                        </a:rPr>
                        <a:t>%</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alpha val="30000"/>
                      </a:schemeClr>
                    </a:solidFill>
                  </a:tcPr>
                </a:tc>
                <a:extLst>
                  <a:ext uri="{0D108BD9-81ED-4DB2-BD59-A6C34878D82A}">
                    <a16:rowId xmlns:a16="http://schemas.microsoft.com/office/drawing/2014/main" val="2377169779"/>
                  </a:ext>
                </a:extLst>
              </a:tr>
            </a:tbl>
          </a:graphicData>
        </a:graphic>
      </p:graphicFrame>
      <p:sp>
        <p:nvSpPr>
          <p:cNvPr id="10" name="TextBox 9">
            <a:extLst>
              <a:ext uri="{FF2B5EF4-FFF2-40B4-BE49-F238E27FC236}">
                <a16:creationId xmlns:a16="http://schemas.microsoft.com/office/drawing/2014/main" id="{CEFFA896-1F14-5B44-B2D4-FCE3F9446F21}"/>
              </a:ext>
            </a:extLst>
          </p:cNvPr>
          <p:cNvSpPr txBox="1"/>
          <p:nvPr/>
        </p:nvSpPr>
        <p:spPr>
          <a:xfrm>
            <a:off x="1028361" y="2275275"/>
            <a:ext cx="6606904" cy="338554"/>
          </a:xfrm>
          <a:prstGeom prst="rect">
            <a:avLst/>
          </a:prstGeom>
          <a:noFill/>
        </p:spPr>
        <p:txBody>
          <a:bodyPr wrap="none" rtlCol="0">
            <a:noAutofit/>
          </a:bodyPr>
          <a:lstStyle/>
          <a:p>
            <a:r>
              <a:rPr lang="es-ES_tradnl" sz="1600" b="1" dirty="0"/>
              <a:t>En el próximo año escolar es probable que…</a:t>
            </a:r>
          </a:p>
        </p:txBody>
      </p:sp>
      <p:sp>
        <p:nvSpPr>
          <p:cNvPr id="11" name="TextBox 10">
            <a:extLst>
              <a:ext uri="{FF2B5EF4-FFF2-40B4-BE49-F238E27FC236}">
                <a16:creationId xmlns:a16="http://schemas.microsoft.com/office/drawing/2014/main" id="{4E79FFF7-079C-6D48-945A-6F8B4F493A74}"/>
              </a:ext>
            </a:extLst>
          </p:cNvPr>
          <p:cNvSpPr txBox="1"/>
          <p:nvPr/>
        </p:nvSpPr>
        <p:spPr>
          <a:xfrm>
            <a:off x="7964727" y="2092926"/>
            <a:ext cx="3287473" cy="276999"/>
          </a:xfrm>
          <a:prstGeom prst="rect">
            <a:avLst/>
          </a:prstGeom>
          <a:noFill/>
        </p:spPr>
        <p:txBody>
          <a:bodyPr wrap="none" rtlCol="0">
            <a:noAutofit/>
          </a:bodyPr>
          <a:lstStyle/>
          <a:p>
            <a:pPr algn="ctr"/>
            <a:r>
              <a:rPr lang="es-ES_tradnl" sz="1200" dirty="0"/>
              <a:t>(Muy probable / Algo probable)</a:t>
            </a:r>
          </a:p>
        </p:txBody>
      </p:sp>
      <p:graphicFrame>
        <p:nvGraphicFramePr>
          <p:cNvPr id="13" name="Table 12">
            <a:extLst>
              <a:ext uri="{FF2B5EF4-FFF2-40B4-BE49-F238E27FC236}">
                <a16:creationId xmlns:a16="http://schemas.microsoft.com/office/drawing/2014/main" id="{6A9A32CC-A444-8548-AA2C-4439002CA450}"/>
              </a:ext>
            </a:extLst>
          </p:cNvPr>
          <p:cNvGraphicFramePr>
            <a:graphicFrameLocks noGrp="1"/>
          </p:cNvGraphicFramePr>
          <p:nvPr>
            <p:extLst>
              <p:ext uri="{D42A27DB-BD31-4B8C-83A1-F6EECF244321}">
                <p14:modId xmlns:p14="http://schemas.microsoft.com/office/powerpoint/2010/main" val="3791307381"/>
              </p:ext>
            </p:extLst>
          </p:nvPr>
        </p:nvGraphicFramePr>
        <p:xfrm>
          <a:off x="408849" y="2768356"/>
          <a:ext cx="3847841" cy="3683263"/>
        </p:xfrm>
        <a:graphic>
          <a:graphicData uri="http://schemas.openxmlformats.org/drawingml/2006/table">
            <a:tbl>
              <a:tblPr>
                <a:tableStyleId>{5C22544A-7EE6-4342-B048-85BDC9FD1C3A}</a:tableStyleId>
              </a:tblPr>
              <a:tblGrid>
                <a:gridCol w="3847841">
                  <a:extLst>
                    <a:ext uri="{9D8B030D-6E8A-4147-A177-3AD203B41FA5}">
                      <a16:colId xmlns:a16="http://schemas.microsoft.com/office/drawing/2014/main" val="3861083564"/>
                    </a:ext>
                  </a:extLst>
                </a:gridCol>
              </a:tblGrid>
              <a:tr h="496048">
                <a:tc>
                  <a:txBody>
                    <a:bodyPr/>
                    <a:lstStyle/>
                    <a:p>
                      <a:pPr algn="r" fontAlgn="t"/>
                      <a:r>
                        <a:rPr lang="es-ES_tradnl" sz="1200" u="none" strike="noStrike" noProof="0" dirty="0">
                          <a:effectLst/>
                        </a:rPr>
                        <a:t>Dedique más tiempo para hablar</a:t>
                      </a:r>
                      <a:br>
                        <a:rPr lang="es-ES_tradnl" sz="1200" u="none" strike="noStrike" noProof="0" dirty="0">
                          <a:effectLst/>
                        </a:rPr>
                      </a:br>
                      <a:r>
                        <a:rPr lang="es-ES_tradnl" sz="1200" u="none" strike="noStrike" noProof="0" dirty="0">
                          <a:effectLst/>
                        </a:rPr>
                        <a:t> con mis hijos sobre sus tareas diarias</a:t>
                      </a:r>
                      <a:endParaRPr lang="es-ES_tradnl" sz="1200" b="1" i="0" u="none" strike="noStrike" noProof="0"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4261175"/>
                  </a:ext>
                </a:extLst>
              </a:tr>
              <a:tr h="521217">
                <a:tc>
                  <a:txBody>
                    <a:bodyPr/>
                    <a:lstStyle/>
                    <a:p>
                      <a:pPr algn="r" fontAlgn="t"/>
                      <a:r>
                        <a:rPr lang="es-ES_tradnl" sz="1200" u="none" strike="noStrike" noProof="0" dirty="0">
                          <a:effectLst/>
                        </a:rPr>
                        <a:t>Comprenda mejor lo que se espera que </a:t>
                      </a:r>
                      <a:br>
                        <a:rPr lang="es-ES_tradnl" sz="1200" u="none" strike="noStrike" noProof="0" dirty="0">
                          <a:effectLst/>
                        </a:rPr>
                      </a:br>
                      <a:r>
                        <a:rPr lang="es-ES_tradnl" sz="1200" u="none" strike="noStrike" noProof="0" dirty="0">
                          <a:effectLst/>
                        </a:rPr>
                        <a:t>mis hijos aprendan en su nuevo grado</a:t>
                      </a:r>
                      <a:endParaRPr lang="es-ES_tradnl" sz="1200" b="1" i="0" u="none" strike="noStrike" noProof="0"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6978100"/>
                  </a:ext>
                </a:extLst>
              </a:tr>
              <a:tr h="534280">
                <a:tc>
                  <a:txBody>
                    <a:bodyPr/>
                    <a:lstStyle/>
                    <a:p>
                      <a:pPr algn="r" fontAlgn="t"/>
                      <a:r>
                        <a:rPr lang="es-ES_tradnl" sz="1200" u="none" strike="noStrike" noProof="0" dirty="0">
                          <a:effectLst/>
                        </a:rPr>
                        <a:t>Busque una mejor comprensión del nivel </a:t>
                      </a:r>
                      <a:br>
                        <a:rPr lang="es-ES_tradnl" sz="1200" u="none" strike="noStrike" noProof="0" dirty="0">
                          <a:effectLst/>
                        </a:rPr>
                      </a:br>
                      <a:r>
                        <a:rPr lang="es-ES_tradnl" sz="1200" u="none" strike="noStrike" noProof="0" dirty="0">
                          <a:effectLst/>
                        </a:rPr>
                        <a:t>y el estado académico de mi hijo </a:t>
                      </a:r>
                      <a:endParaRPr lang="es-ES_tradnl" sz="1200" b="1" i="0" u="none" strike="noStrike" noProof="0"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778043"/>
                  </a:ext>
                </a:extLst>
              </a:tr>
              <a:tr h="600114">
                <a:tc>
                  <a:txBody>
                    <a:bodyPr/>
                    <a:lstStyle/>
                    <a:p>
                      <a:pPr algn="r" fontAlgn="t"/>
                      <a:r>
                        <a:rPr lang="es-ES_tradnl" sz="1200" u="none" strike="noStrike" noProof="0" dirty="0">
                          <a:effectLst/>
                        </a:rPr>
                        <a:t>Comparta con los maestros lo que noté</a:t>
                      </a:r>
                      <a:br>
                        <a:rPr lang="es-ES_tradnl" sz="1200" u="none" strike="noStrike" noProof="0" dirty="0">
                          <a:effectLst/>
                        </a:rPr>
                      </a:br>
                      <a:r>
                        <a:rPr lang="es-ES_tradnl" sz="1200" u="none" strike="noStrike" noProof="0" dirty="0">
                          <a:effectLst/>
                        </a:rPr>
                        <a:t>con respecto al aprendizaje y el trabajo escolar </a:t>
                      </a:r>
                      <a:br>
                        <a:rPr lang="es-ES_tradnl" sz="1200" u="none" strike="noStrike" noProof="0" dirty="0">
                          <a:effectLst/>
                        </a:rPr>
                      </a:br>
                      <a:r>
                        <a:rPr lang="es-ES_tradnl" sz="1200" u="none" strike="noStrike" noProof="0" dirty="0">
                          <a:effectLst/>
                        </a:rPr>
                        <a:t>de mis hijos</a:t>
                      </a:r>
                      <a:r>
                        <a:rPr lang="es-ES_tradnl" sz="1200" u="none" strike="noStrike" baseline="0" noProof="0" dirty="0">
                          <a:effectLst/>
                        </a:rPr>
                        <a:t> </a:t>
                      </a:r>
                      <a:r>
                        <a:rPr lang="es-ES_tradnl" sz="1200" u="none" strike="noStrike" noProof="0" dirty="0">
                          <a:effectLst/>
                        </a:rPr>
                        <a:t>mientras la escuela estuvo cerrada</a:t>
                      </a:r>
                      <a:endParaRPr lang="es-ES_tradnl" sz="1200" b="1" i="0" u="none" strike="noStrike" noProof="0"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1507274"/>
                  </a:ext>
                </a:extLst>
              </a:tr>
              <a:tr h="489757">
                <a:tc>
                  <a:txBody>
                    <a:bodyPr/>
                    <a:lstStyle/>
                    <a:p>
                      <a:pPr algn="r" fontAlgn="t"/>
                      <a:r>
                        <a:rPr lang="es-ES_tradnl" sz="1200" u="none" strike="noStrike" noProof="0" dirty="0">
                          <a:effectLst/>
                        </a:rPr>
                        <a:t>Desarrolle una relación más fuerte con los maestros de mis hijos que la que he tenido en el pasado</a:t>
                      </a:r>
                      <a:endParaRPr lang="es-ES_tradnl" sz="1200" b="1" i="0" u="none" strike="noStrike" noProof="0"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8320084"/>
                  </a:ext>
                </a:extLst>
              </a:tr>
              <a:tr h="496048">
                <a:tc>
                  <a:txBody>
                    <a:bodyPr/>
                    <a:lstStyle/>
                    <a:p>
                      <a:pPr algn="r" fontAlgn="t"/>
                      <a:r>
                        <a:rPr lang="es-ES_tradnl" sz="1200" u="none" strike="noStrike" noProof="0" dirty="0">
                          <a:effectLst/>
                        </a:rPr>
                        <a:t>Exija que la escuela brinde de ahora en adelante </a:t>
                      </a:r>
                      <a:br>
                        <a:rPr lang="es-ES_tradnl" sz="1200" u="none" strike="noStrike" noProof="0" dirty="0">
                          <a:effectLst/>
                        </a:rPr>
                      </a:br>
                      <a:r>
                        <a:rPr lang="es-ES_tradnl" sz="1200" u="none" strike="noStrike" noProof="0" dirty="0">
                          <a:effectLst/>
                        </a:rPr>
                        <a:t>más apoyo al bienestar emocional de los alumnos</a:t>
                      </a:r>
                      <a:endParaRPr lang="es-ES_tradnl" sz="1200" b="1" i="0" u="none" strike="noStrike" noProof="0"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0970431"/>
                  </a:ext>
                </a:extLst>
              </a:tr>
              <a:tr h="545799">
                <a:tc>
                  <a:txBody>
                    <a:bodyPr/>
                    <a:lstStyle/>
                    <a:p>
                      <a:pPr algn="r" fontAlgn="t"/>
                      <a:r>
                        <a:rPr lang="es-ES_tradnl" sz="1200" u="none" strike="noStrike" noProof="0" dirty="0">
                          <a:effectLst/>
                        </a:rPr>
                        <a:t>Baje las expectativas académicas que tengo </a:t>
                      </a:r>
                      <a:br>
                        <a:rPr lang="es-ES_tradnl" sz="1200" u="none" strike="noStrike" noProof="0" dirty="0">
                          <a:effectLst/>
                        </a:rPr>
                      </a:br>
                      <a:r>
                        <a:rPr lang="es-ES_tradnl" sz="1200" u="none" strike="noStrike" noProof="0" dirty="0">
                          <a:effectLst/>
                        </a:rPr>
                        <a:t>para mi hijo</a:t>
                      </a:r>
                      <a:r>
                        <a:rPr lang="es-ES_tradnl" sz="1200" u="none" strike="noStrike" baseline="0" noProof="0" dirty="0">
                          <a:effectLst/>
                        </a:rPr>
                        <a:t> </a:t>
                      </a:r>
                      <a:r>
                        <a:rPr lang="es-ES_tradnl" sz="1200" u="none" strike="noStrike" noProof="0" dirty="0">
                          <a:effectLst/>
                        </a:rPr>
                        <a:t>debido a la educación a distancia</a:t>
                      </a:r>
                      <a:endParaRPr lang="es-ES_tradnl" sz="1200" b="1" i="0" u="none" strike="noStrike" noProof="0" dirty="0">
                        <a:solidFill>
                          <a:srgbClr val="000000"/>
                        </a:solidFill>
                        <a:effectLst/>
                        <a:latin typeface="Arial" panose="020B0604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795122"/>
                  </a:ext>
                </a:extLst>
              </a:tr>
            </a:tbl>
          </a:graphicData>
        </a:graphic>
      </p:graphicFrame>
      <p:grpSp>
        <p:nvGrpSpPr>
          <p:cNvPr id="19" name="Agrupar 18"/>
          <p:cNvGrpSpPr/>
          <p:nvPr/>
        </p:nvGrpSpPr>
        <p:grpSpPr>
          <a:xfrm>
            <a:off x="408847" y="2584370"/>
            <a:ext cx="11368431" cy="4048023"/>
            <a:chOff x="408847" y="2584370"/>
            <a:chExt cx="11368431" cy="4048023"/>
          </a:xfrm>
        </p:grpSpPr>
        <p:graphicFrame>
          <p:nvGraphicFramePr>
            <p:cNvPr id="20" name="Chart 7">
              <a:extLst>
                <a:ext uri="{FF2B5EF4-FFF2-40B4-BE49-F238E27FC236}">
                  <a16:creationId xmlns:a16="http://schemas.microsoft.com/office/drawing/2014/main" id="{E5D7E4B2-4A40-9044-830E-E44239F45852}"/>
                </a:ext>
              </a:extLst>
            </p:cNvPr>
            <p:cNvGraphicFramePr/>
            <p:nvPr>
              <p:extLst>
                <p:ext uri="{D42A27DB-BD31-4B8C-83A1-F6EECF244321}">
                  <p14:modId xmlns:p14="http://schemas.microsoft.com/office/powerpoint/2010/main" val="2818592922"/>
                </p:ext>
              </p:extLst>
            </p:nvPr>
          </p:nvGraphicFramePr>
          <p:xfrm>
            <a:off x="462990" y="2584370"/>
            <a:ext cx="7704937" cy="4048023"/>
          </p:xfrm>
          <a:graphic>
            <a:graphicData uri="http://schemas.openxmlformats.org/drawingml/2006/chart">
              <c:chart xmlns:c="http://schemas.openxmlformats.org/drawingml/2006/chart" xmlns:r="http://schemas.openxmlformats.org/officeDocument/2006/relationships" r:id="rId3"/>
            </a:graphicData>
          </a:graphic>
        </p:graphicFrame>
        <p:sp>
          <p:nvSpPr>
            <p:cNvPr id="21" name="Rounded Rectangle 13">
              <a:extLst>
                <a:ext uri="{FF2B5EF4-FFF2-40B4-BE49-F238E27FC236}">
                  <a16:creationId xmlns:a16="http://schemas.microsoft.com/office/drawing/2014/main" id="{1F1D0D45-B249-094F-B293-E603625BDCBC}"/>
                </a:ext>
              </a:extLst>
            </p:cNvPr>
            <p:cNvSpPr/>
            <p:nvPr/>
          </p:nvSpPr>
          <p:spPr>
            <a:xfrm>
              <a:off x="408847" y="2749162"/>
              <a:ext cx="11368431" cy="1548439"/>
            </a:xfrm>
            <a:prstGeom prst="roundRect">
              <a:avLst>
                <a:gd name="adj" fmla="val 4789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TextBox 15"/>
            <p:cNvSpPr txBox="1"/>
            <p:nvPr/>
          </p:nvSpPr>
          <p:spPr>
            <a:xfrm>
              <a:off x="6121401" y="5917939"/>
              <a:ext cx="1752599" cy="404471"/>
            </a:xfrm>
            <a:prstGeom prst="rect">
              <a:avLst/>
            </a:prstGeom>
            <a:solidFill>
              <a:schemeClr val="bg1"/>
            </a:solidFill>
          </p:spPr>
          <p:txBody>
            <a:bodyPr wrap="square" rtlCol="0">
              <a:noAutofit/>
            </a:bodyPr>
            <a:lstStyle/>
            <a:p>
              <a:pPr marL="274320"/>
              <a:r>
                <a:rPr lang="es-ES_tradnl" sz="1200" dirty="0"/>
                <a:t>Algo probable    </a:t>
              </a:r>
            </a:p>
            <a:p>
              <a:pPr marL="274320"/>
              <a:r>
                <a:rPr lang="es-ES_tradnl" sz="1200" dirty="0"/>
                <a:t>Muy probable</a:t>
              </a:r>
            </a:p>
          </p:txBody>
        </p:sp>
        <p:sp>
          <p:nvSpPr>
            <p:cNvPr id="23" name="Rectangle 16"/>
            <p:cNvSpPr/>
            <p:nvPr/>
          </p:nvSpPr>
          <p:spPr>
            <a:xfrm>
              <a:off x="6337300" y="6028267"/>
              <a:ext cx="76200" cy="82531"/>
            </a:xfrm>
            <a:prstGeom prst="rect">
              <a:avLst/>
            </a:prstGeom>
            <a:solidFill>
              <a:srgbClr val="6CAC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17"/>
            <p:cNvSpPr/>
            <p:nvPr/>
          </p:nvSpPr>
          <p:spPr>
            <a:xfrm>
              <a:off x="6337300" y="6197618"/>
              <a:ext cx="76200" cy="82531"/>
            </a:xfrm>
            <a:prstGeom prst="rect">
              <a:avLst/>
            </a:prstGeom>
            <a:solidFill>
              <a:srgbClr val="167BB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207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dn-assets-cloud.frontify.com/local/frontify/h_lNxVXLqrDqb2kyrixW3lMmUl7n-aBRzJUzyvzD7_8q8L8Kn0smgRm3LKjS0pTG0HuwrDzWALL59waY7DXUS1IqCYt5s2dfZp6hIoz_8gOe7zzuZ3Spal6g-2zgpK3M?width=1596">
            <a:extLst>
              <a:ext uri="{FF2B5EF4-FFF2-40B4-BE49-F238E27FC236}">
                <a16:creationId xmlns:a16="http://schemas.microsoft.com/office/drawing/2014/main" id="{7E6DC6CA-1249-3E45-AF86-5005CB7820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830" y="814308"/>
            <a:ext cx="2577269" cy="224299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049207BC-D1E4-B44B-ACA2-5C494DA9766F}"/>
              </a:ext>
            </a:extLst>
          </p:cNvPr>
          <p:cNvSpPr/>
          <p:nvPr/>
        </p:nvSpPr>
        <p:spPr>
          <a:xfrm>
            <a:off x="4685080" y="928927"/>
            <a:ext cx="6668720" cy="2128379"/>
          </a:xfrm>
          <a:prstGeom prst="roundRect">
            <a:avLst>
              <a:gd name="adj" fmla="val 50000"/>
            </a:avLst>
          </a:prstGeom>
          <a:solidFill>
            <a:srgbClr val="ED4343"/>
          </a:solidFill>
          <a:ln w="3175" cap="flat">
            <a:noFill/>
            <a:miter lim="400000"/>
          </a:ln>
          <a:effectLst>
            <a:outerShdw dist="152400" dir="2520000" algn="tl" rotWithShape="0">
              <a:prstClr val="black">
                <a:alpha val="12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3314" tIns="73314" rIns="73314" bIns="73314" numCol="1" spcCol="38100" rtlCol="0" anchor="t">
            <a:spAutoFit/>
          </a:bodyPr>
          <a:lstStyle/>
          <a:p>
            <a:pPr marL="571373" marR="0" indent="0" algn="l" defTabSz="1813222" rtl="0" fontAlgn="auto" latinLnBrk="0" hangingPunct="0">
              <a:lnSpc>
                <a:spcPct val="110000"/>
              </a:lnSpc>
              <a:spcBef>
                <a:spcPts val="0"/>
              </a:spcBef>
              <a:spcAft>
                <a:spcPts val="0"/>
              </a:spcAft>
              <a:buClrTx/>
              <a:buSzTx/>
              <a:buFontTx/>
              <a:buNone/>
              <a:tabLst/>
            </a:pPr>
            <a:endParaRPr kumimoji="0" lang="es-ES_tradnl" sz="5400" b="0" i="0" u="none" strike="noStrike" cap="none" spc="107" normalizeH="0" baseline="0">
              <a:ln>
                <a:noFill/>
              </a:ln>
              <a:solidFill>
                <a:srgbClr val="0178B5"/>
              </a:solidFill>
              <a:effectLst/>
              <a:uFillTx/>
              <a:latin typeface="Proxima Nova Semibold"/>
              <a:ea typeface="Proxima Nova Semibold"/>
              <a:cs typeface="Proxima Nova Semibold"/>
              <a:sym typeface="Proxima Nova Semibold"/>
            </a:endParaRPr>
          </a:p>
          <a:p>
            <a:pPr marL="571373" marR="0" indent="0" algn="l" defTabSz="1813222" rtl="0" fontAlgn="auto" latinLnBrk="0" hangingPunct="0">
              <a:lnSpc>
                <a:spcPct val="110000"/>
              </a:lnSpc>
              <a:spcBef>
                <a:spcPts val="0"/>
              </a:spcBef>
              <a:spcAft>
                <a:spcPts val="0"/>
              </a:spcAft>
              <a:buClrTx/>
              <a:buSzTx/>
              <a:buFontTx/>
              <a:buNone/>
              <a:tabLst/>
            </a:pPr>
            <a:endParaRPr kumimoji="0" lang="es-ES_tradnl" sz="2400" b="0" i="0" u="none" strike="noStrike" cap="none" spc="107" normalizeH="0" baseline="0">
              <a:ln>
                <a:noFill/>
              </a:ln>
              <a:solidFill>
                <a:srgbClr val="0178B5"/>
              </a:solidFill>
              <a:effectLst/>
              <a:uFillTx/>
              <a:latin typeface="Proxima Nova Semibold"/>
              <a:ea typeface="Proxima Nova Semibold"/>
              <a:cs typeface="Proxima Nova Semibold"/>
              <a:sym typeface="Proxima Nova Semibold"/>
            </a:endParaRPr>
          </a:p>
        </p:txBody>
      </p:sp>
      <p:sp>
        <p:nvSpPr>
          <p:cNvPr id="8" name="Rounded Rectangle 7">
            <a:extLst>
              <a:ext uri="{FF2B5EF4-FFF2-40B4-BE49-F238E27FC236}">
                <a16:creationId xmlns:a16="http://schemas.microsoft.com/office/drawing/2014/main" id="{53ADC2E8-8676-0744-A907-820D1C1203BE}"/>
              </a:ext>
            </a:extLst>
          </p:cNvPr>
          <p:cNvSpPr/>
          <p:nvPr/>
        </p:nvSpPr>
        <p:spPr>
          <a:xfrm>
            <a:off x="1033319" y="3430964"/>
            <a:ext cx="6409023" cy="2169736"/>
          </a:xfrm>
          <a:prstGeom prst="roundRect">
            <a:avLst>
              <a:gd name="adj" fmla="val 50000"/>
            </a:avLst>
          </a:prstGeom>
          <a:solidFill>
            <a:srgbClr val="114470"/>
          </a:solidFill>
          <a:ln w="3175" cap="flat">
            <a:noFill/>
            <a:miter lim="400000"/>
          </a:ln>
          <a:effectLst>
            <a:outerShdw dist="152400" dir="2520000" algn="tl" rotWithShape="0">
              <a:prstClr val="black">
                <a:alpha val="12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3314" tIns="73314" rIns="73314" bIns="73314" numCol="1" spcCol="38100" rtlCol="0" anchor="t">
            <a:spAutoFit/>
          </a:bodyPr>
          <a:lstStyle/>
          <a:p>
            <a:pPr marL="571373" marR="0" indent="0" algn="l" defTabSz="1813222" rtl="0" fontAlgn="auto" latinLnBrk="0" hangingPunct="0">
              <a:lnSpc>
                <a:spcPct val="110000"/>
              </a:lnSpc>
              <a:spcBef>
                <a:spcPts val="0"/>
              </a:spcBef>
              <a:spcAft>
                <a:spcPts val="0"/>
              </a:spcAft>
              <a:buClrTx/>
              <a:buSzTx/>
              <a:buFontTx/>
              <a:buNone/>
              <a:tabLst/>
            </a:pPr>
            <a:endParaRPr kumimoji="0" lang="es-ES_tradnl" sz="5400" b="0" i="0" u="none" strike="noStrike" cap="none" spc="107" normalizeH="0" baseline="0">
              <a:ln>
                <a:noFill/>
              </a:ln>
              <a:solidFill>
                <a:srgbClr val="0178B5"/>
              </a:solidFill>
              <a:effectLst/>
              <a:uFillTx/>
              <a:latin typeface="Proxima Nova Semibold"/>
              <a:ea typeface="Proxima Nova Semibold"/>
              <a:cs typeface="Proxima Nova Semibold"/>
              <a:sym typeface="Proxima Nova Semibold"/>
            </a:endParaRPr>
          </a:p>
        </p:txBody>
      </p:sp>
      <p:sp>
        <p:nvSpPr>
          <p:cNvPr id="9" name="Rectangle 8">
            <a:extLst>
              <a:ext uri="{FF2B5EF4-FFF2-40B4-BE49-F238E27FC236}">
                <a16:creationId xmlns:a16="http://schemas.microsoft.com/office/drawing/2014/main" id="{1BBE5016-4D0A-2F44-ACEC-17773A406BD0}"/>
              </a:ext>
            </a:extLst>
          </p:cNvPr>
          <p:cNvSpPr/>
          <p:nvPr/>
        </p:nvSpPr>
        <p:spPr>
          <a:xfrm>
            <a:off x="1357013" y="3583364"/>
            <a:ext cx="5864373" cy="1792799"/>
          </a:xfrm>
          <a:prstGeom prst="rect">
            <a:avLst/>
          </a:prstGeom>
        </p:spPr>
        <p:txBody>
          <a:bodyPr wrap="square">
            <a:spAutoFit/>
          </a:bodyPr>
          <a:lstStyle/>
          <a:p>
            <a:pPr algn="ctr">
              <a:spcAft>
                <a:spcPts val="300"/>
              </a:spcAft>
            </a:pPr>
            <a:r>
              <a:rPr lang="es-ES_tradnl" sz="2800" b="1" dirty="0">
                <a:solidFill>
                  <a:schemeClr val="bg1"/>
                </a:solidFill>
              </a:rPr>
              <a:t>MISIÓN</a:t>
            </a:r>
          </a:p>
          <a:p>
            <a:pPr algn="ctr"/>
            <a:r>
              <a:rPr lang="es-ES_tradnl" sz="2000" b="1" dirty="0">
                <a:solidFill>
                  <a:schemeClr val="bg1"/>
                </a:solidFill>
              </a:rPr>
              <a:t>Apoyar a los padres como los defensores </a:t>
            </a:r>
            <a:br>
              <a:rPr lang="es-ES_tradnl" sz="2000" b="1" dirty="0">
                <a:solidFill>
                  <a:schemeClr val="bg1"/>
                </a:solidFill>
              </a:rPr>
            </a:br>
            <a:r>
              <a:rPr lang="es-ES_tradnl" sz="2000" b="1" dirty="0">
                <a:solidFill>
                  <a:schemeClr val="bg1"/>
                </a:solidFill>
              </a:rPr>
              <a:t>más eficaces de sus hijos, asegurando que tengan una idea precisa, completa e integral </a:t>
            </a:r>
            <a:br>
              <a:rPr lang="es-ES_tradnl" sz="2000" b="1" dirty="0">
                <a:solidFill>
                  <a:schemeClr val="bg1"/>
                </a:solidFill>
              </a:rPr>
            </a:br>
            <a:r>
              <a:rPr lang="es-ES_tradnl" sz="2000" b="1" dirty="0">
                <a:solidFill>
                  <a:schemeClr val="bg1"/>
                </a:solidFill>
              </a:rPr>
              <a:t>del progreso y los logros de sus hijos. </a:t>
            </a:r>
          </a:p>
        </p:txBody>
      </p:sp>
      <p:sp>
        <p:nvSpPr>
          <p:cNvPr id="10" name="TextBox 9">
            <a:extLst>
              <a:ext uri="{FF2B5EF4-FFF2-40B4-BE49-F238E27FC236}">
                <a16:creationId xmlns:a16="http://schemas.microsoft.com/office/drawing/2014/main" id="{0FE05318-5CDE-B847-91FB-084912CB26F3}"/>
              </a:ext>
            </a:extLst>
          </p:cNvPr>
          <p:cNvSpPr txBox="1"/>
          <p:nvPr/>
        </p:nvSpPr>
        <p:spPr>
          <a:xfrm>
            <a:off x="1033319" y="6235747"/>
            <a:ext cx="4969391" cy="276999"/>
          </a:xfrm>
          <a:prstGeom prst="rect">
            <a:avLst/>
          </a:prstGeom>
          <a:noFill/>
        </p:spPr>
        <p:txBody>
          <a:bodyPr wrap="none" rtlCol="0">
            <a:noAutofit/>
          </a:bodyPr>
          <a:lstStyle/>
          <a:p>
            <a:r>
              <a:rPr lang="es-ES_tradnl" sz="1200" b="1" i="1" dirty="0">
                <a:solidFill>
                  <a:schemeClr val="accent1"/>
                </a:solidFill>
              </a:rPr>
              <a:t>* En esta presentación utilizamos “padre” para referirnos a padres, madres y tutores.</a:t>
            </a:r>
          </a:p>
        </p:txBody>
      </p:sp>
      <p:sp>
        <p:nvSpPr>
          <p:cNvPr id="11" name="Rectangle 10">
            <a:extLst>
              <a:ext uri="{FF2B5EF4-FFF2-40B4-BE49-F238E27FC236}">
                <a16:creationId xmlns:a16="http://schemas.microsoft.com/office/drawing/2014/main" id="{0702EE5B-6DD1-7746-9C9A-ED4537DCADFB}"/>
              </a:ext>
            </a:extLst>
          </p:cNvPr>
          <p:cNvSpPr/>
          <p:nvPr/>
        </p:nvSpPr>
        <p:spPr>
          <a:xfrm>
            <a:off x="4685080" y="1063156"/>
            <a:ext cx="6668720" cy="1831271"/>
          </a:xfrm>
          <a:prstGeom prst="rect">
            <a:avLst/>
          </a:prstGeom>
        </p:spPr>
        <p:txBody>
          <a:bodyPr wrap="square">
            <a:spAutoFit/>
          </a:bodyPr>
          <a:lstStyle/>
          <a:p>
            <a:pPr algn="ctr">
              <a:spcAft>
                <a:spcPts val="300"/>
              </a:spcAft>
            </a:pPr>
            <a:r>
              <a:rPr lang="es-ES_tradnl" sz="2800" b="1" dirty="0">
                <a:solidFill>
                  <a:schemeClr val="bg1"/>
                </a:solidFill>
              </a:rPr>
              <a:t>VISIÓN</a:t>
            </a:r>
          </a:p>
          <a:p>
            <a:pPr lvl="0" algn="ctr"/>
            <a:r>
              <a:rPr lang="es-ES_tradnl" sz="2000" b="1" dirty="0">
                <a:solidFill>
                  <a:schemeClr val="bg1"/>
                </a:solidFill>
              </a:rPr>
              <a:t>Todo padre* es un héroe del aprendizaje </a:t>
            </a:r>
            <a:r>
              <a:rPr lang="es-ES_tradnl" sz="2000" b="1" kern="0" dirty="0">
                <a:solidFill>
                  <a:srgbClr val="FFFFFF"/>
                </a:solidFill>
                <a:ea typeface="Arial"/>
                <a:cs typeface="Arial"/>
                <a:sym typeface="Arial"/>
              </a:rPr>
              <a:t>dedicado </a:t>
            </a:r>
            <a:br>
              <a:rPr lang="es-ES_tradnl" sz="2000" b="1" kern="0" dirty="0">
                <a:solidFill>
                  <a:srgbClr val="FFFFFF"/>
                </a:solidFill>
                <a:ea typeface="Arial"/>
                <a:cs typeface="Arial"/>
                <a:sym typeface="Arial"/>
              </a:rPr>
            </a:br>
            <a:r>
              <a:rPr lang="es-ES_tradnl" sz="2000" b="1" kern="0" dirty="0">
                <a:solidFill>
                  <a:srgbClr val="FFFFFF"/>
                </a:solidFill>
                <a:ea typeface="Arial"/>
                <a:cs typeface="Arial"/>
                <a:sym typeface="Arial"/>
              </a:rPr>
              <a:t>a defender y apoyar eficazmente el éxito académico, social y emocional de sus hijos, en favor de </a:t>
            </a:r>
            <a:br>
              <a:rPr lang="es-ES_tradnl" sz="2000" b="1" kern="0" dirty="0">
                <a:solidFill>
                  <a:srgbClr val="FFFFFF"/>
                </a:solidFill>
                <a:ea typeface="Arial"/>
                <a:cs typeface="Arial"/>
                <a:sym typeface="Arial"/>
              </a:rPr>
            </a:br>
            <a:r>
              <a:rPr lang="es-ES_tradnl" sz="2000" b="1" kern="0" dirty="0">
                <a:solidFill>
                  <a:srgbClr val="FFFFFF"/>
                </a:solidFill>
                <a:ea typeface="Arial"/>
                <a:cs typeface="Arial"/>
                <a:sym typeface="Arial"/>
              </a:rPr>
              <a:t>una mejora equitativa de la educación.</a:t>
            </a:r>
            <a:endParaRPr lang="es-ES_tradnl" sz="1400" kern="0" dirty="0">
              <a:solidFill>
                <a:srgbClr val="000000"/>
              </a:solidFill>
              <a:cs typeface="Arial"/>
              <a:sym typeface="Arial"/>
            </a:endParaRPr>
          </a:p>
        </p:txBody>
      </p:sp>
      <p:sp>
        <p:nvSpPr>
          <p:cNvPr id="12" name="Footer Placeholder 3">
            <a:extLst>
              <a:ext uri="{FF2B5EF4-FFF2-40B4-BE49-F238E27FC236}">
                <a16:creationId xmlns:a16="http://schemas.microsoft.com/office/drawing/2014/main" id="{AB166029-5BCE-4AE4-91BD-3AE731A11EE3}"/>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13" name="Slide Number Placeholder 4">
            <a:extLst>
              <a:ext uri="{FF2B5EF4-FFF2-40B4-BE49-F238E27FC236}">
                <a16:creationId xmlns:a16="http://schemas.microsoft.com/office/drawing/2014/main" id="{2341452C-5F83-4F98-8DE6-5555CC5559FD}"/>
              </a:ext>
            </a:extLst>
          </p:cNvPr>
          <p:cNvSpPr>
            <a:spLocks noGrp="1"/>
          </p:cNvSpPr>
          <p:nvPr>
            <p:ph type="sldNum" sz="quarter" idx="12"/>
          </p:nvPr>
        </p:nvSpPr>
        <p:spPr/>
        <p:txBody>
          <a:bodyPr/>
          <a:lstStyle/>
          <a:p>
            <a:fld id="{24516266-9EFC-AA48-A7FA-65B041A20E18}" type="slidenum">
              <a:rPr lang="es-ES_tradnl" smtClean="0"/>
              <a:pPr/>
              <a:t>3</a:t>
            </a:fld>
            <a:endParaRPr lang="es-ES_tradnl" dirty="0"/>
          </a:p>
        </p:txBody>
      </p:sp>
      <p:pic>
        <p:nvPicPr>
          <p:cNvPr id="14" name="Google Shape;243;p28" descr="A picture containing toy&#10;&#10;Description automatically generated"/>
          <p:cNvPicPr preferRelativeResize="0">
            <a:picLocks noChangeAspect="1"/>
          </p:cNvPicPr>
          <p:nvPr/>
        </p:nvPicPr>
        <p:blipFill rotWithShape="1">
          <a:blip r:embed="rId4">
            <a:alphaModFix/>
          </a:blip>
          <a:srcRect/>
          <a:stretch/>
        </p:blipFill>
        <p:spPr>
          <a:xfrm>
            <a:off x="7607300" y="3891161"/>
            <a:ext cx="4441854" cy="2325489"/>
          </a:xfrm>
          <a:prstGeom prst="rect">
            <a:avLst/>
          </a:prstGeom>
          <a:noFill/>
          <a:ln>
            <a:noFill/>
          </a:ln>
        </p:spPr>
      </p:pic>
    </p:spTree>
    <p:extLst>
      <p:ext uri="{BB962C8B-B14F-4D97-AF65-F5344CB8AC3E}">
        <p14:creationId xmlns:p14="http://schemas.microsoft.com/office/powerpoint/2010/main" val="3313074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1D5F-17F3-AB47-8060-7918C874D4A9}"/>
              </a:ext>
            </a:extLst>
          </p:cNvPr>
          <p:cNvSpPr>
            <a:spLocks noGrp="1"/>
          </p:cNvSpPr>
          <p:nvPr>
            <p:ph type="title"/>
          </p:nvPr>
        </p:nvSpPr>
        <p:spPr/>
        <p:txBody>
          <a:bodyPr/>
          <a:lstStyle/>
          <a:p>
            <a:r>
              <a:rPr lang="es-ES_tradnl" dirty="0"/>
              <a:t>Los padres reconocen el valor y la necesidad </a:t>
            </a:r>
            <a:br>
              <a:rPr lang="es-ES_tradnl" dirty="0"/>
            </a:br>
            <a:r>
              <a:rPr lang="es-ES_tradnl" dirty="0"/>
              <a:t>de un punto de referencia para el otoño</a:t>
            </a:r>
          </a:p>
        </p:txBody>
      </p:sp>
      <p:sp>
        <p:nvSpPr>
          <p:cNvPr id="22" name="Content Placeholder 2">
            <a:extLst>
              <a:ext uri="{FF2B5EF4-FFF2-40B4-BE49-F238E27FC236}">
                <a16:creationId xmlns:a16="http://schemas.microsoft.com/office/drawing/2014/main" id="{FFC9BA11-F3F5-8B44-9283-888013714872}"/>
              </a:ext>
            </a:extLst>
          </p:cNvPr>
          <p:cNvSpPr>
            <a:spLocks noGrp="1"/>
          </p:cNvSpPr>
          <p:nvPr>
            <p:ph idx="1"/>
          </p:nvPr>
        </p:nvSpPr>
        <p:spPr>
          <a:xfrm>
            <a:off x="1600200" y="2589438"/>
            <a:ext cx="9512300" cy="3252562"/>
          </a:xfrm>
        </p:spPr>
        <p:txBody>
          <a:bodyPr numCol="2"/>
          <a:lstStyle/>
          <a:p>
            <a:pPr marL="0" indent="0">
              <a:lnSpc>
                <a:spcPct val="100000"/>
              </a:lnSpc>
              <a:spcAft>
                <a:spcPts val="600"/>
              </a:spcAft>
              <a:buNone/>
            </a:pPr>
            <a:r>
              <a:rPr lang="es-ES_tradnl" sz="1600" b="1" dirty="0">
                <a:solidFill>
                  <a:schemeClr val="accent1"/>
                </a:solidFill>
              </a:rPr>
              <a:t>Para orientar la enseñanza </a:t>
            </a:r>
            <a:br>
              <a:rPr lang="es-ES_tradnl" sz="1600" b="1" dirty="0">
                <a:solidFill>
                  <a:schemeClr val="accent1"/>
                </a:solidFill>
              </a:rPr>
            </a:br>
            <a:r>
              <a:rPr lang="es-ES_tradnl" sz="1600" b="1" dirty="0">
                <a:solidFill>
                  <a:schemeClr val="accent1"/>
                </a:solidFill>
              </a:rPr>
              <a:t>que imparte el maestro y </a:t>
            </a:r>
            <a:br>
              <a:rPr lang="es-ES_tradnl" sz="1600" b="1" dirty="0">
                <a:solidFill>
                  <a:schemeClr val="accent1"/>
                </a:solidFill>
              </a:rPr>
            </a:br>
            <a:r>
              <a:rPr lang="es-ES_tradnl" sz="1600" b="1" dirty="0">
                <a:solidFill>
                  <a:schemeClr val="accent1"/>
                </a:solidFill>
              </a:rPr>
              <a:t>el apoyo que brindan los padres</a:t>
            </a:r>
            <a:br>
              <a:rPr lang="es-ES_tradnl" sz="1600" b="1" dirty="0">
                <a:solidFill>
                  <a:schemeClr val="accent1"/>
                </a:solidFill>
              </a:rPr>
            </a:br>
            <a:r>
              <a:rPr lang="es-ES_tradnl" sz="1600" dirty="0">
                <a:solidFill>
                  <a:schemeClr val="accent1"/>
                </a:solidFill>
              </a:rPr>
              <a:t>(Razón convincente para el 73</a:t>
            </a:r>
            <a:r>
              <a:rPr lang="es-ES_tradnl" sz="800" dirty="0">
                <a:solidFill>
                  <a:schemeClr val="accent1"/>
                </a:solidFill>
              </a:rPr>
              <a:t> </a:t>
            </a:r>
            <a:r>
              <a:rPr lang="es-ES_tradnl" sz="1600" dirty="0">
                <a:solidFill>
                  <a:schemeClr val="accent1"/>
                </a:solidFill>
              </a:rPr>
              <a:t>%)</a:t>
            </a:r>
          </a:p>
          <a:p>
            <a:pPr>
              <a:lnSpc>
                <a:spcPct val="100000"/>
              </a:lnSpc>
              <a:spcAft>
                <a:spcPts val="600"/>
              </a:spcAft>
            </a:pPr>
            <a:r>
              <a:rPr lang="es-ES_tradnl" sz="1600" dirty="0"/>
              <a:t>Los maestros y los padres necesitan </a:t>
            </a:r>
            <a:br>
              <a:rPr lang="es-ES_tradnl" sz="1600" dirty="0"/>
            </a:br>
            <a:r>
              <a:rPr lang="es-ES_tradnl" sz="1600" dirty="0"/>
              <a:t>tener una comprensión profunda</a:t>
            </a:r>
          </a:p>
          <a:p>
            <a:pPr>
              <a:lnSpc>
                <a:spcPct val="100000"/>
              </a:lnSpc>
              <a:spcAft>
                <a:spcPts val="600"/>
              </a:spcAft>
            </a:pPr>
            <a:r>
              <a:rPr lang="es-ES_tradnl" sz="1600" dirty="0"/>
              <a:t>Permite impartir una enseñanza </a:t>
            </a:r>
            <a:br>
              <a:rPr lang="es-ES_tradnl" sz="1600" dirty="0"/>
            </a:br>
            <a:r>
              <a:rPr lang="es-ES_tradnl" sz="1600" dirty="0"/>
              <a:t>con más enfoque</a:t>
            </a:r>
          </a:p>
          <a:p>
            <a:pPr>
              <a:lnSpc>
                <a:spcPct val="100000"/>
              </a:lnSpc>
              <a:spcAft>
                <a:spcPts val="600"/>
              </a:spcAft>
            </a:pPr>
            <a:r>
              <a:rPr lang="es-ES_tradnl" sz="1600" dirty="0"/>
              <a:t>Ayuda a los padres a apoyar mejor </a:t>
            </a:r>
            <a:br>
              <a:rPr lang="es-ES_tradnl" sz="1600" dirty="0"/>
            </a:br>
            <a:r>
              <a:rPr lang="es-ES_tradnl" sz="1600" dirty="0"/>
              <a:t>el aprendizaje de sus hijos</a:t>
            </a:r>
            <a:endParaRPr lang="es-ES_tradnl" sz="1600" b="1" dirty="0">
              <a:solidFill>
                <a:schemeClr val="accent1"/>
              </a:solidFill>
            </a:endParaRPr>
          </a:p>
          <a:p>
            <a:pPr marL="0" indent="0">
              <a:lnSpc>
                <a:spcPct val="100000"/>
              </a:lnSpc>
              <a:spcAft>
                <a:spcPts val="600"/>
              </a:spcAft>
              <a:buNone/>
            </a:pPr>
            <a:br>
              <a:rPr lang="es-ES_tradnl" sz="1600" b="1" dirty="0">
                <a:solidFill>
                  <a:schemeClr val="accent1"/>
                </a:solidFill>
              </a:rPr>
            </a:br>
            <a:br>
              <a:rPr lang="es-ES_tradnl" sz="1600" b="1" dirty="0">
                <a:solidFill>
                  <a:schemeClr val="accent1"/>
                </a:solidFill>
              </a:rPr>
            </a:br>
            <a:r>
              <a:rPr lang="es-ES_tradnl" sz="1600" b="1" dirty="0">
                <a:solidFill>
                  <a:schemeClr val="accent1"/>
                </a:solidFill>
              </a:rPr>
              <a:t>Retención de conocimientos</a:t>
            </a:r>
            <a:br>
              <a:rPr lang="es-ES_tradnl" sz="1600" b="1" dirty="0">
                <a:solidFill>
                  <a:schemeClr val="accent1"/>
                </a:solidFill>
              </a:rPr>
            </a:br>
            <a:r>
              <a:rPr lang="es-ES_tradnl" sz="1600" dirty="0">
                <a:solidFill>
                  <a:schemeClr val="accent1"/>
                </a:solidFill>
              </a:rPr>
              <a:t>(Razón convincente para el 70</a:t>
            </a:r>
            <a:r>
              <a:rPr lang="es-ES_tradnl" sz="800" dirty="0">
                <a:solidFill>
                  <a:schemeClr val="accent1"/>
                </a:solidFill>
              </a:rPr>
              <a:t> </a:t>
            </a:r>
            <a:r>
              <a:rPr lang="es-ES_tradnl" sz="1600" dirty="0">
                <a:solidFill>
                  <a:schemeClr val="accent1"/>
                </a:solidFill>
              </a:rPr>
              <a:t>%)</a:t>
            </a:r>
          </a:p>
          <a:p>
            <a:pPr>
              <a:lnSpc>
                <a:spcPct val="100000"/>
              </a:lnSpc>
              <a:spcAft>
                <a:spcPts val="600"/>
              </a:spcAft>
            </a:pPr>
            <a:r>
              <a:rPr lang="es-ES_tradnl" sz="1600" dirty="0"/>
              <a:t>Los niños a menudo pierden algunas </a:t>
            </a:r>
            <a:br>
              <a:rPr lang="es-ES_tradnl" sz="1600" dirty="0"/>
            </a:br>
            <a:r>
              <a:rPr lang="es-ES_tradnl" sz="1600" dirty="0"/>
              <a:t>habilidades académicas</a:t>
            </a:r>
          </a:p>
          <a:p>
            <a:pPr>
              <a:lnSpc>
                <a:spcPct val="100000"/>
              </a:lnSpc>
              <a:spcAft>
                <a:spcPts val="600"/>
              </a:spcAft>
            </a:pPr>
            <a:r>
              <a:rPr lang="es-ES_tradnl" sz="1600" dirty="0"/>
              <a:t>Podrían perder más habilidades académicas este año que en los anteriores</a:t>
            </a:r>
          </a:p>
          <a:p>
            <a:pPr>
              <a:lnSpc>
                <a:spcPct val="100000"/>
              </a:lnSpc>
              <a:spcAft>
                <a:spcPts val="600"/>
              </a:spcAft>
            </a:pPr>
            <a:r>
              <a:rPr lang="es-ES_tradnl" sz="1600" dirty="0"/>
              <a:t>Necesidad de identificar puntos de partida académicos</a:t>
            </a:r>
          </a:p>
        </p:txBody>
      </p:sp>
      <p:sp>
        <p:nvSpPr>
          <p:cNvPr id="4" name="Footer Placeholder 3">
            <a:extLst>
              <a:ext uri="{FF2B5EF4-FFF2-40B4-BE49-F238E27FC236}">
                <a16:creationId xmlns:a16="http://schemas.microsoft.com/office/drawing/2014/main" id="{4F8B77F1-100A-2E4B-815D-A44D0B860728}"/>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88BF3E32-7430-4543-AFB4-67D9BFDFC57E}"/>
              </a:ext>
            </a:extLst>
          </p:cNvPr>
          <p:cNvSpPr>
            <a:spLocks noGrp="1"/>
          </p:cNvSpPr>
          <p:nvPr>
            <p:ph type="sldNum" sz="quarter" idx="12"/>
          </p:nvPr>
        </p:nvSpPr>
        <p:spPr/>
        <p:txBody>
          <a:bodyPr/>
          <a:lstStyle/>
          <a:p>
            <a:fld id="{24516266-9EFC-AA48-A7FA-65B041A20E18}" type="slidenum">
              <a:rPr lang="es-ES_tradnl" smtClean="0"/>
              <a:pPr/>
              <a:t>30</a:t>
            </a:fld>
            <a:endParaRPr lang="es-ES_tradnl" dirty="0"/>
          </a:p>
        </p:txBody>
      </p:sp>
      <p:sp>
        <p:nvSpPr>
          <p:cNvPr id="6" name="Rounded Rectangle 5">
            <a:extLst>
              <a:ext uri="{FF2B5EF4-FFF2-40B4-BE49-F238E27FC236}">
                <a16:creationId xmlns:a16="http://schemas.microsoft.com/office/drawing/2014/main" id="{47C2734C-F112-2042-86F4-132168BC7855}"/>
              </a:ext>
            </a:extLst>
          </p:cNvPr>
          <p:cNvSpPr>
            <a:spLocks noChangeAspect="1"/>
          </p:cNvSpPr>
          <p:nvPr/>
        </p:nvSpPr>
        <p:spPr>
          <a:xfrm>
            <a:off x="1028361" y="1621225"/>
            <a:ext cx="10135278" cy="575190"/>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7" name="TextBox 6">
            <a:extLst>
              <a:ext uri="{FF2B5EF4-FFF2-40B4-BE49-F238E27FC236}">
                <a16:creationId xmlns:a16="http://schemas.microsoft.com/office/drawing/2014/main" id="{4A04E58D-668D-7B49-810E-8D1E71429BD8}"/>
              </a:ext>
            </a:extLst>
          </p:cNvPr>
          <p:cNvSpPr txBox="1"/>
          <p:nvPr/>
        </p:nvSpPr>
        <p:spPr>
          <a:xfrm>
            <a:off x="2116182" y="1743560"/>
            <a:ext cx="7959636" cy="338554"/>
          </a:xfrm>
          <a:prstGeom prst="rect">
            <a:avLst/>
          </a:prstGeom>
          <a:noFill/>
        </p:spPr>
        <p:txBody>
          <a:bodyPr wrap="square" rtlCol="0">
            <a:spAutoFit/>
          </a:bodyPr>
          <a:lstStyle/>
          <a:p>
            <a:pPr algn="ctr"/>
            <a:r>
              <a:rPr lang="es-ES_tradnl" sz="1600" dirty="0">
                <a:solidFill>
                  <a:schemeClr val="bg1"/>
                </a:solidFill>
              </a:rPr>
              <a:t>Las razones  para tener un punto de referencia (</a:t>
            </a:r>
            <a:r>
              <a:rPr lang="es-ES_tradnl" sz="1600" i="1" dirty="0">
                <a:solidFill>
                  <a:schemeClr val="bg1"/>
                </a:solidFill>
              </a:rPr>
              <a:t>benchmark</a:t>
            </a:r>
            <a:r>
              <a:rPr lang="es-ES_tradnl" sz="1600" dirty="0">
                <a:solidFill>
                  <a:schemeClr val="bg1"/>
                </a:solidFill>
              </a:rPr>
              <a:t>) para el otoño incluyen:</a:t>
            </a:r>
          </a:p>
        </p:txBody>
      </p:sp>
    </p:spTree>
    <p:extLst>
      <p:ext uri="{BB962C8B-B14F-4D97-AF65-F5344CB8AC3E}">
        <p14:creationId xmlns:p14="http://schemas.microsoft.com/office/powerpoint/2010/main" val="393942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C92F-BCF4-8C42-AEE0-E53F0726B879}"/>
              </a:ext>
            </a:extLst>
          </p:cNvPr>
          <p:cNvSpPr>
            <a:spLocks noGrp="1"/>
          </p:cNvSpPr>
          <p:nvPr>
            <p:ph type="title"/>
          </p:nvPr>
        </p:nvSpPr>
        <p:spPr/>
        <p:txBody>
          <a:bodyPr/>
          <a:lstStyle/>
          <a:p>
            <a:r>
              <a:rPr lang="en-US" dirty="0"/>
              <a:t> </a:t>
            </a:r>
            <a:r>
              <a:rPr lang="es-ES_tradnl" dirty="0"/>
              <a:t>Más de la mitad de los padres creen necesaria </a:t>
            </a:r>
            <a:br>
              <a:rPr lang="es-ES_tradnl" dirty="0"/>
            </a:br>
            <a:r>
              <a:rPr lang="es-ES_tradnl" dirty="0"/>
              <a:t>una prueba estatal la próxima primavera</a:t>
            </a:r>
          </a:p>
        </p:txBody>
      </p:sp>
      <p:sp>
        <p:nvSpPr>
          <p:cNvPr id="18" name="Footer Placeholder 3">
            <a:extLst>
              <a:ext uri="{FF2B5EF4-FFF2-40B4-BE49-F238E27FC236}">
                <a16:creationId xmlns:a16="http://schemas.microsoft.com/office/drawing/2014/main" id="{E011ADC1-55C4-4229-B70C-EF97E3A729DC}"/>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E8EC7968-8D22-F948-9958-01C887655FF0}"/>
              </a:ext>
            </a:extLst>
          </p:cNvPr>
          <p:cNvSpPr>
            <a:spLocks noGrp="1"/>
          </p:cNvSpPr>
          <p:nvPr>
            <p:ph type="sldNum" sz="quarter" idx="12"/>
          </p:nvPr>
        </p:nvSpPr>
        <p:spPr/>
        <p:txBody>
          <a:bodyPr/>
          <a:lstStyle/>
          <a:p>
            <a:fld id="{24516266-9EFC-AA48-A7FA-65B041A20E18}" type="slidenum">
              <a:rPr lang="es-ES_tradnl" smtClean="0"/>
              <a:pPr/>
              <a:t>31</a:t>
            </a:fld>
            <a:endParaRPr lang="es-ES_tradnl"/>
          </a:p>
        </p:txBody>
      </p:sp>
      <p:grpSp>
        <p:nvGrpSpPr>
          <p:cNvPr id="14" name="Agrupar 13"/>
          <p:cNvGrpSpPr/>
          <p:nvPr/>
        </p:nvGrpSpPr>
        <p:grpSpPr>
          <a:xfrm>
            <a:off x="623834" y="2477899"/>
            <a:ext cx="4088749" cy="1902202"/>
            <a:chOff x="623834" y="2477899"/>
            <a:chExt cx="4088749" cy="1902202"/>
          </a:xfrm>
        </p:grpSpPr>
        <p:sp>
          <p:nvSpPr>
            <p:cNvPr id="16" name="Rounded Rectangle 15">
              <a:extLst>
                <a:ext uri="{FF2B5EF4-FFF2-40B4-BE49-F238E27FC236}">
                  <a16:creationId xmlns:a16="http://schemas.microsoft.com/office/drawing/2014/main" id="{6FF2E4D3-FC70-6F4C-89A2-A3181EA920E1}"/>
                </a:ext>
              </a:extLst>
            </p:cNvPr>
            <p:cNvSpPr>
              <a:spLocks/>
            </p:cNvSpPr>
            <p:nvPr/>
          </p:nvSpPr>
          <p:spPr>
            <a:xfrm>
              <a:off x="623834" y="2477899"/>
              <a:ext cx="4088749" cy="1902202"/>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7" name="TextBox 6">
              <a:extLst>
                <a:ext uri="{FF2B5EF4-FFF2-40B4-BE49-F238E27FC236}">
                  <a16:creationId xmlns:a16="http://schemas.microsoft.com/office/drawing/2014/main" id="{764E06BF-7532-2946-85D3-BE292CE5C0B0}"/>
                </a:ext>
              </a:extLst>
            </p:cNvPr>
            <p:cNvSpPr txBox="1"/>
            <p:nvPr/>
          </p:nvSpPr>
          <p:spPr>
            <a:xfrm>
              <a:off x="1104900" y="2836034"/>
              <a:ext cx="3314700" cy="1323439"/>
            </a:xfrm>
            <a:prstGeom prst="rect">
              <a:avLst/>
            </a:prstGeom>
            <a:noFill/>
          </p:spPr>
          <p:txBody>
            <a:bodyPr wrap="square">
              <a:spAutoFit/>
            </a:bodyPr>
            <a:lstStyle/>
            <a:p>
              <a:r>
                <a:rPr lang="es-ES_tradnl" sz="1600" dirty="0">
                  <a:solidFill>
                    <a:schemeClr val="bg1"/>
                  </a:solidFill>
                </a:rPr>
                <a:t>Es importante que los estudiantes tomen una prueba estatal en la primavera para asegurarse de que cumplen con las expectativas en matemáticas y lectura.</a:t>
              </a:r>
            </a:p>
          </p:txBody>
        </p:sp>
      </p:grpSp>
      <p:sp>
        <p:nvSpPr>
          <p:cNvPr id="8" name="TextBox 7">
            <a:extLst>
              <a:ext uri="{FF2B5EF4-FFF2-40B4-BE49-F238E27FC236}">
                <a16:creationId xmlns:a16="http://schemas.microsoft.com/office/drawing/2014/main" id="{7D31BD14-5C68-0342-9F45-C595ED524624}"/>
              </a:ext>
            </a:extLst>
          </p:cNvPr>
          <p:cNvSpPr txBox="1"/>
          <p:nvPr/>
        </p:nvSpPr>
        <p:spPr>
          <a:xfrm>
            <a:off x="5371499" y="5775667"/>
            <a:ext cx="3150076" cy="246221"/>
          </a:xfrm>
          <a:prstGeom prst="rect">
            <a:avLst/>
          </a:prstGeom>
          <a:noFill/>
        </p:spPr>
        <p:txBody>
          <a:bodyPr wrap="square">
            <a:spAutoFit/>
          </a:bodyPr>
          <a:lstStyle/>
          <a:p>
            <a:r>
              <a:rPr lang="es-ES_tradnl" sz="1000" i="1" dirty="0"/>
              <a:t>Tono de color más oscuro = mayor intensidad</a:t>
            </a:r>
          </a:p>
        </p:txBody>
      </p:sp>
      <p:sp>
        <p:nvSpPr>
          <p:cNvPr id="11" name="TextBox 10">
            <a:extLst>
              <a:ext uri="{FF2B5EF4-FFF2-40B4-BE49-F238E27FC236}">
                <a16:creationId xmlns:a16="http://schemas.microsoft.com/office/drawing/2014/main" id="{C39DD493-7E9D-964F-B421-E7520C247E1E}"/>
              </a:ext>
            </a:extLst>
          </p:cNvPr>
          <p:cNvSpPr txBox="1"/>
          <p:nvPr/>
        </p:nvSpPr>
        <p:spPr>
          <a:xfrm>
            <a:off x="4621503" y="4122031"/>
            <a:ext cx="6197537" cy="584775"/>
          </a:xfrm>
          <a:prstGeom prst="rect">
            <a:avLst/>
          </a:prstGeom>
          <a:noFill/>
        </p:spPr>
        <p:txBody>
          <a:bodyPr wrap="square" rtlCol="0">
            <a:spAutoFit/>
          </a:bodyPr>
          <a:lstStyle/>
          <a:p>
            <a:endParaRPr lang="es-ES_tradnl" sz="1600" b="1">
              <a:solidFill>
                <a:srgbClr val="0070C0"/>
              </a:solidFill>
            </a:endParaRPr>
          </a:p>
          <a:p>
            <a:endParaRPr lang="es-ES_tradnl" sz="1600" b="1">
              <a:solidFill>
                <a:srgbClr val="0070C0"/>
              </a:solidFill>
            </a:endParaRPr>
          </a:p>
        </p:txBody>
      </p:sp>
      <p:sp>
        <p:nvSpPr>
          <p:cNvPr id="13" name="TextBox 12">
            <a:extLst>
              <a:ext uri="{FF2B5EF4-FFF2-40B4-BE49-F238E27FC236}">
                <a16:creationId xmlns:a16="http://schemas.microsoft.com/office/drawing/2014/main" id="{13892403-2029-1B4F-BA00-834AFB99795D}"/>
              </a:ext>
            </a:extLst>
          </p:cNvPr>
          <p:cNvSpPr txBox="1"/>
          <p:nvPr/>
        </p:nvSpPr>
        <p:spPr>
          <a:xfrm>
            <a:off x="5359399" y="4380101"/>
            <a:ext cx="6056541" cy="830997"/>
          </a:xfrm>
          <a:prstGeom prst="rect">
            <a:avLst/>
          </a:prstGeom>
          <a:noFill/>
        </p:spPr>
        <p:txBody>
          <a:bodyPr wrap="square" rtlCol="0">
            <a:spAutoFit/>
          </a:bodyPr>
          <a:lstStyle/>
          <a:p>
            <a:r>
              <a:rPr lang="es-ES_tradnl" sz="1600" b="1" dirty="0">
                <a:solidFill>
                  <a:srgbClr val="990099"/>
                </a:solidFill>
              </a:rPr>
              <a:t>Afroamericanos</a:t>
            </a:r>
            <a:r>
              <a:rPr lang="es-ES_tradnl" sz="1600" dirty="0"/>
              <a:t>: </a:t>
            </a:r>
            <a:r>
              <a:rPr lang="es-ES_tradnl" sz="1600" b="1" dirty="0">
                <a:solidFill>
                  <a:srgbClr val="0070C0"/>
                </a:solidFill>
              </a:rPr>
              <a:t>67</a:t>
            </a:r>
            <a:r>
              <a:rPr lang="es-ES_tradnl" sz="800" b="1" dirty="0">
                <a:solidFill>
                  <a:srgbClr val="0070C0"/>
                </a:solidFill>
              </a:rPr>
              <a:t> </a:t>
            </a:r>
            <a:r>
              <a:rPr lang="es-ES_tradnl" sz="1600" b="1" dirty="0">
                <a:solidFill>
                  <a:srgbClr val="0070C0"/>
                </a:solidFill>
              </a:rPr>
              <a:t>% están de acuerdo</a:t>
            </a:r>
          </a:p>
          <a:p>
            <a:r>
              <a:rPr lang="es-ES_tradnl" sz="1600" b="1" dirty="0">
                <a:solidFill>
                  <a:schemeClr val="accent6"/>
                </a:solidFill>
              </a:rPr>
              <a:t>Hispanos</a:t>
            </a:r>
            <a:r>
              <a:rPr lang="es-ES_tradnl" sz="1600" dirty="0"/>
              <a:t>: </a:t>
            </a:r>
            <a:r>
              <a:rPr lang="es-ES_tradnl" sz="1600" b="1" dirty="0">
                <a:solidFill>
                  <a:srgbClr val="0070C0"/>
                </a:solidFill>
              </a:rPr>
              <a:t>66</a:t>
            </a:r>
            <a:r>
              <a:rPr lang="es-ES_tradnl" sz="800" b="1" dirty="0">
                <a:solidFill>
                  <a:srgbClr val="0070C0"/>
                </a:solidFill>
              </a:rPr>
              <a:t> </a:t>
            </a:r>
            <a:r>
              <a:rPr lang="es-ES_tradnl" sz="1600" b="1" dirty="0">
                <a:solidFill>
                  <a:srgbClr val="0070C0"/>
                </a:solidFill>
              </a:rPr>
              <a:t>% están de acuerdo</a:t>
            </a:r>
          </a:p>
          <a:p>
            <a:r>
              <a:rPr lang="es-ES_tradnl" sz="1600" b="1" dirty="0">
                <a:solidFill>
                  <a:schemeClr val="accent4"/>
                </a:solidFill>
              </a:rPr>
              <a:t>Blancos</a:t>
            </a:r>
            <a:r>
              <a:rPr lang="es-ES_tradnl" sz="1600" dirty="0"/>
              <a:t>: </a:t>
            </a:r>
            <a:r>
              <a:rPr lang="es-ES_tradnl" sz="1600" b="1" dirty="0">
                <a:solidFill>
                  <a:schemeClr val="accent2"/>
                </a:solidFill>
              </a:rPr>
              <a:t>50</a:t>
            </a:r>
            <a:r>
              <a:rPr lang="es-ES_tradnl" sz="800" b="1" dirty="0">
                <a:solidFill>
                  <a:schemeClr val="accent2"/>
                </a:solidFill>
              </a:rPr>
              <a:t> </a:t>
            </a:r>
            <a:r>
              <a:rPr lang="es-ES_tradnl" sz="1600" b="1" dirty="0">
                <a:solidFill>
                  <a:schemeClr val="accent2"/>
                </a:solidFill>
              </a:rPr>
              <a:t>% están de acuerdo</a:t>
            </a:r>
          </a:p>
        </p:txBody>
      </p:sp>
      <p:grpSp>
        <p:nvGrpSpPr>
          <p:cNvPr id="3" name="Agrupar 2"/>
          <p:cNvGrpSpPr/>
          <p:nvPr/>
        </p:nvGrpSpPr>
        <p:grpSpPr>
          <a:xfrm>
            <a:off x="4635618" y="2003545"/>
            <a:ext cx="6672372" cy="2878827"/>
            <a:chOff x="4635618" y="2003545"/>
            <a:chExt cx="6672372" cy="2878827"/>
          </a:xfrm>
        </p:grpSpPr>
        <p:graphicFrame>
          <p:nvGraphicFramePr>
            <p:cNvPr id="6" name="Chart 5">
              <a:extLst>
                <a:ext uri="{FF2B5EF4-FFF2-40B4-BE49-F238E27FC236}">
                  <a16:creationId xmlns:a16="http://schemas.microsoft.com/office/drawing/2014/main" id="{B9892FD9-6A1C-034C-9FE3-F1673315EE42}"/>
                </a:ext>
              </a:extLst>
            </p:cNvPr>
            <p:cNvGraphicFramePr/>
            <p:nvPr>
              <p:extLst>
                <p:ext uri="{D42A27DB-BD31-4B8C-83A1-F6EECF244321}">
                  <p14:modId xmlns:p14="http://schemas.microsoft.com/office/powerpoint/2010/main" val="4200917194"/>
                </p:ext>
              </p:extLst>
            </p:nvPr>
          </p:nvGraphicFramePr>
          <p:xfrm>
            <a:off x="4635618" y="2003545"/>
            <a:ext cx="6642500" cy="287882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832FC3C-09B7-EA4D-A632-E9BA816AF0EE}"/>
                </a:ext>
              </a:extLst>
            </p:cNvPr>
            <p:cNvSpPr txBox="1"/>
            <p:nvPr/>
          </p:nvSpPr>
          <p:spPr>
            <a:xfrm>
              <a:off x="5422899" y="2043369"/>
              <a:ext cx="2737360" cy="461665"/>
            </a:xfrm>
            <a:prstGeom prst="rect">
              <a:avLst/>
            </a:prstGeom>
            <a:noFill/>
          </p:spPr>
          <p:txBody>
            <a:bodyPr wrap="square">
              <a:spAutoFit/>
            </a:bodyPr>
            <a:lstStyle/>
            <a:p>
              <a:pPr algn="ctr"/>
              <a:r>
                <a:rPr lang="es-ES_tradnl" sz="2400" b="1" dirty="0"/>
                <a:t> </a:t>
              </a:r>
              <a:r>
                <a:rPr lang="es-ES_tradnl" sz="1600" b="1" dirty="0"/>
                <a:t>58</a:t>
              </a:r>
              <a:r>
                <a:rPr lang="es-ES_tradnl" sz="800" b="1" dirty="0"/>
                <a:t> </a:t>
              </a:r>
              <a:r>
                <a:rPr lang="es-ES_tradnl" sz="1600" b="1" dirty="0"/>
                <a:t>% de acuerdo</a:t>
              </a:r>
            </a:p>
          </p:txBody>
        </p:sp>
        <p:sp>
          <p:nvSpPr>
            <p:cNvPr id="10" name="TextBox 9">
              <a:extLst>
                <a:ext uri="{FF2B5EF4-FFF2-40B4-BE49-F238E27FC236}">
                  <a16:creationId xmlns:a16="http://schemas.microsoft.com/office/drawing/2014/main" id="{C3397E5B-4999-9941-8E53-8D953E492DE6}"/>
                </a:ext>
              </a:extLst>
            </p:cNvPr>
            <p:cNvSpPr txBox="1"/>
            <p:nvPr/>
          </p:nvSpPr>
          <p:spPr>
            <a:xfrm>
              <a:off x="9127964" y="2134730"/>
              <a:ext cx="2180026" cy="338554"/>
            </a:xfrm>
            <a:prstGeom prst="rect">
              <a:avLst/>
            </a:prstGeom>
            <a:noFill/>
          </p:spPr>
          <p:txBody>
            <a:bodyPr wrap="square">
              <a:spAutoFit/>
            </a:bodyPr>
            <a:lstStyle/>
            <a:p>
              <a:pPr algn="ctr"/>
              <a:r>
                <a:rPr lang="es-ES_tradnl" sz="1600" b="1" dirty="0"/>
                <a:t>19</a:t>
              </a:r>
              <a:r>
                <a:rPr lang="es-ES_tradnl" sz="800" b="1" dirty="0"/>
                <a:t> </a:t>
              </a:r>
              <a:r>
                <a:rPr lang="es-ES_tradnl" sz="1600" b="1" dirty="0"/>
                <a:t>% en desacuerdo</a:t>
              </a:r>
            </a:p>
          </p:txBody>
        </p:sp>
        <p:sp>
          <p:nvSpPr>
            <p:cNvPr id="12" name="TextBox 11">
              <a:extLst>
                <a:ext uri="{FF2B5EF4-FFF2-40B4-BE49-F238E27FC236}">
                  <a16:creationId xmlns:a16="http://schemas.microsoft.com/office/drawing/2014/main" id="{D726D69E-0443-2D44-8322-58444287ED61}"/>
                </a:ext>
              </a:extLst>
            </p:cNvPr>
            <p:cNvSpPr txBox="1"/>
            <p:nvPr/>
          </p:nvSpPr>
          <p:spPr>
            <a:xfrm>
              <a:off x="8160259" y="2173288"/>
              <a:ext cx="1139155" cy="713016"/>
            </a:xfrm>
            <a:prstGeom prst="rect">
              <a:avLst/>
            </a:prstGeom>
            <a:noFill/>
          </p:spPr>
          <p:txBody>
            <a:bodyPr wrap="square">
              <a:spAutoFit/>
            </a:bodyPr>
            <a:lstStyle/>
            <a:p>
              <a:pPr algn="ctr">
                <a:lnSpc>
                  <a:spcPts val="1240"/>
                </a:lnSpc>
              </a:pPr>
              <a:r>
                <a:rPr lang="es-ES_tradnl" sz="1200" b="1" dirty="0"/>
                <a:t>Ni de acuerdo </a:t>
              </a:r>
              <a:br>
                <a:rPr lang="es-ES_tradnl" sz="1200" b="1" dirty="0"/>
              </a:br>
              <a:r>
                <a:rPr lang="es-ES_tradnl" sz="1200" b="1" dirty="0"/>
                <a:t>ni en </a:t>
              </a:r>
              <a:br>
                <a:rPr lang="es-ES_tradnl" sz="1200" b="1" dirty="0"/>
              </a:br>
              <a:r>
                <a:rPr lang="es-ES_tradnl" sz="1200" b="1" dirty="0"/>
                <a:t>desacuerdo</a:t>
              </a:r>
            </a:p>
          </p:txBody>
        </p:sp>
        <p:sp>
          <p:nvSpPr>
            <p:cNvPr id="20" name="Left Bracket 19"/>
            <p:cNvSpPr/>
            <p:nvPr/>
          </p:nvSpPr>
          <p:spPr>
            <a:xfrm rot="5400000">
              <a:off x="6623305" y="1307847"/>
              <a:ext cx="336548" cy="2737359"/>
            </a:xfrm>
            <a:prstGeom prst="leftBracket">
              <a:avLst/>
            </a:prstGeom>
            <a:ln w="38100">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Left Bracket 20"/>
            <p:cNvSpPr/>
            <p:nvPr/>
          </p:nvSpPr>
          <p:spPr>
            <a:xfrm rot="5400000">
              <a:off x="9548734" y="2258934"/>
              <a:ext cx="336546" cy="835186"/>
            </a:xfrm>
            <a:prstGeom prst="leftBracket">
              <a:avLst/>
            </a:prstGeom>
            <a:ln w="38100">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23049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9400-7D4E-2E49-A91D-4F3C98F43AAA}"/>
              </a:ext>
            </a:extLst>
          </p:cNvPr>
          <p:cNvSpPr>
            <a:spLocks noGrp="1"/>
          </p:cNvSpPr>
          <p:nvPr>
            <p:ph type="title"/>
          </p:nvPr>
        </p:nvSpPr>
        <p:spPr/>
        <p:txBody>
          <a:bodyPr/>
          <a:lstStyle/>
          <a:p>
            <a:r>
              <a:rPr lang="es-ES_tradnl" sz="3200" dirty="0"/>
              <a:t>Los padres quieren contar con herramientas para colaborar con los maestros en la creación de un plan para sus hijos</a:t>
            </a:r>
            <a:endParaRPr lang="en-US" sz="3200" dirty="0"/>
          </a:p>
        </p:txBody>
      </p:sp>
      <p:sp>
        <p:nvSpPr>
          <p:cNvPr id="22" name="Footer Placeholder 3">
            <a:extLst>
              <a:ext uri="{FF2B5EF4-FFF2-40B4-BE49-F238E27FC236}">
                <a16:creationId xmlns:a16="http://schemas.microsoft.com/office/drawing/2014/main" id="{5397D58E-81D6-4F57-91B9-2FE6F132C3EA}"/>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34CE2C49-B34F-5740-8D40-9DB54D2C94A1}"/>
              </a:ext>
            </a:extLst>
          </p:cNvPr>
          <p:cNvSpPr>
            <a:spLocks noGrp="1"/>
          </p:cNvSpPr>
          <p:nvPr>
            <p:ph type="sldNum" sz="quarter" idx="12"/>
          </p:nvPr>
        </p:nvSpPr>
        <p:spPr/>
        <p:txBody>
          <a:bodyPr/>
          <a:lstStyle/>
          <a:p>
            <a:fld id="{24516266-9EFC-AA48-A7FA-65B041A20E18}" type="slidenum">
              <a:rPr lang="es-ES_tradnl" smtClean="0"/>
              <a:pPr/>
              <a:t>32</a:t>
            </a:fld>
            <a:endParaRPr lang="es-ES_tradnl"/>
          </a:p>
        </p:txBody>
      </p:sp>
      <p:sp>
        <p:nvSpPr>
          <p:cNvPr id="6" name="TextBox 5">
            <a:extLst>
              <a:ext uri="{FF2B5EF4-FFF2-40B4-BE49-F238E27FC236}">
                <a16:creationId xmlns:a16="http://schemas.microsoft.com/office/drawing/2014/main" id="{173E80CA-DA14-1145-866E-8837F5F6AE8F}"/>
              </a:ext>
            </a:extLst>
          </p:cNvPr>
          <p:cNvSpPr txBox="1"/>
          <p:nvPr/>
        </p:nvSpPr>
        <p:spPr>
          <a:xfrm>
            <a:off x="6145121" y="4780191"/>
            <a:ext cx="4321199" cy="830997"/>
          </a:xfrm>
          <a:prstGeom prst="rect">
            <a:avLst/>
          </a:prstGeom>
          <a:noFill/>
        </p:spPr>
        <p:txBody>
          <a:bodyPr wrap="square" rtlCol="0">
            <a:noAutofit/>
          </a:bodyPr>
          <a:lstStyle/>
          <a:p>
            <a:r>
              <a:rPr lang="es-ES_tradnl" sz="1600" b="1" dirty="0">
                <a:solidFill>
                  <a:srgbClr val="990099"/>
                </a:solidFill>
              </a:rPr>
              <a:t>Afroamericanos</a:t>
            </a:r>
            <a:r>
              <a:rPr lang="es-ES_tradnl" sz="1600" dirty="0"/>
              <a:t>: 91</a:t>
            </a:r>
            <a:r>
              <a:rPr lang="es-ES_tradnl" sz="800" dirty="0"/>
              <a:t> </a:t>
            </a:r>
            <a:r>
              <a:rPr lang="es-ES_tradnl" sz="1600" dirty="0"/>
              <a:t>%</a:t>
            </a:r>
          </a:p>
          <a:p>
            <a:r>
              <a:rPr lang="es-ES_tradnl" sz="1600" b="1" dirty="0">
                <a:solidFill>
                  <a:schemeClr val="accent6"/>
                </a:solidFill>
              </a:rPr>
              <a:t>Hispanos</a:t>
            </a:r>
            <a:r>
              <a:rPr lang="es-ES_tradnl" sz="1600" dirty="0"/>
              <a:t>: 88</a:t>
            </a:r>
            <a:r>
              <a:rPr lang="es-ES_tradnl" sz="800" dirty="0"/>
              <a:t> </a:t>
            </a:r>
            <a:r>
              <a:rPr lang="es-ES_tradnl" sz="1600" dirty="0"/>
              <a:t>%</a:t>
            </a:r>
          </a:p>
          <a:p>
            <a:r>
              <a:rPr lang="es-ES_tradnl" sz="1600" b="1" dirty="0">
                <a:solidFill>
                  <a:schemeClr val="accent4"/>
                </a:solidFill>
              </a:rPr>
              <a:t>Blancos</a:t>
            </a:r>
            <a:r>
              <a:rPr lang="es-ES_tradnl" sz="1600" dirty="0"/>
              <a:t>: </a:t>
            </a:r>
            <a:r>
              <a:rPr lang="en-US" sz="1600" b="1" dirty="0">
                <a:solidFill>
                  <a:schemeClr val="accent2"/>
                </a:solidFill>
              </a:rPr>
              <a:t>78</a:t>
            </a:r>
            <a:r>
              <a:rPr lang="es-ES_tradnl" sz="800" b="1" dirty="0">
                <a:solidFill>
                  <a:schemeClr val="accent2"/>
                </a:solidFill>
              </a:rPr>
              <a:t> </a:t>
            </a:r>
            <a:r>
              <a:rPr lang="es-ES_tradnl" sz="1600" b="1" dirty="0">
                <a:solidFill>
                  <a:schemeClr val="accent2"/>
                </a:solidFill>
              </a:rPr>
              <a:t>%</a:t>
            </a:r>
          </a:p>
        </p:txBody>
      </p:sp>
      <p:grpSp>
        <p:nvGrpSpPr>
          <p:cNvPr id="11" name="Agrupar 10"/>
          <p:cNvGrpSpPr/>
          <p:nvPr/>
        </p:nvGrpSpPr>
        <p:grpSpPr>
          <a:xfrm>
            <a:off x="5921346" y="2265988"/>
            <a:ext cx="5603397" cy="2517457"/>
            <a:chOff x="5921346" y="2265988"/>
            <a:chExt cx="5603397" cy="2517457"/>
          </a:xfrm>
        </p:grpSpPr>
        <p:grpSp>
          <p:nvGrpSpPr>
            <p:cNvPr id="3" name="Group 6">
              <a:extLst>
                <a:ext uri="{FF2B5EF4-FFF2-40B4-BE49-F238E27FC236}">
                  <a16:creationId xmlns:a16="http://schemas.microsoft.com/office/drawing/2014/main" id="{F3129A75-568A-4746-ADC2-FD98AFEFA066}"/>
                </a:ext>
              </a:extLst>
            </p:cNvPr>
            <p:cNvGrpSpPr/>
            <p:nvPr/>
          </p:nvGrpSpPr>
          <p:grpSpPr>
            <a:xfrm>
              <a:off x="5921346" y="2269222"/>
              <a:ext cx="1839915" cy="2510969"/>
              <a:chOff x="542438" y="3039805"/>
              <a:chExt cx="1839915" cy="2510969"/>
            </a:xfrm>
          </p:grpSpPr>
          <p:graphicFrame>
            <p:nvGraphicFramePr>
              <p:cNvPr id="8" name="Chart 7">
                <a:extLst>
                  <a:ext uri="{FF2B5EF4-FFF2-40B4-BE49-F238E27FC236}">
                    <a16:creationId xmlns:a16="http://schemas.microsoft.com/office/drawing/2014/main" id="{E809E834-F2CC-094A-B599-74840DA013C2}"/>
                  </a:ext>
                </a:extLst>
              </p:cNvPr>
              <p:cNvGraphicFramePr/>
              <p:nvPr>
                <p:extLst>
                  <p:ext uri="{D42A27DB-BD31-4B8C-83A1-F6EECF244321}">
                    <p14:modId xmlns:p14="http://schemas.microsoft.com/office/powerpoint/2010/main" val="1458778350"/>
                  </p:ext>
                </p:extLst>
              </p:nvPr>
            </p:nvGraphicFramePr>
            <p:xfrm>
              <a:off x="542438" y="3508749"/>
              <a:ext cx="1839915" cy="20420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B24C7FC-BC24-774F-B258-528F0E220B7C}"/>
                  </a:ext>
                </a:extLst>
              </p:cNvPr>
              <p:cNvSpPr txBox="1"/>
              <p:nvPr/>
            </p:nvSpPr>
            <p:spPr>
              <a:xfrm>
                <a:off x="945141" y="4129651"/>
                <a:ext cx="1034508" cy="800219"/>
              </a:xfrm>
              <a:prstGeom prst="rect">
                <a:avLst/>
              </a:prstGeom>
              <a:noFill/>
            </p:spPr>
            <p:txBody>
              <a:bodyPr wrap="none" rtlCol="0">
                <a:spAutoFit/>
              </a:bodyPr>
              <a:lstStyle/>
              <a:p>
                <a:pPr algn="ctr"/>
                <a:r>
                  <a:rPr lang="es-ES_tradnl" sz="3200" dirty="0"/>
                  <a:t>81</a:t>
                </a:r>
                <a:r>
                  <a:rPr lang="es-ES_tradnl" sz="800" dirty="0"/>
                  <a:t> </a:t>
                </a:r>
                <a:r>
                  <a:rPr lang="es-ES_tradnl" sz="3200" dirty="0"/>
                  <a:t>%</a:t>
                </a:r>
              </a:p>
              <a:p>
                <a:pPr algn="ctr"/>
                <a:r>
                  <a:rPr lang="es-ES_tradnl" sz="1400" dirty="0"/>
                  <a:t>Útil</a:t>
                </a:r>
              </a:p>
            </p:txBody>
          </p:sp>
          <p:sp>
            <p:nvSpPr>
              <p:cNvPr id="10" name="TextBox 9">
                <a:extLst>
                  <a:ext uri="{FF2B5EF4-FFF2-40B4-BE49-F238E27FC236}">
                    <a16:creationId xmlns:a16="http://schemas.microsoft.com/office/drawing/2014/main" id="{9C6BE866-7566-2D41-900F-94791258248A}"/>
                  </a:ext>
                </a:extLst>
              </p:cNvPr>
              <p:cNvSpPr txBox="1"/>
              <p:nvPr/>
            </p:nvSpPr>
            <p:spPr>
              <a:xfrm>
                <a:off x="627917" y="3039805"/>
                <a:ext cx="1663562" cy="584776"/>
              </a:xfrm>
              <a:prstGeom prst="rect">
                <a:avLst/>
              </a:prstGeom>
              <a:noFill/>
            </p:spPr>
            <p:txBody>
              <a:bodyPr wrap="square" rtlCol="0">
                <a:spAutoFit/>
              </a:bodyPr>
              <a:lstStyle/>
              <a:p>
                <a:pPr algn="ctr"/>
                <a:r>
                  <a:rPr lang="es-ES_tradnl" sz="1600" dirty="0"/>
                  <a:t>Escuela primaria</a:t>
                </a:r>
              </a:p>
            </p:txBody>
          </p:sp>
        </p:grpSp>
        <p:grpSp>
          <p:nvGrpSpPr>
            <p:cNvPr id="4" name="Group 10">
              <a:extLst>
                <a:ext uri="{FF2B5EF4-FFF2-40B4-BE49-F238E27FC236}">
                  <a16:creationId xmlns:a16="http://schemas.microsoft.com/office/drawing/2014/main" id="{044BA7E0-0B35-2E43-9538-03689925FD2F}"/>
                </a:ext>
              </a:extLst>
            </p:cNvPr>
            <p:cNvGrpSpPr/>
            <p:nvPr/>
          </p:nvGrpSpPr>
          <p:grpSpPr>
            <a:xfrm>
              <a:off x="7839518" y="2269222"/>
              <a:ext cx="1839915" cy="2510969"/>
              <a:chOff x="2382351" y="3039805"/>
              <a:chExt cx="1839915" cy="2510969"/>
            </a:xfrm>
          </p:grpSpPr>
          <p:graphicFrame>
            <p:nvGraphicFramePr>
              <p:cNvPr id="12" name="Chart 11">
                <a:extLst>
                  <a:ext uri="{FF2B5EF4-FFF2-40B4-BE49-F238E27FC236}">
                    <a16:creationId xmlns:a16="http://schemas.microsoft.com/office/drawing/2014/main" id="{25485465-799E-8C48-A270-8AF6DE2AD2C5}"/>
                  </a:ext>
                </a:extLst>
              </p:cNvPr>
              <p:cNvGraphicFramePr/>
              <p:nvPr>
                <p:extLst>
                  <p:ext uri="{D42A27DB-BD31-4B8C-83A1-F6EECF244321}">
                    <p14:modId xmlns:p14="http://schemas.microsoft.com/office/powerpoint/2010/main" val="2948769086"/>
                  </p:ext>
                </p:extLst>
              </p:nvPr>
            </p:nvGraphicFramePr>
            <p:xfrm>
              <a:off x="2382351" y="3508749"/>
              <a:ext cx="1839915" cy="204202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8C737C0B-CC9E-684B-A2AD-CE27084094DE}"/>
                  </a:ext>
                </a:extLst>
              </p:cNvPr>
              <p:cNvSpPr txBox="1"/>
              <p:nvPr/>
            </p:nvSpPr>
            <p:spPr>
              <a:xfrm>
                <a:off x="2785054" y="4129651"/>
                <a:ext cx="1034508" cy="800219"/>
              </a:xfrm>
              <a:prstGeom prst="rect">
                <a:avLst/>
              </a:prstGeom>
              <a:noFill/>
            </p:spPr>
            <p:txBody>
              <a:bodyPr wrap="none" rtlCol="0">
                <a:spAutoFit/>
              </a:bodyPr>
              <a:lstStyle/>
              <a:p>
                <a:pPr algn="ctr"/>
                <a:r>
                  <a:rPr lang="es-ES_tradnl" sz="3200" b="1" dirty="0">
                    <a:solidFill>
                      <a:schemeClr val="accent1"/>
                    </a:solidFill>
                  </a:rPr>
                  <a:t>91</a:t>
                </a:r>
                <a:r>
                  <a:rPr lang="es-ES_tradnl" sz="800" b="1" dirty="0">
                    <a:solidFill>
                      <a:schemeClr val="accent1"/>
                    </a:solidFill>
                  </a:rPr>
                  <a:t> </a:t>
                </a:r>
                <a:r>
                  <a:rPr lang="es-ES_tradnl" sz="3200" b="1" dirty="0">
                    <a:solidFill>
                      <a:schemeClr val="accent1"/>
                    </a:solidFill>
                  </a:rPr>
                  <a:t>%</a:t>
                </a:r>
              </a:p>
              <a:p>
                <a:pPr algn="ctr"/>
                <a:r>
                  <a:rPr lang="es-ES_tradnl" sz="1400" dirty="0"/>
                  <a:t>Útil</a:t>
                </a:r>
              </a:p>
            </p:txBody>
          </p:sp>
          <p:sp>
            <p:nvSpPr>
              <p:cNvPr id="14" name="TextBox 13">
                <a:extLst>
                  <a:ext uri="{FF2B5EF4-FFF2-40B4-BE49-F238E27FC236}">
                    <a16:creationId xmlns:a16="http://schemas.microsoft.com/office/drawing/2014/main" id="{3CB0B645-CEB0-004D-B513-67FB63037658}"/>
                  </a:ext>
                </a:extLst>
              </p:cNvPr>
              <p:cNvSpPr txBox="1"/>
              <p:nvPr/>
            </p:nvSpPr>
            <p:spPr>
              <a:xfrm>
                <a:off x="2470526" y="3039805"/>
                <a:ext cx="1663562" cy="584776"/>
              </a:xfrm>
              <a:prstGeom prst="rect">
                <a:avLst/>
              </a:prstGeom>
              <a:noFill/>
            </p:spPr>
            <p:txBody>
              <a:bodyPr wrap="square" rtlCol="0">
                <a:spAutoFit/>
              </a:bodyPr>
              <a:lstStyle/>
              <a:p>
                <a:pPr algn="ctr"/>
                <a:r>
                  <a:rPr lang="es-ES_tradnl" sz="1600" dirty="0"/>
                  <a:t>Escuela secundaria</a:t>
                </a:r>
              </a:p>
            </p:txBody>
          </p:sp>
        </p:grpSp>
        <p:grpSp>
          <p:nvGrpSpPr>
            <p:cNvPr id="7" name="Group 14">
              <a:extLst>
                <a:ext uri="{FF2B5EF4-FFF2-40B4-BE49-F238E27FC236}">
                  <a16:creationId xmlns:a16="http://schemas.microsoft.com/office/drawing/2014/main" id="{8A8E39B5-4C33-2746-9CB0-4FEC89CC1E93}"/>
                </a:ext>
              </a:extLst>
            </p:cNvPr>
            <p:cNvGrpSpPr/>
            <p:nvPr/>
          </p:nvGrpSpPr>
          <p:grpSpPr>
            <a:xfrm>
              <a:off x="9684828" y="2265988"/>
              <a:ext cx="1839915" cy="2517457"/>
              <a:chOff x="8626988" y="3036571"/>
              <a:chExt cx="1839915" cy="2517457"/>
            </a:xfrm>
          </p:grpSpPr>
          <p:graphicFrame>
            <p:nvGraphicFramePr>
              <p:cNvPr id="16" name="Chart 15">
                <a:extLst>
                  <a:ext uri="{FF2B5EF4-FFF2-40B4-BE49-F238E27FC236}">
                    <a16:creationId xmlns:a16="http://schemas.microsoft.com/office/drawing/2014/main" id="{60979974-B6DF-CF49-A971-BA6754EAB809}"/>
                  </a:ext>
                </a:extLst>
              </p:cNvPr>
              <p:cNvGraphicFramePr/>
              <p:nvPr>
                <p:extLst>
                  <p:ext uri="{D42A27DB-BD31-4B8C-83A1-F6EECF244321}">
                    <p14:modId xmlns:p14="http://schemas.microsoft.com/office/powerpoint/2010/main" val="466904066"/>
                  </p:ext>
                </p:extLst>
              </p:nvPr>
            </p:nvGraphicFramePr>
            <p:xfrm>
              <a:off x="8626988" y="3512003"/>
              <a:ext cx="1839915" cy="2042025"/>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51A3227D-5E6C-224D-A1F1-B75E94F66257}"/>
                  </a:ext>
                </a:extLst>
              </p:cNvPr>
              <p:cNvSpPr txBox="1"/>
              <p:nvPr/>
            </p:nvSpPr>
            <p:spPr>
              <a:xfrm>
                <a:off x="9029691" y="4132905"/>
                <a:ext cx="1034508" cy="800219"/>
              </a:xfrm>
              <a:prstGeom prst="rect">
                <a:avLst/>
              </a:prstGeom>
              <a:noFill/>
            </p:spPr>
            <p:txBody>
              <a:bodyPr wrap="none" rtlCol="0">
                <a:spAutoFit/>
              </a:bodyPr>
              <a:lstStyle/>
              <a:p>
                <a:pPr algn="ctr"/>
                <a:r>
                  <a:rPr lang="es-ES_tradnl" sz="3200" dirty="0"/>
                  <a:t>79</a:t>
                </a:r>
                <a:r>
                  <a:rPr lang="es-ES_tradnl" sz="800" dirty="0"/>
                  <a:t> </a:t>
                </a:r>
                <a:r>
                  <a:rPr lang="es-ES_tradnl" sz="3200" dirty="0"/>
                  <a:t>%</a:t>
                </a:r>
                <a:endParaRPr lang="es-ES_tradnl" sz="1400" dirty="0"/>
              </a:p>
              <a:p>
                <a:pPr algn="ctr"/>
                <a:r>
                  <a:rPr lang="es-ES_tradnl" sz="1400" dirty="0"/>
                  <a:t>Útil</a:t>
                </a:r>
              </a:p>
            </p:txBody>
          </p:sp>
          <p:sp>
            <p:nvSpPr>
              <p:cNvPr id="18" name="TextBox 17">
                <a:extLst>
                  <a:ext uri="{FF2B5EF4-FFF2-40B4-BE49-F238E27FC236}">
                    <a16:creationId xmlns:a16="http://schemas.microsoft.com/office/drawing/2014/main" id="{7164530D-6E63-6649-BF71-DE50F12621BF}"/>
                  </a:ext>
                </a:extLst>
              </p:cNvPr>
              <p:cNvSpPr txBox="1"/>
              <p:nvPr/>
            </p:nvSpPr>
            <p:spPr>
              <a:xfrm>
                <a:off x="8712467" y="3036571"/>
                <a:ext cx="1663562" cy="584776"/>
              </a:xfrm>
              <a:prstGeom prst="rect">
                <a:avLst/>
              </a:prstGeom>
              <a:noFill/>
            </p:spPr>
            <p:txBody>
              <a:bodyPr wrap="square" rtlCol="0">
                <a:spAutoFit/>
              </a:bodyPr>
              <a:lstStyle/>
              <a:p>
                <a:pPr algn="ctr"/>
                <a:r>
                  <a:rPr lang="es-ES_tradnl" sz="1600" dirty="0"/>
                  <a:t>Escuela preparatoria</a:t>
                </a:r>
              </a:p>
            </p:txBody>
          </p:sp>
        </p:grpSp>
      </p:grpSp>
      <p:sp>
        <p:nvSpPr>
          <p:cNvPr id="20" name="TextBox 19">
            <a:extLst>
              <a:ext uri="{FF2B5EF4-FFF2-40B4-BE49-F238E27FC236}">
                <a16:creationId xmlns:a16="http://schemas.microsoft.com/office/drawing/2014/main" id="{FD40DFD5-A165-A845-A21B-4A42A5BEE0ED}"/>
              </a:ext>
            </a:extLst>
          </p:cNvPr>
          <p:cNvSpPr txBox="1"/>
          <p:nvPr/>
        </p:nvSpPr>
        <p:spPr>
          <a:xfrm>
            <a:off x="6145121" y="5724371"/>
            <a:ext cx="3049394" cy="276999"/>
          </a:xfrm>
          <a:prstGeom prst="rect">
            <a:avLst/>
          </a:prstGeom>
          <a:noFill/>
        </p:spPr>
        <p:txBody>
          <a:bodyPr wrap="none" rtlCol="0">
            <a:spAutoFit/>
          </a:bodyPr>
          <a:lstStyle/>
          <a:p>
            <a:r>
              <a:rPr lang="es-ES_tradnl" sz="1200" i="1" dirty="0"/>
              <a:t>Azul más oscuro = “Extremadamente útil”</a:t>
            </a:r>
          </a:p>
        </p:txBody>
      </p:sp>
      <p:grpSp>
        <p:nvGrpSpPr>
          <p:cNvPr id="15" name="Agrupar 14"/>
          <p:cNvGrpSpPr/>
          <p:nvPr/>
        </p:nvGrpSpPr>
        <p:grpSpPr>
          <a:xfrm>
            <a:off x="546100" y="2121705"/>
            <a:ext cx="5041900" cy="3489483"/>
            <a:chOff x="546100" y="2133287"/>
            <a:chExt cx="5041900" cy="3489483"/>
          </a:xfrm>
        </p:grpSpPr>
        <p:sp>
          <p:nvSpPr>
            <p:cNvPr id="21" name="Rounded Rectangle 20">
              <a:extLst>
                <a:ext uri="{FF2B5EF4-FFF2-40B4-BE49-F238E27FC236}">
                  <a16:creationId xmlns:a16="http://schemas.microsoft.com/office/drawing/2014/main" id="{5402119A-97F1-A341-945C-AABFD71EC339}"/>
                </a:ext>
              </a:extLst>
            </p:cNvPr>
            <p:cNvSpPr>
              <a:spLocks/>
            </p:cNvSpPr>
            <p:nvPr/>
          </p:nvSpPr>
          <p:spPr>
            <a:xfrm>
              <a:off x="546100" y="2133287"/>
              <a:ext cx="5041900" cy="3489483"/>
            </a:xfrm>
            <a:prstGeom prst="roundRect">
              <a:avLst>
                <a:gd name="adj" fmla="val 50000"/>
              </a:avLst>
            </a:prstGeom>
            <a:solidFill>
              <a:srgbClr val="167BBF"/>
            </a:solidFill>
            <a:ln>
              <a:noFill/>
            </a:ln>
            <a:effectLst>
              <a:outerShdw dist="88900" dir="30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b="1">
                <a:solidFill>
                  <a:srgbClr val="114470"/>
                </a:solidFill>
                <a:latin typeface="Proxima Nova Rg" panose="02000506030000020004" pitchFamily="2" charset="0"/>
              </a:endParaRPr>
            </a:p>
          </p:txBody>
        </p:sp>
        <p:sp>
          <p:nvSpPr>
            <p:cNvPr id="19" name="TextBox 18">
              <a:extLst>
                <a:ext uri="{FF2B5EF4-FFF2-40B4-BE49-F238E27FC236}">
                  <a16:creationId xmlns:a16="http://schemas.microsoft.com/office/drawing/2014/main" id="{A34BCFBB-7B7E-2148-A8E0-1A5597681834}"/>
                </a:ext>
              </a:extLst>
            </p:cNvPr>
            <p:cNvSpPr txBox="1"/>
            <p:nvPr/>
          </p:nvSpPr>
          <p:spPr>
            <a:xfrm>
              <a:off x="952500" y="2311424"/>
              <a:ext cx="4229100" cy="3172763"/>
            </a:xfrm>
            <a:prstGeom prst="rect">
              <a:avLst/>
            </a:prstGeom>
            <a:noFill/>
          </p:spPr>
          <p:txBody>
            <a:bodyPr wrap="square" rtlCol="0">
              <a:noAutofit/>
            </a:bodyPr>
            <a:lstStyle/>
            <a:p>
              <a:pPr algn="ctr"/>
              <a:r>
                <a:rPr lang="es-ES_tradnl" b="1" dirty="0">
                  <a:solidFill>
                    <a:schemeClr val="bg1"/>
                  </a:solidFill>
                </a:rPr>
                <a:t>¿Qué tan útil sería?</a:t>
              </a:r>
            </a:p>
            <a:p>
              <a:pPr algn="ctr"/>
              <a:r>
                <a:rPr lang="es-ES_tradnl" dirty="0">
                  <a:solidFill>
                    <a:schemeClr val="bg1"/>
                  </a:solidFill>
                  <a:latin typeface="Arial" panose="020B0604020202020204" pitchFamily="34" charset="0"/>
                  <a:ea typeface="Calibri" panose="020F0502020204030204" pitchFamily="34" charset="0"/>
                  <a:cs typeface="Arial" panose="020B0604020202020204" pitchFamily="34" charset="0"/>
                </a:rPr>
                <a:t> Una herramienta para crear </a:t>
              </a:r>
              <a:br>
                <a:rPr lang="es-ES_tradnl" dirty="0">
                  <a:solidFill>
                    <a:schemeClr val="bg1"/>
                  </a:solidFill>
                  <a:latin typeface="Arial" panose="020B0604020202020204" pitchFamily="34" charset="0"/>
                  <a:ea typeface="Calibri" panose="020F0502020204030204" pitchFamily="34" charset="0"/>
                  <a:cs typeface="Arial" panose="020B0604020202020204" pitchFamily="34" charset="0"/>
                </a:rPr>
              </a:br>
              <a:r>
                <a:rPr lang="es-ES_tradnl" dirty="0">
                  <a:solidFill>
                    <a:schemeClr val="bg1"/>
                  </a:solidFill>
                  <a:latin typeface="Arial" panose="020B0604020202020204" pitchFamily="34" charset="0"/>
                  <a:ea typeface="Calibri" panose="020F0502020204030204" pitchFamily="34" charset="0"/>
                  <a:cs typeface="Arial" panose="020B0604020202020204" pitchFamily="34" charset="0"/>
                </a:rPr>
                <a:t>un plan personalizado para cada estudiante en el próximo año escolar. </a:t>
              </a:r>
              <a:br>
                <a:rPr lang="es-ES_tradnl" dirty="0">
                  <a:solidFill>
                    <a:schemeClr val="bg1"/>
                  </a:solidFill>
                  <a:latin typeface="Arial" panose="020B0604020202020204" pitchFamily="34" charset="0"/>
                  <a:ea typeface="Calibri" panose="020F0502020204030204" pitchFamily="34" charset="0"/>
                  <a:cs typeface="Arial" panose="020B0604020202020204" pitchFamily="34" charset="0"/>
                </a:rPr>
              </a:br>
              <a:r>
                <a:rPr lang="es-ES_tradnl" dirty="0">
                  <a:solidFill>
                    <a:schemeClr val="bg1"/>
                  </a:solidFill>
                  <a:latin typeface="Arial" panose="020B0604020202020204" pitchFamily="34" charset="0"/>
                  <a:ea typeface="Calibri" panose="020F0502020204030204" pitchFamily="34" charset="0"/>
                  <a:cs typeface="Arial" panose="020B0604020202020204" pitchFamily="34" charset="0"/>
                </a:rPr>
                <a:t>Esta herramienta utiliza los aportes </a:t>
              </a:r>
              <a:br>
                <a:rPr lang="es-ES_tradnl" dirty="0">
                  <a:solidFill>
                    <a:schemeClr val="bg1"/>
                  </a:solidFill>
                  <a:latin typeface="Arial" panose="020B0604020202020204" pitchFamily="34" charset="0"/>
                  <a:ea typeface="Calibri" panose="020F0502020204030204" pitchFamily="34" charset="0"/>
                  <a:cs typeface="Arial" panose="020B0604020202020204" pitchFamily="34" charset="0"/>
                </a:rPr>
              </a:br>
              <a:r>
                <a:rPr lang="es-ES_tradnl" dirty="0">
                  <a:solidFill>
                    <a:schemeClr val="bg1"/>
                  </a:solidFill>
                  <a:latin typeface="Arial" panose="020B0604020202020204" pitchFamily="34" charset="0"/>
                  <a:ea typeface="Calibri" panose="020F0502020204030204" pitchFamily="34" charset="0"/>
                  <a:cs typeface="Arial" panose="020B0604020202020204" pitchFamily="34" charset="0"/>
                </a:rPr>
                <a:t>de padres, maestros y estudiantes sobre las metas personales y académicas del estudiante, </a:t>
              </a:r>
              <a:br>
                <a:rPr lang="es-ES_tradnl" dirty="0">
                  <a:solidFill>
                    <a:schemeClr val="bg1"/>
                  </a:solidFill>
                  <a:latin typeface="Arial" panose="020B0604020202020204" pitchFamily="34" charset="0"/>
                  <a:ea typeface="Calibri" panose="020F0502020204030204" pitchFamily="34" charset="0"/>
                  <a:cs typeface="Arial" panose="020B0604020202020204" pitchFamily="34" charset="0"/>
                </a:rPr>
              </a:br>
              <a:r>
                <a:rPr lang="es-ES_tradnl" dirty="0">
                  <a:solidFill>
                    <a:schemeClr val="bg1"/>
                  </a:solidFill>
                  <a:latin typeface="Arial" panose="020B0604020202020204" pitchFamily="34" charset="0"/>
                  <a:ea typeface="Calibri" panose="020F0502020204030204" pitchFamily="34" charset="0"/>
                  <a:cs typeface="Arial" panose="020B0604020202020204" pitchFamily="34" charset="0"/>
                </a:rPr>
                <a:t>más los datos sobre su desempeño académico reciente, para desarrollar </a:t>
              </a:r>
              <a:br>
                <a:rPr lang="es-ES_tradnl" dirty="0">
                  <a:solidFill>
                    <a:schemeClr val="bg1"/>
                  </a:solidFill>
                  <a:latin typeface="Arial" panose="020B0604020202020204" pitchFamily="34" charset="0"/>
                  <a:ea typeface="Calibri" panose="020F0502020204030204" pitchFamily="34" charset="0"/>
                  <a:cs typeface="Arial" panose="020B0604020202020204" pitchFamily="34" charset="0"/>
                </a:rPr>
              </a:br>
              <a:r>
                <a:rPr lang="es-ES_tradnl" dirty="0">
                  <a:solidFill>
                    <a:schemeClr val="bg1"/>
                  </a:solidFill>
                  <a:latin typeface="Arial" panose="020B0604020202020204" pitchFamily="34" charset="0"/>
                  <a:ea typeface="Calibri" panose="020F0502020204030204" pitchFamily="34" charset="0"/>
                  <a:cs typeface="Arial" panose="020B0604020202020204" pitchFamily="34" charset="0"/>
                </a:rPr>
                <a:t>un plan personalizado.</a:t>
              </a:r>
              <a:endParaRPr lang="es-ES_tradnl"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78013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a:extLst>
              <a:ext uri="{FF2B5EF4-FFF2-40B4-BE49-F238E27FC236}">
                <a16:creationId xmlns:a16="http://schemas.microsoft.com/office/drawing/2014/main" id="{5397D58E-81D6-4F57-91B9-2FE6F132C3EA}"/>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34CE2C49-B34F-5740-8D40-9DB54D2C94A1}"/>
              </a:ext>
            </a:extLst>
          </p:cNvPr>
          <p:cNvSpPr>
            <a:spLocks noGrp="1"/>
          </p:cNvSpPr>
          <p:nvPr>
            <p:ph type="sldNum" sz="quarter" idx="12"/>
          </p:nvPr>
        </p:nvSpPr>
        <p:spPr/>
        <p:txBody>
          <a:bodyPr/>
          <a:lstStyle/>
          <a:p>
            <a:fld id="{24516266-9EFC-AA48-A7FA-65B041A20E18}" type="slidenum">
              <a:rPr lang="es-ES_tradnl" smtClean="0"/>
              <a:pPr/>
              <a:t>33</a:t>
            </a:fld>
            <a:endParaRPr lang="es-ES_tradnl"/>
          </a:p>
        </p:txBody>
      </p:sp>
      <p:sp>
        <p:nvSpPr>
          <p:cNvPr id="24" name="Title 1">
            <a:extLst>
              <a:ext uri="{FF2B5EF4-FFF2-40B4-BE49-F238E27FC236}">
                <a16:creationId xmlns:a16="http://schemas.microsoft.com/office/drawing/2014/main" id="{FF8B52A1-C754-E34E-8E03-08CAE7CB0924}"/>
              </a:ext>
            </a:extLst>
          </p:cNvPr>
          <p:cNvSpPr>
            <a:spLocks noGrp="1"/>
          </p:cNvSpPr>
          <p:nvPr>
            <p:ph type="title"/>
          </p:nvPr>
        </p:nvSpPr>
        <p:spPr>
          <a:xfrm>
            <a:off x="2553" y="-33800"/>
            <a:ext cx="12189447" cy="1235870"/>
          </a:xfrm>
        </p:spPr>
        <p:txBody>
          <a:bodyPr/>
          <a:lstStyle/>
          <a:p>
            <a:r>
              <a:rPr lang="es-ES_tradnl" dirty="0"/>
              <a:t>Plan de acción para padres y maestros</a:t>
            </a:r>
          </a:p>
        </p:txBody>
      </p:sp>
      <p:sp>
        <p:nvSpPr>
          <p:cNvPr id="25" name="Content Placeholder 2">
            <a:extLst>
              <a:ext uri="{FF2B5EF4-FFF2-40B4-BE49-F238E27FC236}">
                <a16:creationId xmlns:a16="http://schemas.microsoft.com/office/drawing/2014/main" id="{726496F1-A394-814B-8238-B378B59F11E5}"/>
              </a:ext>
            </a:extLst>
          </p:cNvPr>
          <p:cNvSpPr>
            <a:spLocks noGrp="1"/>
          </p:cNvSpPr>
          <p:nvPr>
            <p:ph idx="1"/>
          </p:nvPr>
        </p:nvSpPr>
        <p:spPr>
          <a:xfrm>
            <a:off x="6690087" y="1670767"/>
            <a:ext cx="5099408" cy="4608616"/>
          </a:xfrm>
        </p:spPr>
        <p:txBody>
          <a:bodyPr/>
          <a:lstStyle/>
          <a:p>
            <a:pPr marL="320040" indent="-320040">
              <a:lnSpc>
                <a:spcPts val="2500"/>
              </a:lnSpc>
              <a:spcBef>
                <a:spcPts val="0"/>
              </a:spcBef>
              <a:spcAft>
                <a:spcPts val="1500"/>
              </a:spcAft>
            </a:pPr>
            <a:r>
              <a:rPr lang="es-ES_tradnl" sz="2000" dirty="0"/>
              <a:t>Desarrollado como una plantilla independiente, puede ser </a:t>
            </a:r>
            <a:br>
              <a:rPr lang="es-ES_tradnl" sz="2000" dirty="0"/>
            </a:br>
            <a:r>
              <a:rPr lang="es-ES_tradnl" sz="2000" b="1" dirty="0"/>
              <a:t>personalizado</a:t>
            </a:r>
            <a:r>
              <a:rPr lang="es-ES_tradnl" sz="2000" dirty="0"/>
              <a:t> para adaptarse </a:t>
            </a:r>
            <a:br>
              <a:rPr lang="es-ES_tradnl" sz="2000" dirty="0"/>
            </a:br>
            <a:r>
              <a:rPr lang="es-ES_tradnl" sz="2000" dirty="0"/>
              <a:t>a las necesidades de los distritos y </a:t>
            </a:r>
            <a:r>
              <a:rPr lang="es-ES_tradnl" sz="2000" b="1" dirty="0"/>
              <a:t>utilizado electrónicamente</a:t>
            </a:r>
            <a:r>
              <a:rPr lang="es-ES_tradnl" sz="2000" dirty="0"/>
              <a:t>.</a:t>
            </a:r>
          </a:p>
          <a:p>
            <a:pPr marL="320040" indent="-320040">
              <a:lnSpc>
                <a:spcPts val="2500"/>
              </a:lnSpc>
              <a:spcBef>
                <a:spcPts val="0"/>
              </a:spcBef>
              <a:spcAft>
                <a:spcPts val="1500"/>
              </a:spcAft>
            </a:pPr>
            <a:r>
              <a:rPr lang="es-ES_tradnl" sz="2000" dirty="0"/>
              <a:t>Las versiones electrónicas pueden </a:t>
            </a:r>
            <a:br>
              <a:rPr lang="es-ES_tradnl" sz="2000" dirty="0"/>
            </a:br>
            <a:r>
              <a:rPr lang="es-ES_tradnl" sz="2000" dirty="0"/>
              <a:t>incorporarse a los portales y plataformas de aprendizaje existentes garantizando la </a:t>
            </a:r>
            <a:r>
              <a:rPr lang="es-ES_tradnl" sz="2000" b="1" dirty="0"/>
              <a:t>privacidad de los estudiantes</a:t>
            </a:r>
            <a:r>
              <a:rPr lang="es-ES_tradnl" sz="2000" dirty="0"/>
              <a:t>.</a:t>
            </a:r>
          </a:p>
          <a:p>
            <a:pPr marL="320040" indent="-320040">
              <a:lnSpc>
                <a:spcPts val="2500"/>
              </a:lnSpc>
              <a:spcBef>
                <a:spcPts val="0"/>
              </a:spcBef>
            </a:pPr>
            <a:r>
              <a:rPr lang="es-ES_tradnl" sz="2000" dirty="0"/>
              <a:t>Los distritos pueden </a:t>
            </a:r>
            <a:r>
              <a:rPr lang="es-ES_tradnl" sz="2000" b="1" dirty="0"/>
              <a:t>personalizar:</a:t>
            </a:r>
          </a:p>
          <a:p>
            <a:pPr marL="594360" lvl="1" indent="-182880">
              <a:lnSpc>
                <a:spcPts val="2500"/>
              </a:lnSpc>
              <a:spcBef>
                <a:spcPts val="0"/>
              </a:spcBef>
              <a:buClr>
                <a:srgbClr val="6CACE4"/>
              </a:buClr>
            </a:pPr>
            <a:r>
              <a:rPr lang="es-ES_tradnl" sz="2000" dirty="0"/>
              <a:t>Posicionamiento de marca/logotipos</a:t>
            </a:r>
          </a:p>
          <a:p>
            <a:pPr marL="594360" lvl="1" indent="-182880">
              <a:lnSpc>
                <a:spcPts val="2500"/>
              </a:lnSpc>
              <a:spcBef>
                <a:spcPts val="0"/>
              </a:spcBef>
              <a:buClr>
                <a:srgbClr val="6CACE4"/>
              </a:buClr>
            </a:pPr>
            <a:r>
              <a:rPr lang="es-ES_tradnl" sz="2000" dirty="0"/>
              <a:t>Texto introductorio</a:t>
            </a:r>
          </a:p>
          <a:p>
            <a:pPr marL="594360" lvl="1" indent="-182880">
              <a:lnSpc>
                <a:spcPts val="2500"/>
              </a:lnSpc>
              <a:spcBef>
                <a:spcPts val="0"/>
              </a:spcBef>
              <a:buClr>
                <a:srgbClr val="6CACE4"/>
              </a:buClr>
            </a:pPr>
            <a:r>
              <a:rPr lang="es-ES_tradnl" sz="2000" dirty="0"/>
              <a:t>Recursos</a:t>
            </a:r>
          </a:p>
        </p:txBody>
      </p:sp>
      <p:sp>
        <p:nvSpPr>
          <p:cNvPr id="28" name="Rectangle 27">
            <a:extLst>
              <a:ext uri="{FF2B5EF4-FFF2-40B4-BE49-F238E27FC236}">
                <a16:creationId xmlns:a16="http://schemas.microsoft.com/office/drawing/2014/main" id="{1B664DC3-DB1F-FB42-A9ED-FF6B7612B3ED}"/>
              </a:ext>
            </a:extLst>
          </p:cNvPr>
          <p:cNvSpPr/>
          <p:nvPr/>
        </p:nvSpPr>
        <p:spPr>
          <a:xfrm>
            <a:off x="705574" y="6217850"/>
            <a:ext cx="6914427" cy="276999"/>
          </a:xfrm>
          <a:prstGeom prst="rect">
            <a:avLst/>
          </a:prstGeom>
        </p:spPr>
        <p:txBody>
          <a:bodyPr wrap="square">
            <a:spAutoFit/>
          </a:bodyPr>
          <a:lstStyle/>
          <a:p>
            <a:r>
              <a:rPr lang="es-ES_tradnl" sz="1200" i="1" dirty="0"/>
              <a:t>No se mostró a los encuestados, solo se puso a prueba en grupos de enfoque.</a:t>
            </a:r>
          </a:p>
        </p:txBody>
      </p:sp>
      <p:pic>
        <p:nvPicPr>
          <p:cNvPr id="10" name="Picture 9" descr="Graphical user interface, application, Teams&#10;&#10;Description automatically generated">
            <a:extLst>
              <a:ext uri="{FF2B5EF4-FFF2-40B4-BE49-F238E27FC236}">
                <a16:creationId xmlns:a16="http://schemas.microsoft.com/office/drawing/2014/main" id="{E371EC00-BE20-7D49-90AB-9BD58FE0A2B5}"/>
              </a:ext>
            </a:extLst>
          </p:cNvPr>
          <p:cNvPicPr>
            <a:picLocks noChangeAspect="1"/>
          </p:cNvPicPr>
          <p:nvPr/>
        </p:nvPicPr>
        <p:blipFill>
          <a:blip r:embed="rId3"/>
          <a:stretch>
            <a:fillRect/>
          </a:stretch>
        </p:blipFill>
        <p:spPr>
          <a:xfrm rot="266889">
            <a:off x="3398944" y="2162053"/>
            <a:ext cx="2805621" cy="3857505"/>
          </a:xfrm>
          <a:prstGeom prst="rect">
            <a:avLst/>
          </a:prstGeom>
          <a:noFill/>
          <a:ln>
            <a:solidFill>
              <a:schemeClr val="bg2">
                <a:lumMod val="90000"/>
              </a:schemeClr>
            </a:solidFill>
          </a:ln>
        </p:spPr>
      </p:pic>
      <p:pic>
        <p:nvPicPr>
          <p:cNvPr id="9" name="Picture 8" descr="Graphical user interface, text, application&#10;&#10;Description automatically generated">
            <a:extLst>
              <a:ext uri="{FF2B5EF4-FFF2-40B4-BE49-F238E27FC236}">
                <a16:creationId xmlns:a16="http://schemas.microsoft.com/office/drawing/2014/main" id="{6A080B45-76F3-0F4B-93E7-9F355305E400}"/>
              </a:ext>
            </a:extLst>
          </p:cNvPr>
          <p:cNvPicPr>
            <a:picLocks noChangeAspect="1"/>
          </p:cNvPicPr>
          <p:nvPr/>
        </p:nvPicPr>
        <p:blipFill>
          <a:blip r:embed="rId4"/>
          <a:stretch>
            <a:fillRect/>
          </a:stretch>
        </p:blipFill>
        <p:spPr>
          <a:xfrm rot="21292209">
            <a:off x="580950" y="1862559"/>
            <a:ext cx="3092656" cy="4129996"/>
          </a:xfrm>
          <a:prstGeom prst="rect">
            <a:avLst/>
          </a:prstGeom>
          <a:ln>
            <a:solidFill>
              <a:schemeClr val="bg2">
                <a:lumMod val="90000"/>
              </a:schemeClr>
            </a:solidFill>
          </a:ln>
          <a:effectLst>
            <a:outerShdw blurRad="50800" dist="127000" dir="2700000" sx="10000" sy="10000" algn="ctr" rotWithShape="0">
              <a:srgbClr val="000000">
                <a:alpha val="11000"/>
              </a:srgbClr>
            </a:outerShdw>
          </a:effectLst>
        </p:spPr>
      </p:pic>
    </p:spTree>
    <p:extLst>
      <p:ext uri="{BB962C8B-B14F-4D97-AF65-F5344CB8AC3E}">
        <p14:creationId xmlns:p14="http://schemas.microsoft.com/office/powerpoint/2010/main" val="3778013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1617C5-0687-8143-B348-0C1C75CA5875}"/>
              </a:ext>
            </a:extLst>
          </p:cNvPr>
          <p:cNvSpPr>
            <a:spLocks noGrp="1"/>
          </p:cNvSpPr>
          <p:nvPr>
            <p:ph type="ctrTitle"/>
          </p:nvPr>
        </p:nvSpPr>
        <p:spPr/>
        <p:txBody>
          <a:bodyPr/>
          <a:lstStyle/>
          <a:p>
            <a:r>
              <a:rPr lang="es-ES_tradnl" dirty="0"/>
              <a:t>Próximos pasos</a:t>
            </a:r>
          </a:p>
        </p:txBody>
      </p:sp>
      <p:pic>
        <p:nvPicPr>
          <p:cNvPr id="7" name="Picture 6">
            <a:extLst>
              <a:ext uri="{FF2B5EF4-FFF2-40B4-BE49-F238E27FC236}">
                <a16:creationId xmlns:a16="http://schemas.microsoft.com/office/drawing/2014/main" id="{93807BE7-8F05-E848-8D3D-91FD219FB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358" y="3429000"/>
            <a:ext cx="2626606" cy="2729345"/>
          </a:xfrm>
          <a:prstGeom prst="rect">
            <a:avLst/>
          </a:prstGeom>
        </p:spPr>
      </p:pic>
    </p:spTree>
    <p:extLst>
      <p:ext uri="{BB962C8B-B14F-4D97-AF65-F5344CB8AC3E}">
        <p14:creationId xmlns:p14="http://schemas.microsoft.com/office/powerpoint/2010/main" val="3590635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B5AF-0A75-0048-8A0F-4A1AB82832C7}"/>
              </a:ext>
            </a:extLst>
          </p:cNvPr>
          <p:cNvSpPr>
            <a:spLocks noGrp="1"/>
          </p:cNvSpPr>
          <p:nvPr>
            <p:ph type="title"/>
          </p:nvPr>
        </p:nvSpPr>
        <p:spPr/>
        <p:txBody>
          <a:bodyPr/>
          <a:lstStyle/>
          <a:p>
            <a:r>
              <a:rPr lang="es-ES_tradnl" dirty="0"/>
              <a:t>Próximos pasos</a:t>
            </a:r>
          </a:p>
        </p:txBody>
      </p:sp>
      <p:sp>
        <p:nvSpPr>
          <p:cNvPr id="3" name="Content Placeholder 2">
            <a:extLst>
              <a:ext uri="{FF2B5EF4-FFF2-40B4-BE49-F238E27FC236}">
                <a16:creationId xmlns:a16="http://schemas.microsoft.com/office/drawing/2014/main" id="{57ACD98D-5011-494E-9D0F-D9BE97613FA9}"/>
              </a:ext>
            </a:extLst>
          </p:cNvPr>
          <p:cNvSpPr>
            <a:spLocks noGrp="1"/>
          </p:cNvSpPr>
          <p:nvPr>
            <p:ph idx="1"/>
          </p:nvPr>
        </p:nvSpPr>
        <p:spPr>
          <a:xfrm>
            <a:off x="838200" y="1555390"/>
            <a:ext cx="10833100" cy="4852272"/>
          </a:xfrm>
        </p:spPr>
        <p:txBody>
          <a:bodyPr/>
          <a:lstStyle/>
          <a:p>
            <a:pPr marL="411480" indent="-411480">
              <a:lnSpc>
                <a:spcPts val="3100"/>
              </a:lnSpc>
              <a:spcBef>
                <a:spcPts val="0"/>
              </a:spcBef>
              <a:spcAft>
                <a:spcPts val="1500"/>
              </a:spcAft>
            </a:pPr>
            <a:r>
              <a:rPr lang="es-ES_tradnl" b="1" dirty="0"/>
              <a:t>Comparte esta información </a:t>
            </a:r>
            <a:r>
              <a:rPr lang="es-ES_tradnl" dirty="0"/>
              <a:t>y la herramienta con padres </a:t>
            </a:r>
            <a:br>
              <a:rPr lang="es-ES_tradnl" dirty="0"/>
            </a:br>
            <a:r>
              <a:rPr lang="es-ES_tradnl" dirty="0"/>
              <a:t>y educadores de tu distrito. </a:t>
            </a:r>
          </a:p>
          <a:p>
            <a:pPr marL="411480" indent="-411480">
              <a:lnSpc>
                <a:spcPts val="3100"/>
              </a:lnSpc>
              <a:spcBef>
                <a:spcPts val="0"/>
              </a:spcBef>
              <a:spcAft>
                <a:spcPts val="900"/>
              </a:spcAft>
            </a:pPr>
            <a:r>
              <a:rPr lang="es-ES_tradnl" dirty="0"/>
              <a:t>Si tu escuela o distrito desean adaptar la herramienta para </a:t>
            </a:r>
            <a:br>
              <a:rPr lang="es-ES_tradnl" dirty="0"/>
            </a:br>
            <a:r>
              <a:rPr lang="es-ES_tradnl" dirty="0"/>
              <a:t>un uso más amplio, </a:t>
            </a:r>
            <a:r>
              <a:rPr lang="es-ES_tradnl" b="1" dirty="0"/>
              <a:t>ponte en contacto con nosotros </a:t>
            </a:r>
            <a:r>
              <a:rPr lang="es-ES_tradnl" dirty="0"/>
              <a:t>para </a:t>
            </a:r>
            <a:br>
              <a:rPr lang="es-ES_tradnl" dirty="0"/>
            </a:br>
            <a:r>
              <a:rPr lang="es-ES_tradnl" dirty="0"/>
              <a:t>que te ayudemos a: </a:t>
            </a:r>
          </a:p>
          <a:p>
            <a:pPr marL="868680" lvl="1">
              <a:spcBef>
                <a:spcPts val="0"/>
              </a:spcBef>
              <a:spcAft>
                <a:spcPts val="900"/>
              </a:spcAft>
              <a:buClr>
                <a:srgbClr val="6CACE4"/>
              </a:buClr>
            </a:pPr>
            <a:r>
              <a:rPr lang="es-ES_tradnl" dirty="0"/>
              <a:t>Actualizar la marca/logotipo y agregar los mejores recursos del distrito</a:t>
            </a:r>
          </a:p>
          <a:p>
            <a:pPr marL="868680" lvl="1">
              <a:spcBef>
                <a:spcPts val="0"/>
              </a:spcBef>
              <a:spcAft>
                <a:spcPts val="1500"/>
              </a:spcAft>
              <a:buClr>
                <a:srgbClr val="6CACE4"/>
              </a:buClr>
            </a:pPr>
            <a:r>
              <a:rPr lang="es-ES_tradnl" dirty="0"/>
              <a:t>Si la herramienta será utilizada en línea, decidir cómo incorporarla </a:t>
            </a:r>
            <a:br>
              <a:rPr lang="es-ES_tradnl" dirty="0"/>
            </a:br>
            <a:r>
              <a:rPr lang="es-ES_tradnl" dirty="0"/>
              <a:t>en el portal o plataforma de aprendizaje para ser enviada y </a:t>
            </a:r>
            <a:br>
              <a:rPr lang="es-ES_tradnl" dirty="0"/>
            </a:br>
            <a:r>
              <a:rPr lang="es-ES_tradnl" dirty="0"/>
              <a:t>completada </a:t>
            </a:r>
            <a:r>
              <a:rPr lang="es-ES_tradnl" i="1" u="sng" dirty="0"/>
              <a:t>de manera segura</a:t>
            </a:r>
            <a:r>
              <a:rPr lang="es-ES_tradnl" dirty="0"/>
              <a:t>.  </a:t>
            </a:r>
          </a:p>
          <a:p>
            <a:pPr marL="411480" indent="-411480">
              <a:lnSpc>
                <a:spcPts val="3100"/>
              </a:lnSpc>
              <a:spcBef>
                <a:spcPts val="0"/>
              </a:spcBef>
              <a:spcAft>
                <a:spcPts val="1200"/>
              </a:spcAft>
            </a:pPr>
            <a:r>
              <a:rPr lang="es-ES_tradnl" b="1" dirty="0"/>
              <a:t>Comparte cualquier comentario adicional </a:t>
            </a:r>
            <a:r>
              <a:rPr lang="es-ES_tradnl" dirty="0"/>
              <a:t>sobre esta información y sobre cómo utilizarla para apoyar a los padres. </a:t>
            </a:r>
          </a:p>
        </p:txBody>
      </p:sp>
      <p:sp>
        <p:nvSpPr>
          <p:cNvPr id="4" name="Footer Placeholder 3">
            <a:extLst>
              <a:ext uri="{FF2B5EF4-FFF2-40B4-BE49-F238E27FC236}">
                <a16:creationId xmlns:a16="http://schemas.microsoft.com/office/drawing/2014/main" id="{C0294B1F-9910-0B45-9431-64711FC53602}"/>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E4238D77-0762-4049-BBCF-93F58C87D368}"/>
              </a:ext>
            </a:extLst>
          </p:cNvPr>
          <p:cNvSpPr>
            <a:spLocks noGrp="1"/>
          </p:cNvSpPr>
          <p:nvPr>
            <p:ph type="sldNum" sz="quarter" idx="12"/>
          </p:nvPr>
        </p:nvSpPr>
        <p:spPr/>
        <p:txBody>
          <a:bodyPr/>
          <a:lstStyle/>
          <a:p>
            <a:fld id="{24516266-9EFC-AA48-A7FA-65B041A20E18}" type="slidenum">
              <a:rPr lang="es-ES_tradnl" smtClean="0"/>
              <a:pPr/>
              <a:t>35</a:t>
            </a:fld>
            <a:endParaRPr lang="es-ES_tradnl" dirty="0"/>
          </a:p>
        </p:txBody>
      </p:sp>
    </p:spTree>
    <p:extLst>
      <p:ext uri="{BB962C8B-B14F-4D97-AF65-F5344CB8AC3E}">
        <p14:creationId xmlns:p14="http://schemas.microsoft.com/office/powerpoint/2010/main" val="415188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4311492" y="5519737"/>
            <a:ext cx="7242961" cy="769442"/>
            <a:chOff x="4311492" y="5519737"/>
            <a:chExt cx="7242961" cy="769442"/>
          </a:xfrm>
        </p:grpSpPr>
        <p:sp>
          <p:nvSpPr>
            <p:cNvPr id="28" name="Google Shape;1080;p127">
              <a:extLst>
                <a:ext uri="{FF2B5EF4-FFF2-40B4-BE49-F238E27FC236}">
                  <a16:creationId xmlns:a16="http://schemas.microsoft.com/office/drawing/2014/main" id="{5E048C18-D3FB-D94D-AC78-08B197653028}"/>
                </a:ext>
              </a:extLst>
            </p:cNvPr>
            <p:cNvSpPr txBox="1"/>
            <p:nvPr/>
          </p:nvSpPr>
          <p:spPr>
            <a:xfrm>
              <a:off x="4767198" y="5519738"/>
              <a:ext cx="3280221" cy="76944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s-ES_tradnl" b="1" i="0" u="none" strike="noStrike" kern="0" cap="none" spc="0" normalizeH="0" baseline="0" dirty="0">
                  <a:ln>
                    <a:noFill/>
                  </a:ln>
                  <a:solidFill>
                    <a:srgbClr val="FFFFFF"/>
                  </a:solidFill>
                  <a:effectLst/>
                  <a:uLnTx/>
                  <a:uFillTx/>
                  <a:latin typeface="Arial"/>
                  <a:ea typeface="Arial"/>
                  <a:cs typeface="Arial"/>
                  <a:sym typeface="Arial"/>
                </a:rPr>
                <a:t>Dale </a:t>
              </a:r>
              <a:r>
                <a:rPr kumimoji="0" lang="es-ES_tradnl" b="1" i="0" u="none" strike="noStrike" kern="0" cap="none" spc="0" normalizeH="0" dirty="0">
                  <a:ln>
                    <a:noFill/>
                  </a:ln>
                  <a:solidFill>
                    <a:srgbClr val="FFFFFF"/>
                  </a:solidFill>
                  <a:effectLst/>
                  <a:uLnTx/>
                  <a:uFillTx/>
                  <a:latin typeface="Arial"/>
                  <a:ea typeface="Arial"/>
                  <a:cs typeface="Arial"/>
                  <a:sym typeface="Arial"/>
                </a:rPr>
                <a:t>“Me gusta” a nuestra página en F</a:t>
              </a:r>
              <a:r>
                <a:rPr kumimoji="0" lang="es-ES_tradnl" b="1" i="0" u="none" strike="noStrike" kern="0" cap="none" spc="0" normalizeH="0" baseline="0" dirty="0">
                  <a:ln>
                    <a:noFill/>
                  </a:ln>
                  <a:solidFill>
                    <a:srgbClr val="FFFFFF"/>
                  </a:solidFill>
                  <a:effectLst/>
                  <a:uLnTx/>
                  <a:uFillTx/>
                  <a:latin typeface="Arial"/>
                  <a:ea typeface="Arial"/>
                  <a:cs typeface="Arial"/>
                  <a:sym typeface="Arial"/>
                </a:rPr>
                <a:t>acebook:  </a:t>
              </a:r>
              <a:r>
                <a:rPr kumimoji="0" lang="es-ES_tradnl" b="0" i="0" u="none" strike="noStrike" kern="0" cap="none" spc="0" normalizeH="0" baseline="0" dirty="0" err="1">
                  <a:ln>
                    <a:noFill/>
                  </a:ln>
                  <a:solidFill>
                    <a:srgbClr val="FFFFFF"/>
                  </a:solidFill>
                  <a:effectLst/>
                  <a:uLnTx/>
                  <a:uFillTx/>
                  <a:latin typeface="Arial"/>
                  <a:ea typeface="Arial"/>
                  <a:cs typeface="Arial"/>
                  <a:sym typeface="Arial"/>
                </a:rPr>
                <a:t>Bealearninghero</a:t>
              </a:r>
              <a:endParaRPr kumimoji="0" lang="es-ES_tradnl" b="0" i="0" u="none" strike="noStrike" kern="0" cap="none" spc="0" normalizeH="0" baseline="0" dirty="0">
                <a:ln>
                  <a:noFill/>
                </a:ln>
                <a:solidFill>
                  <a:srgbClr val="000000"/>
                </a:solidFill>
                <a:effectLst/>
                <a:uLnTx/>
                <a:uFillTx/>
                <a:latin typeface="Arial"/>
                <a:ea typeface="Arial"/>
                <a:cs typeface="Arial"/>
                <a:sym typeface="Arial"/>
              </a:endParaRPr>
            </a:p>
          </p:txBody>
        </p:sp>
        <p:sp>
          <p:nvSpPr>
            <p:cNvPr id="29" name="Google Shape;1083;p127">
              <a:extLst>
                <a:ext uri="{FF2B5EF4-FFF2-40B4-BE49-F238E27FC236}">
                  <a16:creationId xmlns:a16="http://schemas.microsoft.com/office/drawing/2014/main" id="{36B87179-CC9C-BD40-9AA2-12B424C0BA73}"/>
                </a:ext>
              </a:extLst>
            </p:cNvPr>
            <p:cNvSpPr txBox="1"/>
            <p:nvPr/>
          </p:nvSpPr>
          <p:spPr>
            <a:xfrm>
              <a:off x="8992425" y="5519737"/>
              <a:ext cx="2562028" cy="769441"/>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s-ES_tradnl" b="1" i="0" u="none" strike="noStrike" kern="0" cap="none" spc="0" normalizeH="0" baseline="0" dirty="0">
                  <a:ln>
                    <a:noFill/>
                  </a:ln>
                  <a:solidFill>
                    <a:srgbClr val="FFFFFF"/>
                  </a:solidFill>
                  <a:effectLst/>
                  <a:uLnTx/>
                  <a:uFillTx/>
                  <a:latin typeface="Arial"/>
                  <a:ea typeface="Arial"/>
                  <a:cs typeface="Arial"/>
                  <a:sym typeface="Arial"/>
                </a:rPr>
                <a:t>Síguenos</a:t>
              </a:r>
              <a:r>
                <a:rPr kumimoji="0" lang="es-ES_tradnl" b="1" i="0" u="none" strike="noStrike" kern="0" cap="none" spc="0" normalizeH="0" dirty="0">
                  <a:ln>
                    <a:noFill/>
                  </a:ln>
                  <a:solidFill>
                    <a:srgbClr val="FFFFFF"/>
                  </a:solidFill>
                  <a:effectLst/>
                  <a:uLnTx/>
                  <a:uFillTx/>
                  <a:latin typeface="Arial"/>
                  <a:ea typeface="Arial"/>
                  <a:cs typeface="Arial"/>
                  <a:sym typeface="Arial"/>
                </a:rPr>
                <a:t> en </a:t>
              </a:r>
              <a:r>
                <a:rPr kumimoji="0" lang="es-ES_tradnl" b="1" i="0" u="none" strike="noStrike" kern="0" cap="none" spc="0" normalizeH="0" baseline="0" dirty="0" err="1">
                  <a:ln>
                    <a:noFill/>
                  </a:ln>
                  <a:solidFill>
                    <a:srgbClr val="FFFFFF"/>
                  </a:solidFill>
                  <a:effectLst/>
                  <a:uLnTx/>
                  <a:uFillTx/>
                  <a:latin typeface="Arial"/>
                  <a:ea typeface="Arial"/>
                  <a:cs typeface="Arial"/>
                  <a:sym typeface="Arial"/>
                </a:rPr>
                <a:t>Twitter</a:t>
              </a:r>
              <a:r>
                <a:rPr kumimoji="0" lang="es-ES_tradnl" b="1" i="0" u="none" strike="noStrike" kern="0" cap="none" spc="0" normalizeH="0" baseline="0" dirty="0">
                  <a:ln>
                    <a:noFill/>
                  </a:ln>
                  <a:solidFill>
                    <a:srgbClr val="FFFFFF"/>
                  </a:solidFill>
                  <a:effectLst/>
                  <a:uLnTx/>
                  <a:uFillTx/>
                  <a:latin typeface="Arial"/>
                  <a:ea typeface="Arial"/>
                  <a:cs typeface="Arial"/>
                  <a:sym typeface="Arial"/>
                </a:rPr>
                <a:t>:</a:t>
              </a:r>
              <a:endParaRPr kumimoji="0" lang="es-ES_tradnl" b="0" i="0" u="none" strike="noStrike" kern="0" cap="none" spc="0" normalizeH="0" baseline="0" dirty="0">
                <a:ln>
                  <a:noFill/>
                </a:ln>
                <a:solidFill>
                  <a:srgbClr val="000000"/>
                </a:solidFill>
                <a:effectLst/>
                <a:uLnTx/>
                <a:uFillTx/>
                <a:latin typeface="Arial"/>
                <a:ea typeface="Arial"/>
                <a:cs typeface="Arial"/>
                <a:sym typeface="Arial"/>
              </a:endParaRPr>
            </a:p>
            <a:p>
              <a:pPr lvl="0">
                <a:buClr>
                  <a:srgbClr val="000000"/>
                </a:buClr>
                <a:buSzPts val="2200"/>
                <a:defRPr/>
              </a:pPr>
              <a:r>
                <a:rPr kumimoji="0" lang="es-ES_tradnl" b="0" i="0" u="none" strike="noStrike" kern="0" cap="none" spc="0" normalizeH="0" baseline="0" dirty="0">
                  <a:ln>
                    <a:noFill/>
                  </a:ln>
                  <a:solidFill>
                    <a:srgbClr val="FFFFFF"/>
                  </a:solidFill>
                  <a:effectLst/>
                  <a:uLnTx/>
                  <a:uFillTx/>
                  <a:latin typeface="Arial"/>
                  <a:cs typeface="Arial"/>
                  <a:sym typeface="Arial"/>
                </a:rPr>
                <a:t>@</a:t>
              </a:r>
              <a:r>
                <a:rPr lang="en-US" kern="0" dirty="0" err="1">
                  <a:solidFill>
                    <a:srgbClr val="FFFFFF"/>
                  </a:solidFill>
                  <a:ea typeface="Arial"/>
                  <a:cs typeface="Arial"/>
                  <a:sym typeface="Arial"/>
                </a:rPr>
                <a:t>BeALearningHero</a:t>
              </a:r>
              <a:endParaRPr lang="en-US" kern="0" dirty="0">
                <a:solidFill>
                  <a:srgbClr val="FFFFFF"/>
                </a:solidFill>
                <a:ea typeface="Arial"/>
                <a:cs typeface="Arial"/>
                <a:sym typeface="Arial"/>
              </a:endParaRPr>
            </a:p>
            <a:p>
              <a:pPr lvl="0">
                <a:buClr>
                  <a:srgbClr val="000000"/>
                </a:buClr>
                <a:buSzPts val="2200"/>
                <a:defRPr/>
              </a:pPr>
              <a:r>
                <a:rPr lang="cs-CZ" kern="0" dirty="0">
                  <a:solidFill>
                    <a:schemeClr val="bg1"/>
                  </a:solidFill>
                  <a:ea typeface="Arial"/>
                  <a:cs typeface="Arial"/>
                  <a:sym typeface="Arial"/>
                </a:rPr>
                <a:t>#</a:t>
              </a:r>
              <a:r>
                <a:rPr lang="cs-CZ" kern="0" dirty="0" err="1">
                  <a:solidFill>
                    <a:schemeClr val="bg1"/>
                  </a:solidFill>
                  <a:ea typeface="Arial"/>
                  <a:cs typeface="Arial"/>
                  <a:sym typeface="Arial"/>
                </a:rPr>
                <a:t>RutaAlFuturo</a:t>
              </a:r>
              <a:endParaRPr kumimoji="0" lang="es-ES_tradnl" b="0" i="0" u="none" strike="noStrike" kern="0" cap="none" spc="0" normalizeH="0" baseline="0" dirty="0">
                <a:ln>
                  <a:noFill/>
                </a:ln>
                <a:solidFill>
                  <a:schemeClr val="bg1"/>
                </a:solidFill>
                <a:effectLst/>
                <a:uLnTx/>
                <a:uFillTx/>
                <a:latin typeface="Arial"/>
                <a:ea typeface="Arial"/>
                <a:cs typeface="Arial"/>
                <a:sym typeface="Arial"/>
              </a:endParaRPr>
            </a:p>
          </p:txBody>
        </p:sp>
        <p:pic>
          <p:nvPicPr>
            <p:cNvPr id="30" name="Picture 29" descr="A picture containing wheel&#10;&#10;Description automatically generated">
              <a:extLst>
                <a:ext uri="{FF2B5EF4-FFF2-40B4-BE49-F238E27FC236}">
                  <a16:creationId xmlns:a16="http://schemas.microsoft.com/office/drawing/2014/main" id="{26E25F4A-5069-7D42-B22F-CD65783A8EF5}"/>
                </a:ext>
              </a:extLst>
            </p:cNvPr>
            <p:cNvPicPr>
              <a:picLocks noChangeAspect="1"/>
            </p:cNvPicPr>
            <p:nvPr/>
          </p:nvPicPr>
          <p:blipFill>
            <a:blip r:embed="rId3"/>
            <a:stretch>
              <a:fillRect/>
            </a:stretch>
          </p:blipFill>
          <p:spPr>
            <a:xfrm>
              <a:off x="8538213" y="5658229"/>
              <a:ext cx="431800" cy="431800"/>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2BD7FAF1-FADB-4040-98BE-8E959D67E2CC}"/>
                </a:ext>
              </a:extLst>
            </p:cNvPr>
            <p:cNvPicPr>
              <a:picLocks noChangeAspect="1"/>
            </p:cNvPicPr>
            <p:nvPr/>
          </p:nvPicPr>
          <p:blipFill>
            <a:blip r:embed="rId4"/>
            <a:stretch>
              <a:fillRect/>
            </a:stretch>
          </p:blipFill>
          <p:spPr>
            <a:xfrm>
              <a:off x="4311492" y="5658229"/>
              <a:ext cx="431800" cy="431800"/>
            </a:xfrm>
            <a:prstGeom prst="rect">
              <a:avLst/>
            </a:prstGeom>
          </p:spPr>
        </p:pic>
      </p:grpSp>
      <p:sp>
        <p:nvSpPr>
          <p:cNvPr id="32" name="Content Placeholder 1">
            <a:extLst>
              <a:ext uri="{FF2B5EF4-FFF2-40B4-BE49-F238E27FC236}">
                <a16:creationId xmlns:a16="http://schemas.microsoft.com/office/drawing/2014/main" id="{525B8DA1-7509-DB46-A9BF-F7360EF75F96}"/>
              </a:ext>
            </a:extLst>
          </p:cNvPr>
          <p:cNvSpPr txBox="1">
            <a:spLocks/>
          </p:cNvSpPr>
          <p:nvPr/>
        </p:nvSpPr>
        <p:spPr>
          <a:xfrm>
            <a:off x="4794092" y="2161106"/>
            <a:ext cx="3723227" cy="20057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5"/>
              </a:buClr>
              <a:buSzPct val="100000"/>
              <a:buFont typeface="STIXGeneral-Regular" pitchFamily="2" charset="2"/>
              <a:buNone/>
              <a:defRPr sz="24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b="1" dirty="0"/>
              <a:t>Erica Gray</a:t>
            </a:r>
            <a:br>
              <a:rPr lang="es-ES_tradnl" sz="1800" b="1" dirty="0"/>
            </a:br>
            <a:r>
              <a:rPr lang="es-ES_tradnl" sz="1800" dirty="0">
                <a:solidFill>
                  <a:srgbClr val="6CACE4"/>
                </a:solidFill>
              </a:rPr>
              <a:t>egray@learningheroes.org</a:t>
            </a:r>
          </a:p>
          <a:p>
            <a:pPr>
              <a:lnSpc>
                <a:spcPct val="100000"/>
              </a:lnSpc>
            </a:pPr>
            <a:endParaRPr lang="es-ES_tradnl" sz="1800" dirty="0"/>
          </a:p>
          <a:p>
            <a:pPr>
              <a:lnSpc>
                <a:spcPct val="100000"/>
              </a:lnSpc>
            </a:pPr>
            <a:r>
              <a:rPr lang="es-ES_tradnl" sz="1800" b="1" dirty="0"/>
              <a:t>Rose </a:t>
            </a:r>
            <a:r>
              <a:rPr lang="es-ES_tradnl" sz="1800" b="1" dirty="0" err="1"/>
              <a:t>Acerra</a:t>
            </a:r>
            <a:br>
              <a:rPr lang="es-ES_tradnl" sz="1800" b="1" dirty="0"/>
            </a:br>
            <a:r>
              <a:rPr lang="es-ES_tradnl" sz="1800" dirty="0">
                <a:solidFill>
                  <a:srgbClr val="6CACE4"/>
                </a:solidFill>
              </a:rPr>
              <a:t>racerra@njpta.org</a:t>
            </a:r>
          </a:p>
          <a:p>
            <a:pPr>
              <a:lnSpc>
                <a:spcPct val="100000"/>
              </a:lnSpc>
            </a:pPr>
            <a:endParaRPr lang="es-ES_tradnl" sz="1800" dirty="0"/>
          </a:p>
        </p:txBody>
      </p:sp>
      <p:sp>
        <p:nvSpPr>
          <p:cNvPr id="10" name="Title 5">
            <a:extLst>
              <a:ext uri="{FF2B5EF4-FFF2-40B4-BE49-F238E27FC236}">
                <a16:creationId xmlns:a16="http://schemas.microsoft.com/office/drawing/2014/main" id="{931617C5-0687-8143-B348-0C1C75CA5875}"/>
              </a:ext>
            </a:extLst>
          </p:cNvPr>
          <p:cNvSpPr txBox="1">
            <a:spLocks/>
          </p:cNvSpPr>
          <p:nvPr/>
        </p:nvSpPr>
        <p:spPr>
          <a:xfrm>
            <a:off x="4730593" y="1033299"/>
            <a:ext cx="2825908" cy="770102"/>
          </a:xfrm>
          <a:prstGeom prst="rect">
            <a:avLst/>
          </a:prstGeom>
        </p:spPr>
        <p:txBody>
          <a:bodyPr/>
          <a:lstStyle>
            <a:lvl1pPr algn="l" defTabSz="914400" rtl="0" eaLnBrk="1" latinLnBrk="0" hangingPunct="1">
              <a:lnSpc>
                <a:spcPct val="90000"/>
              </a:lnSpc>
              <a:spcBef>
                <a:spcPct val="0"/>
              </a:spcBef>
              <a:buNone/>
              <a:defRPr sz="4400" kern="1200">
                <a:solidFill>
                  <a:srgbClr val="114470"/>
                </a:solidFill>
                <a:latin typeface="Arial" panose="020B0604020202020204" pitchFamily="34" charset="0"/>
                <a:ea typeface="+mj-ea"/>
                <a:cs typeface="Arial" panose="020B0604020202020204" pitchFamily="34" charset="0"/>
              </a:defRPr>
            </a:lvl1pPr>
          </a:lstStyle>
          <a:p>
            <a:r>
              <a:rPr lang="es-ES_tradnl" sz="4000" b="1" dirty="0">
                <a:solidFill>
                  <a:schemeClr val="bg1"/>
                </a:solidFill>
              </a:rPr>
              <a:t>Contacto</a:t>
            </a:r>
          </a:p>
        </p:txBody>
      </p:sp>
      <p:sp>
        <p:nvSpPr>
          <p:cNvPr id="11" name="Rectangle 10"/>
          <p:cNvSpPr/>
          <p:nvPr/>
        </p:nvSpPr>
        <p:spPr>
          <a:xfrm>
            <a:off x="340346" y="-1"/>
            <a:ext cx="3101354"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553CD57-9EAB-3547-A55E-6F96FB2FFA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062" y="3798999"/>
            <a:ext cx="1737954" cy="735662"/>
          </a:xfrm>
          <a:prstGeom prst="rect">
            <a:avLst/>
          </a:prstGeom>
        </p:spPr>
      </p:pic>
      <p:pic>
        <p:nvPicPr>
          <p:cNvPr id="13" name="Picture 2" descr="https://cdn-assets-cloud.frontify.com/local/frontify/h_lNxVXLqrDqb2kyrixW3lMmUl7n-aBRzJUzyvzD7_8q8L8Kn0smgRm3LKjS0pTG0HuwrDzWALL59waY7DXUS1IqCYt5s2dfZp6hIoz_8gOe7zzuZ3Spal6g-2zgpK3M?width=1596">
            <a:extLst>
              <a:ext uri="{FF2B5EF4-FFF2-40B4-BE49-F238E27FC236}">
                <a16:creationId xmlns:a16="http://schemas.microsoft.com/office/drawing/2014/main" id="{7E6DC6CA-1249-3E45-AF86-5005CB7820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47" y="279400"/>
            <a:ext cx="3342653" cy="29091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9718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F1756B-98F5-1447-BA8C-14974E48AE50}"/>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91C42396-F1B0-1B47-A3CE-DCCC5AC1F0B3}"/>
              </a:ext>
            </a:extLst>
          </p:cNvPr>
          <p:cNvSpPr>
            <a:spLocks noGrp="1"/>
          </p:cNvSpPr>
          <p:nvPr>
            <p:ph type="sldNum" sz="quarter" idx="12"/>
          </p:nvPr>
        </p:nvSpPr>
        <p:spPr/>
        <p:txBody>
          <a:bodyPr/>
          <a:lstStyle/>
          <a:p>
            <a:fld id="{24516266-9EFC-AA48-A7FA-65B041A20E18}" type="slidenum">
              <a:rPr lang="es-ES_tradnl" smtClean="0"/>
              <a:pPr/>
              <a:t>4</a:t>
            </a:fld>
            <a:endParaRPr lang="es-ES_tradnl"/>
          </a:p>
        </p:txBody>
      </p:sp>
      <p:cxnSp>
        <p:nvCxnSpPr>
          <p:cNvPr id="9" name="Straight Connector 8">
            <a:extLst>
              <a:ext uri="{FF2B5EF4-FFF2-40B4-BE49-F238E27FC236}">
                <a16:creationId xmlns:a16="http://schemas.microsoft.com/office/drawing/2014/main" id="{85FE26DD-6773-7C42-B299-D520685F7A92}"/>
              </a:ext>
            </a:extLst>
          </p:cNvPr>
          <p:cNvCxnSpPr>
            <a:cxnSpLocks/>
          </p:cNvCxnSpPr>
          <p:nvPr/>
        </p:nvCxnSpPr>
        <p:spPr>
          <a:xfrm>
            <a:off x="5667269" y="1330116"/>
            <a:ext cx="857462" cy="0"/>
          </a:xfrm>
          <a:prstGeom prst="line">
            <a:avLst/>
          </a:prstGeom>
          <a:ln w="1270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E8FE8C01-CE77-654D-B871-F42432AF1E60}"/>
              </a:ext>
            </a:extLst>
          </p:cNvPr>
          <p:cNvSpPr txBox="1">
            <a:spLocks/>
          </p:cNvSpPr>
          <p:nvPr/>
        </p:nvSpPr>
        <p:spPr>
          <a:xfrm>
            <a:off x="308919" y="289310"/>
            <a:ext cx="11674238" cy="7589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114470"/>
                </a:solidFill>
                <a:latin typeface="Arial" panose="020B0604020202020204" pitchFamily="34" charset="0"/>
                <a:ea typeface="+mj-ea"/>
                <a:cs typeface="Arial" panose="020B0604020202020204" pitchFamily="34" charset="0"/>
              </a:defRPr>
            </a:lvl1pPr>
          </a:lstStyle>
          <a:p>
            <a:r>
              <a:rPr lang="es-ES_tradnl" dirty="0"/>
              <a:t>El trabajo sobre la mentalidad de </a:t>
            </a:r>
            <a:br>
              <a:rPr lang="es-ES_tradnl" dirty="0"/>
            </a:br>
            <a:r>
              <a:rPr lang="es-ES_tradnl" dirty="0"/>
              <a:t>los padres de Nueva Jersey incluye:</a:t>
            </a:r>
          </a:p>
        </p:txBody>
      </p:sp>
      <p:pic>
        <p:nvPicPr>
          <p:cNvPr id="13" name="Picture 2" descr="https://cdn-assets-cloud.frontify.com/local/frontify/h_lNxVXLqrDqb2kyrixW3lMmUl7n-aBRzJUzyvzD7_8q8L8Kn0smgRm3LKjS0pTG0HuwrDzWALL59waY7DXUS1IqCYt5s2dfZp6hIoz_8gOe7zzuZ3Spal6g-2zgpK3M?width=1596">
            <a:extLst>
              <a:ext uri="{FF2B5EF4-FFF2-40B4-BE49-F238E27FC236}">
                <a16:creationId xmlns:a16="http://schemas.microsoft.com/office/drawing/2014/main" id="{0D02FC78-EFC2-5D47-9FB3-4C219C3CC4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5888" y="472952"/>
            <a:ext cx="2577269" cy="2242998"/>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object 4">
            <a:extLst>
              <a:ext uri="{FF2B5EF4-FFF2-40B4-BE49-F238E27FC236}">
                <a16:creationId xmlns:a16="http://schemas.microsoft.com/office/drawing/2014/main" id="{369377D5-74CA-5545-BC2A-3BA1C15F74BD}"/>
              </a:ext>
            </a:extLst>
          </p:cNvPr>
          <p:cNvSpPr txBox="1"/>
          <p:nvPr/>
        </p:nvSpPr>
        <p:spPr>
          <a:xfrm>
            <a:off x="965199" y="1423851"/>
            <a:ext cx="10756901" cy="5026164"/>
          </a:xfrm>
          <a:prstGeom prst="rect">
            <a:avLst/>
          </a:prstGeom>
        </p:spPr>
        <p:txBody>
          <a:bodyPr vert="horz" wrap="square" lIns="0" tIns="4235" rIns="0" bIns="0" rtlCol="0">
            <a:noAutofit/>
          </a:bodyPr>
          <a:lstStyle/>
          <a:p>
            <a:pPr marL="284934" marR="3081" lvl="0" indent="-277233">
              <a:lnSpc>
                <a:spcPct val="102000"/>
              </a:lnSpc>
              <a:spcBef>
                <a:spcPts val="33"/>
              </a:spcBef>
              <a:buBlip>
                <a:blip r:embed="rId4"/>
              </a:buBlip>
              <a:defRPr/>
            </a:pPr>
            <a:r>
              <a:rPr lang="es-ES_tradnl" sz="2000" b="1" spc="6" dirty="0">
                <a:solidFill>
                  <a:srgbClr val="134471"/>
                </a:solidFill>
                <a:latin typeface="Arial" panose="020B0604020202020204" pitchFamily="34" charset="0"/>
                <a:cs typeface="Arial" panose="020B0604020202020204" pitchFamily="34" charset="0"/>
              </a:rPr>
              <a:t>Colaboración con los socios</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Enlace con individuos y organizaciones que prestan servicios </a:t>
            </a:r>
            <a:br>
              <a:rPr lang="es-ES_tradnl" sz="2000" spc="6" dirty="0">
                <a:solidFill>
                  <a:srgbClr val="1F497D"/>
                </a:solidFill>
                <a:latin typeface="Arial" panose="020B0604020202020204" pitchFamily="34" charset="0"/>
                <a:cs typeface="Arial" panose="020B0604020202020204" pitchFamily="34" charset="0"/>
              </a:rPr>
            </a:br>
            <a:r>
              <a:rPr lang="es-ES_tradnl" sz="2000" spc="6" dirty="0">
                <a:solidFill>
                  <a:srgbClr val="1F497D"/>
                </a:solidFill>
                <a:latin typeface="Arial" panose="020B0604020202020204" pitchFamily="34" charset="0"/>
                <a:cs typeface="Arial" panose="020B0604020202020204" pitchFamily="34" charset="0"/>
              </a:rPr>
              <a:t>a familias en todo el estado de Nueva Jersey </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Comunicación continua con los socios para informar la investigación </a:t>
            </a:r>
            <a:br>
              <a:rPr lang="es-ES_tradnl" sz="2000" spc="6" dirty="0">
                <a:solidFill>
                  <a:srgbClr val="1F497D"/>
                </a:solidFill>
                <a:latin typeface="Arial" panose="020B0604020202020204" pitchFamily="34" charset="0"/>
                <a:cs typeface="Arial" panose="020B0604020202020204" pitchFamily="34" charset="0"/>
              </a:rPr>
            </a:br>
            <a:r>
              <a:rPr lang="es-ES_tradnl" sz="2000" spc="6" dirty="0">
                <a:solidFill>
                  <a:srgbClr val="1F497D"/>
                </a:solidFill>
                <a:latin typeface="Arial" panose="020B0604020202020204" pitchFamily="34" charset="0"/>
                <a:cs typeface="Arial" panose="020B0604020202020204" pitchFamily="34" charset="0"/>
              </a:rPr>
              <a:t>y estrategia para compartir hallazgos, herramientas y recursos</a:t>
            </a:r>
          </a:p>
          <a:p>
            <a:pPr marL="464901" marR="3081" lvl="1">
              <a:lnSpc>
                <a:spcPct val="102000"/>
              </a:lnSpc>
              <a:spcBef>
                <a:spcPts val="33"/>
              </a:spcBef>
              <a:defRPr/>
            </a:pPr>
            <a:endParaRPr lang="es-ES_tradnl" sz="2000" spc="6" dirty="0">
              <a:solidFill>
                <a:srgbClr val="1F497D"/>
              </a:solidFill>
              <a:latin typeface="Arial" panose="020B0604020202020204" pitchFamily="34" charset="0"/>
              <a:cs typeface="Arial" panose="020B0604020202020204" pitchFamily="34" charset="0"/>
            </a:endParaRPr>
          </a:p>
          <a:p>
            <a:pPr marL="284934" marR="3081" lvl="0" indent="-277233" algn="l" defTabSz="914400" rtl="0" eaLnBrk="1" fontAlgn="auto" latinLnBrk="0" hangingPunct="1">
              <a:lnSpc>
                <a:spcPct val="102000"/>
              </a:lnSpc>
              <a:spcBef>
                <a:spcPts val="33"/>
              </a:spcBef>
              <a:spcAft>
                <a:spcPts val="0"/>
              </a:spcAft>
              <a:buClrTx/>
              <a:buSzTx/>
              <a:buFontTx/>
              <a:buBlip>
                <a:blip r:embed="rId4"/>
              </a:buBlip>
              <a:tabLst/>
              <a:defRPr/>
            </a:pPr>
            <a:r>
              <a:rPr lang="es-ES_tradnl" sz="2000" b="1" spc="6" dirty="0">
                <a:solidFill>
                  <a:srgbClr val="134471"/>
                </a:solidFill>
                <a:latin typeface="Arial" panose="020B0604020202020204" pitchFamily="34" charset="0"/>
                <a:cs typeface="Arial" panose="020B0604020202020204" pitchFamily="34" charset="0"/>
              </a:rPr>
              <a:t>Investigación</a:t>
            </a:r>
          </a:p>
          <a:p>
            <a:pPr marL="807801" marR="3081" lvl="1" indent="-342900">
              <a:lnSpc>
                <a:spcPct val="102000"/>
              </a:lnSpc>
              <a:spcBef>
                <a:spcPts val="33"/>
              </a:spcBef>
              <a:buFont typeface="Symbol" panose="05050102010706020507" pitchFamily="18" charset="2"/>
              <a:buChar char="·"/>
              <a:defRPr/>
            </a:pPr>
            <a:r>
              <a:rPr kumimoji="0" lang="es-ES_tradnl" sz="2000" i="0" u="none" strike="noStrike" kern="1200" cap="none" spc="6" normalizeH="0" baseline="0" dirty="0">
                <a:ln>
                  <a:noFill/>
                </a:ln>
                <a:solidFill>
                  <a:srgbClr val="1F497D"/>
                </a:solidFill>
                <a:effectLst/>
                <a:uLnTx/>
                <a:uFillTx/>
                <a:latin typeface="Arial" panose="020B0604020202020204" pitchFamily="34" charset="0"/>
                <a:cs typeface="Arial" panose="020B0604020202020204" pitchFamily="34" charset="0"/>
              </a:rPr>
              <a:t>Cualitativa: entrevistas informales y grupos de enfoque (mayo-junio)</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Cuantitativa: sondeo sobre la base de la encuesta nacional realizada </a:t>
            </a:r>
            <a:br>
              <a:rPr lang="es-ES_tradnl" sz="2000" spc="6" dirty="0">
                <a:solidFill>
                  <a:srgbClr val="1F497D"/>
                </a:solidFill>
                <a:latin typeface="Arial" panose="020B0604020202020204" pitchFamily="34" charset="0"/>
                <a:cs typeface="Arial" panose="020B0604020202020204" pitchFamily="34" charset="0"/>
              </a:rPr>
            </a:br>
            <a:r>
              <a:rPr lang="es-ES_tradnl" sz="2000" spc="6" dirty="0">
                <a:solidFill>
                  <a:srgbClr val="1F497D"/>
                </a:solidFill>
                <a:latin typeface="Arial" panose="020B0604020202020204" pitchFamily="34" charset="0"/>
                <a:cs typeface="Arial" panose="020B0604020202020204" pitchFamily="34" charset="0"/>
              </a:rPr>
              <a:t>por </a:t>
            </a:r>
            <a:r>
              <a:rPr lang="es-ES_tradnl" sz="2000" spc="6" dirty="0" err="1">
                <a:solidFill>
                  <a:srgbClr val="1F497D"/>
                </a:solidFill>
                <a:latin typeface="Arial" panose="020B0604020202020204" pitchFamily="34" charset="0"/>
                <a:cs typeface="Arial" panose="020B0604020202020204" pitchFamily="34" charset="0"/>
              </a:rPr>
              <a:t>Learning</a:t>
            </a:r>
            <a:r>
              <a:rPr lang="es-ES_tradnl" sz="2000" spc="6" dirty="0">
                <a:solidFill>
                  <a:srgbClr val="1F497D"/>
                </a:solidFill>
                <a:latin typeface="Arial" panose="020B0604020202020204" pitchFamily="34" charset="0"/>
                <a:cs typeface="Arial" panose="020B0604020202020204" pitchFamily="34" charset="0"/>
              </a:rPr>
              <a:t> </a:t>
            </a:r>
            <a:r>
              <a:rPr lang="es-ES_tradnl" sz="2000" spc="6" dirty="0" err="1">
                <a:solidFill>
                  <a:srgbClr val="1F497D"/>
                </a:solidFill>
                <a:latin typeface="Arial" panose="020B0604020202020204" pitchFamily="34" charset="0"/>
                <a:cs typeface="Arial" panose="020B0604020202020204" pitchFamily="34" charset="0"/>
              </a:rPr>
              <a:t>Heroes</a:t>
            </a:r>
            <a:r>
              <a:rPr lang="es-ES_tradnl" sz="2000" spc="6" dirty="0">
                <a:solidFill>
                  <a:srgbClr val="1F497D"/>
                </a:solidFill>
                <a:latin typeface="Arial" panose="020B0604020202020204" pitchFamily="34" charset="0"/>
                <a:cs typeface="Arial" panose="020B0604020202020204" pitchFamily="34" charset="0"/>
              </a:rPr>
              <a:t> con el aporte de los socios (julio-agosto)</a:t>
            </a:r>
            <a:endParaRPr kumimoji="0" lang="es-ES_tradnl" sz="2000" i="0" u="none" strike="noStrike" kern="1200" cap="none" spc="6" normalizeH="0" baseline="0" dirty="0">
              <a:ln>
                <a:noFill/>
              </a:ln>
              <a:solidFill>
                <a:srgbClr val="1F497D"/>
              </a:solidFill>
              <a:effectLst/>
              <a:uLnTx/>
              <a:uFillTx/>
              <a:latin typeface="Arial" panose="020B0604020202020204" pitchFamily="34" charset="0"/>
              <a:cs typeface="Arial" panose="020B0604020202020204" pitchFamily="34" charset="0"/>
            </a:endParaRPr>
          </a:p>
          <a:p>
            <a:pPr marL="7701" marR="3081" lvl="0" algn="l" defTabSz="914400" rtl="0" eaLnBrk="1" fontAlgn="auto" latinLnBrk="0" hangingPunct="1">
              <a:lnSpc>
                <a:spcPct val="102000"/>
              </a:lnSpc>
              <a:spcBef>
                <a:spcPts val="33"/>
              </a:spcBef>
              <a:spcAft>
                <a:spcPts val="0"/>
              </a:spcAft>
              <a:buClrTx/>
              <a:buSzTx/>
              <a:tabLst/>
              <a:defRPr/>
            </a:pPr>
            <a:endParaRPr lang="es-ES_tradnl" sz="2000" b="1" spc="6" dirty="0">
              <a:solidFill>
                <a:srgbClr val="134471"/>
              </a:solidFill>
              <a:latin typeface="Arial" panose="020B0604020202020204" pitchFamily="34" charset="0"/>
              <a:cs typeface="Arial" panose="020B0604020202020204" pitchFamily="34" charset="0"/>
            </a:endParaRPr>
          </a:p>
          <a:p>
            <a:pPr marL="284934" marR="3081" lvl="0" indent="-277233" algn="l" defTabSz="914400" rtl="0" eaLnBrk="1" fontAlgn="auto" latinLnBrk="0" hangingPunct="1">
              <a:lnSpc>
                <a:spcPct val="102000"/>
              </a:lnSpc>
              <a:spcBef>
                <a:spcPts val="33"/>
              </a:spcBef>
              <a:spcAft>
                <a:spcPts val="0"/>
              </a:spcAft>
              <a:buClrTx/>
              <a:buSzTx/>
              <a:buFontTx/>
              <a:buBlip>
                <a:blip r:embed="rId4"/>
              </a:buBlip>
              <a:tabLst/>
              <a:defRPr/>
            </a:pPr>
            <a:r>
              <a:rPr kumimoji="0" lang="es-ES_tradnl" sz="2000" b="1" i="0" u="none" strike="noStrike" kern="1200" cap="none" spc="6" normalizeH="0" baseline="0" dirty="0">
                <a:ln>
                  <a:noFill/>
                </a:ln>
                <a:solidFill>
                  <a:srgbClr val="134471"/>
                </a:solidFill>
                <a:effectLst/>
                <a:uLnTx/>
                <a:uFillTx/>
                <a:latin typeface="Arial" panose="020B0604020202020204" pitchFamily="34" charset="0"/>
                <a:cs typeface="Arial" panose="020B0604020202020204" pitchFamily="34" charset="0"/>
              </a:rPr>
              <a:t>Lanzamiento y convocatoria</a:t>
            </a:r>
            <a:r>
              <a:rPr kumimoji="0" lang="es-ES_tradnl" sz="2000" b="1" i="0" u="none" strike="noStrike" kern="1200" cap="none" spc="6" normalizeH="0" dirty="0">
                <a:ln>
                  <a:noFill/>
                </a:ln>
                <a:solidFill>
                  <a:srgbClr val="134471"/>
                </a:solidFill>
                <a:effectLst/>
                <a:uLnTx/>
                <a:uFillTx/>
                <a:latin typeface="Arial" panose="020B0604020202020204" pitchFamily="34" charset="0"/>
                <a:cs typeface="Arial" panose="020B0604020202020204" pitchFamily="34" charset="0"/>
              </a:rPr>
              <a:t> a la comunidad</a:t>
            </a:r>
            <a:endParaRPr kumimoji="0" lang="es-ES_tradnl" sz="2000" b="1" i="0" u="none" strike="noStrike" kern="1200" cap="none" spc="6" normalizeH="0" baseline="0" dirty="0">
              <a:ln>
                <a:noFill/>
              </a:ln>
              <a:solidFill>
                <a:srgbClr val="134471"/>
              </a:solidFill>
              <a:effectLst/>
              <a:uLnTx/>
              <a:uFillTx/>
              <a:latin typeface="Arial" panose="020B0604020202020204" pitchFamily="34" charset="0"/>
              <a:cs typeface="Arial" panose="020B0604020202020204" pitchFamily="34" charset="0"/>
            </a:endParaRP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Reuniones durante el otoño (virtuales de ser necesario) para dar a conocer los resultados de esta investigación y comprometer directamente a otras organizaciones de Nueva Jersey en los hallazgos y en el desarrollo de acciones relacionadas</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Herramientas y recursos informados por la investigación</a:t>
            </a:r>
          </a:p>
        </p:txBody>
      </p:sp>
    </p:spTree>
    <p:extLst>
      <p:ext uri="{BB962C8B-B14F-4D97-AF65-F5344CB8AC3E}">
        <p14:creationId xmlns:p14="http://schemas.microsoft.com/office/powerpoint/2010/main" val="12325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F06D-59DA-1644-B6F8-55BE3E618D4E}"/>
              </a:ext>
            </a:extLst>
          </p:cNvPr>
          <p:cNvSpPr>
            <a:spLocks noGrp="1"/>
          </p:cNvSpPr>
          <p:nvPr>
            <p:ph type="title"/>
          </p:nvPr>
        </p:nvSpPr>
        <p:spPr/>
        <p:txBody>
          <a:bodyPr/>
          <a:lstStyle/>
          <a:p>
            <a:r>
              <a:rPr lang="es-ES_tradnl" dirty="0"/>
              <a:t>Socios del proyecto</a:t>
            </a:r>
          </a:p>
        </p:txBody>
      </p:sp>
      <p:sp>
        <p:nvSpPr>
          <p:cNvPr id="4" name="Footer Placeholder 3">
            <a:extLst>
              <a:ext uri="{FF2B5EF4-FFF2-40B4-BE49-F238E27FC236}">
                <a16:creationId xmlns:a16="http://schemas.microsoft.com/office/drawing/2014/main" id="{A1F1756B-98F5-1447-BA8C-14974E48AE50}"/>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91C42396-F1B0-1B47-A3CE-DCCC5AC1F0B3}"/>
              </a:ext>
            </a:extLst>
          </p:cNvPr>
          <p:cNvSpPr>
            <a:spLocks noGrp="1"/>
          </p:cNvSpPr>
          <p:nvPr>
            <p:ph type="sldNum" sz="quarter" idx="12"/>
          </p:nvPr>
        </p:nvSpPr>
        <p:spPr/>
        <p:txBody>
          <a:bodyPr/>
          <a:lstStyle/>
          <a:p>
            <a:fld id="{24516266-9EFC-AA48-A7FA-65B041A20E18}" type="slidenum">
              <a:rPr lang="es-ES_tradnl" smtClean="0"/>
              <a:pPr/>
              <a:t>5</a:t>
            </a:fld>
            <a:endParaRPr lang="es-ES_tradnl"/>
          </a:p>
        </p:txBody>
      </p:sp>
      <p:grpSp>
        <p:nvGrpSpPr>
          <p:cNvPr id="3" name="Shape 144">
            <a:extLst>
              <a:ext uri="{FF2B5EF4-FFF2-40B4-BE49-F238E27FC236}">
                <a16:creationId xmlns:a16="http://schemas.microsoft.com/office/drawing/2014/main" id="{782EA4BC-3995-DB48-896A-B64A1459732D}"/>
              </a:ext>
            </a:extLst>
          </p:cNvPr>
          <p:cNvGrpSpPr/>
          <p:nvPr/>
        </p:nvGrpSpPr>
        <p:grpSpPr>
          <a:xfrm>
            <a:off x="1281377" y="1569650"/>
            <a:ext cx="9629245" cy="4877822"/>
            <a:chOff x="0" y="0"/>
            <a:chExt cx="17157904" cy="8691563"/>
          </a:xfrm>
        </p:grpSpPr>
        <p:sp>
          <p:nvSpPr>
            <p:cNvPr id="7" name="Shape 145">
              <a:extLst>
                <a:ext uri="{FF2B5EF4-FFF2-40B4-BE49-F238E27FC236}">
                  <a16:creationId xmlns:a16="http://schemas.microsoft.com/office/drawing/2014/main" id="{24D15742-6333-374B-A69F-C1608BB1D38D}"/>
                </a:ext>
              </a:extLst>
            </p:cNvPr>
            <p:cNvSpPr/>
            <p:nvPr/>
          </p:nvSpPr>
          <p:spPr>
            <a:xfrm rot="10800000">
              <a:off x="239251" y="228461"/>
              <a:ext cx="16918654" cy="8463102"/>
            </a:xfrm>
            <a:custGeom>
              <a:avLst/>
              <a:gdLst/>
              <a:ahLst/>
              <a:cxnLst/>
              <a:rect l="0" t="0" r="0" b="0"/>
              <a:pathLst>
                <a:path w="21600" h="21595" extrusionOk="0">
                  <a:moveTo>
                    <a:pt x="227"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7" y="20836"/>
                  </a:lnTo>
                  <a:cubicBezTo>
                    <a:pt x="101" y="20831"/>
                    <a:pt x="0" y="20659"/>
                    <a:pt x="0" y="20448"/>
                  </a:cubicBezTo>
                  <a:lnTo>
                    <a:pt x="0" y="1147"/>
                  </a:lnTo>
                  <a:cubicBezTo>
                    <a:pt x="0" y="936"/>
                    <a:pt x="101" y="763"/>
                    <a:pt x="227" y="759"/>
                  </a:cubicBezTo>
                  <a:close/>
                </a:path>
              </a:pathLst>
            </a:custGeom>
            <a:solidFill>
              <a:srgbClr val="4D4D4D">
                <a:alpha val="5098"/>
              </a:srgbClr>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5000"/>
                <a:buFont typeface="Gill Sans"/>
                <a:buNone/>
              </a:pPr>
              <a:endParaRPr lang="es-ES_tradnl" sz="5000" b="0" i="0" u="none" strike="noStrike" cap="none">
                <a:solidFill>
                  <a:srgbClr val="000000"/>
                </a:solidFill>
                <a:latin typeface="Helvetica Neue Light"/>
                <a:ea typeface="Helvetica Neue Light"/>
                <a:cs typeface="Helvetica Neue Light"/>
                <a:sym typeface="Helvetica Neue Light"/>
              </a:endParaRPr>
            </a:p>
          </p:txBody>
        </p:sp>
        <p:sp>
          <p:nvSpPr>
            <p:cNvPr id="8" name="Shape 146">
              <a:extLst>
                <a:ext uri="{FF2B5EF4-FFF2-40B4-BE49-F238E27FC236}">
                  <a16:creationId xmlns:a16="http://schemas.microsoft.com/office/drawing/2014/main" id="{ED2CA3E1-BA79-FB44-BE1F-FB9F2F80855C}"/>
                </a:ext>
              </a:extLst>
            </p:cNvPr>
            <p:cNvSpPr/>
            <p:nvPr/>
          </p:nvSpPr>
          <p:spPr>
            <a:xfrm rot="10800000">
              <a:off x="0" y="0"/>
              <a:ext cx="16916400" cy="8458201"/>
            </a:xfrm>
            <a:custGeom>
              <a:avLst/>
              <a:gdLst/>
              <a:ahLst/>
              <a:cxnLst/>
              <a:rect l="0" t="0" r="0" b="0"/>
              <a:pathLst>
                <a:path w="21600" h="21595" extrusionOk="0">
                  <a:moveTo>
                    <a:pt x="227"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7" y="20836"/>
                  </a:lnTo>
                  <a:cubicBezTo>
                    <a:pt x="101" y="20831"/>
                    <a:pt x="0" y="20659"/>
                    <a:pt x="0" y="20448"/>
                  </a:cubicBezTo>
                  <a:lnTo>
                    <a:pt x="0" y="1147"/>
                  </a:lnTo>
                  <a:cubicBezTo>
                    <a:pt x="0" y="936"/>
                    <a:pt x="101" y="763"/>
                    <a:pt x="227" y="759"/>
                  </a:cubicBezTo>
                  <a:close/>
                </a:path>
              </a:pathLst>
            </a:custGeom>
            <a:solidFill>
              <a:srgbClr val="FFFFFF"/>
            </a:solidFill>
            <a:ln w="9525" cap="flat" cmpd="sng">
              <a:solidFill>
                <a:srgbClr val="E6E6E6"/>
              </a:solidFill>
              <a:prstDash val="solid"/>
              <a:bevel/>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5000"/>
                <a:buFont typeface="Gill Sans"/>
                <a:buNone/>
              </a:pPr>
              <a:endParaRPr lang="es-ES_tradnl" sz="5000" b="0" i="0" u="none" strike="noStrike" cap="none">
                <a:solidFill>
                  <a:srgbClr val="000000"/>
                </a:solidFill>
                <a:latin typeface="Helvetica Neue Light"/>
                <a:ea typeface="Helvetica Neue Light"/>
                <a:cs typeface="Helvetica Neue Light"/>
                <a:sym typeface="Helvetica Neue Light"/>
              </a:endParaRPr>
            </a:p>
          </p:txBody>
        </p:sp>
      </p:grpSp>
      <p:cxnSp>
        <p:nvCxnSpPr>
          <p:cNvPr id="9" name="Straight Connector 8">
            <a:extLst>
              <a:ext uri="{FF2B5EF4-FFF2-40B4-BE49-F238E27FC236}">
                <a16:creationId xmlns:a16="http://schemas.microsoft.com/office/drawing/2014/main" id="{85FE26DD-6773-7C42-B299-D520685F7A92}"/>
              </a:ext>
            </a:extLst>
          </p:cNvPr>
          <p:cNvCxnSpPr>
            <a:cxnSpLocks/>
          </p:cNvCxnSpPr>
          <p:nvPr/>
        </p:nvCxnSpPr>
        <p:spPr>
          <a:xfrm>
            <a:off x="5667269" y="1203116"/>
            <a:ext cx="857462" cy="0"/>
          </a:xfrm>
          <a:prstGeom prst="line">
            <a:avLst/>
          </a:prstGeom>
          <a:ln w="12700">
            <a:solidFill>
              <a:srgbClr val="4D4D4D"/>
            </a:solidFill>
          </a:ln>
          <a:effectLst/>
        </p:spPr>
        <p:style>
          <a:lnRef idx="1">
            <a:schemeClr val="accent1"/>
          </a:lnRef>
          <a:fillRef idx="0">
            <a:schemeClr val="accent1"/>
          </a:fillRef>
          <a:effectRef idx="0">
            <a:schemeClr val="accent1"/>
          </a:effectRef>
          <a:fontRef idx="minor">
            <a:schemeClr val="tx1"/>
          </a:fontRef>
        </p:style>
      </p:cxnSp>
      <p:pic>
        <p:nvPicPr>
          <p:cNvPr id="10" name="Picture 9" descr="clip_image002">
            <a:extLst>
              <a:ext uri="{FF2B5EF4-FFF2-40B4-BE49-F238E27FC236}">
                <a16:creationId xmlns:a16="http://schemas.microsoft.com/office/drawing/2014/main" id="{D7AD3EDC-3AFD-0E41-864E-19C138AC97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5468" y="3403106"/>
            <a:ext cx="1951921" cy="843107"/>
          </a:xfrm>
          <a:prstGeom prst="rect">
            <a:avLst/>
          </a:prstGeom>
          <a:noFill/>
          <a:ln>
            <a:noFill/>
          </a:ln>
        </p:spPr>
      </p:pic>
      <p:pic>
        <p:nvPicPr>
          <p:cNvPr id="11" name="Picture 2" descr="New Jersey PTA">
            <a:extLst>
              <a:ext uri="{FF2B5EF4-FFF2-40B4-BE49-F238E27FC236}">
                <a16:creationId xmlns:a16="http://schemas.microsoft.com/office/drawing/2014/main" id="{B04B148A-FFA4-A641-B7C5-B82F90EDB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4084" y="1823415"/>
            <a:ext cx="1847850" cy="135255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CDDB896-BD72-FF44-84A5-8FF1A2C3F123}"/>
              </a:ext>
            </a:extLst>
          </p:cNvPr>
          <p:cNvPicPr>
            <a:picLocks noChangeAspect="1"/>
          </p:cNvPicPr>
          <p:nvPr/>
        </p:nvPicPr>
        <p:blipFill>
          <a:blip r:embed="rId5"/>
          <a:stretch>
            <a:fillRect/>
          </a:stretch>
        </p:blipFill>
        <p:spPr>
          <a:xfrm>
            <a:off x="8571853" y="4252513"/>
            <a:ext cx="1594805" cy="1529377"/>
          </a:xfrm>
          <a:prstGeom prst="rect">
            <a:avLst/>
          </a:prstGeom>
        </p:spPr>
      </p:pic>
      <p:pic>
        <p:nvPicPr>
          <p:cNvPr id="13" name="Picture 12">
            <a:extLst>
              <a:ext uri="{FF2B5EF4-FFF2-40B4-BE49-F238E27FC236}">
                <a16:creationId xmlns:a16="http://schemas.microsoft.com/office/drawing/2014/main" id="{2523F0D0-79A3-964D-9FF6-3B1ACDC08958}"/>
              </a:ext>
            </a:extLst>
          </p:cNvPr>
          <p:cNvPicPr>
            <a:picLocks noChangeAspect="1"/>
          </p:cNvPicPr>
          <p:nvPr/>
        </p:nvPicPr>
        <p:blipFill>
          <a:blip r:embed="rId6"/>
          <a:stretch>
            <a:fillRect/>
          </a:stretch>
        </p:blipFill>
        <p:spPr>
          <a:xfrm>
            <a:off x="2433005" y="3229264"/>
            <a:ext cx="2604660" cy="1099508"/>
          </a:xfrm>
          <a:prstGeom prst="rect">
            <a:avLst/>
          </a:prstGeom>
        </p:spPr>
      </p:pic>
      <p:pic>
        <p:nvPicPr>
          <p:cNvPr id="14" name="Picture 4" descr="Paterson Education Fund - Home | Facebook">
            <a:extLst>
              <a:ext uri="{FF2B5EF4-FFF2-40B4-BE49-F238E27FC236}">
                <a16:creationId xmlns:a16="http://schemas.microsoft.com/office/drawing/2014/main" id="{121D9EBC-6601-384F-835B-F65E6D1E07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9219" y="4473354"/>
            <a:ext cx="1378026" cy="1359734"/>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6628D1D-D065-9B47-82EC-08D5192FFDC4}"/>
              </a:ext>
            </a:extLst>
          </p:cNvPr>
          <p:cNvPicPr>
            <a:picLocks noChangeAspect="1"/>
          </p:cNvPicPr>
          <p:nvPr/>
        </p:nvPicPr>
        <p:blipFill>
          <a:blip r:embed="rId8"/>
          <a:stretch>
            <a:fillRect/>
          </a:stretch>
        </p:blipFill>
        <p:spPr>
          <a:xfrm>
            <a:off x="1683514" y="4805908"/>
            <a:ext cx="1866900" cy="1114425"/>
          </a:xfrm>
          <a:prstGeom prst="rect">
            <a:avLst/>
          </a:prstGeom>
        </p:spPr>
      </p:pic>
      <p:pic>
        <p:nvPicPr>
          <p:cNvPr id="16" name="Picture 15">
            <a:extLst>
              <a:ext uri="{FF2B5EF4-FFF2-40B4-BE49-F238E27FC236}">
                <a16:creationId xmlns:a16="http://schemas.microsoft.com/office/drawing/2014/main" id="{C6F46C43-589B-9D42-A7D8-CA14F17A97EF}"/>
              </a:ext>
            </a:extLst>
          </p:cNvPr>
          <p:cNvPicPr>
            <a:picLocks noChangeAspect="1"/>
          </p:cNvPicPr>
          <p:nvPr/>
        </p:nvPicPr>
        <p:blipFill>
          <a:blip r:embed="rId9"/>
          <a:stretch>
            <a:fillRect/>
          </a:stretch>
        </p:blipFill>
        <p:spPr>
          <a:xfrm>
            <a:off x="1363944" y="1823415"/>
            <a:ext cx="3276600" cy="1143000"/>
          </a:xfrm>
          <a:prstGeom prst="rect">
            <a:avLst/>
          </a:prstGeom>
        </p:spPr>
      </p:pic>
      <p:pic>
        <p:nvPicPr>
          <p:cNvPr id="17" name="Picture 2" descr="https://cdn-assets-cloud.frontify.com/local/frontify/h_lNxVXLqrDqb2kyrixW3lMmUl7n-aBRzJUzyvzD7_8q8L8Kn0smgRm3LKjS0pTG0HuwrDzWALL59waY7DXUS1IqCYt5s2dfZp6hIoz_8gOe7zzuZ3Spal6g-2zgpK3M?width=1596">
            <a:extLst>
              <a:ext uri="{FF2B5EF4-FFF2-40B4-BE49-F238E27FC236}">
                <a16:creationId xmlns:a16="http://schemas.microsoft.com/office/drawing/2014/main" id="{18D21F72-F12B-B440-90BE-C10F095923B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7339" y="1638467"/>
            <a:ext cx="1766629" cy="15374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08279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8722-D79C-E942-9524-2AA69FF26814}"/>
              </a:ext>
            </a:extLst>
          </p:cNvPr>
          <p:cNvSpPr>
            <a:spLocks noGrp="1"/>
          </p:cNvSpPr>
          <p:nvPr>
            <p:ph type="ctrTitle"/>
          </p:nvPr>
        </p:nvSpPr>
        <p:spPr>
          <a:xfrm>
            <a:off x="834484" y="2290353"/>
            <a:ext cx="8874595" cy="1271861"/>
          </a:xfrm>
        </p:spPr>
        <p:txBody>
          <a:bodyPr/>
          <a:lstStyle/>
          <a:p>
            <a:r>
              <a:rPr lang="es-ES_tradnl" dirty="0"/>
              <a:t>La investigación de NJ: </a:t>
            </a:r>
            <a:br>
              <a:rPr lang="es-ES_tradnl" dirty="0"/>
            </a:br>
            <a:r>
              <a:rPr lang="es-ES_tradnl" dirty="0"/>
              <a:t>Hallazgos y discusión</a:t>
            </a:r>
          </a:p>
        </p:txBody>
      </p:sp>
      <p:pic>
        <p:nvPicPr>
          <p:cNvPr id="4" name="Picture 3">
            <a:extLst>
              <a:ext uri="{FF2B5EF4-FFF2-40B4-BE49-F238E27FC236}">
                <a16:creationId xmlns:a16="http://schemas.microsoft.com/office/drawing/2014/main" id="{57510064-73A9-D347-8060-947F42075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93" y="3102428"/>
            <a:ext cx="2991739" cy="3005427"/>
          </a:xfrm>
          <a:prstGeom prst="rect">
            <a:avLst/>
          </a:prstGeom>
        </p:spPr>
      </p:pic>
    </p:spTree>
    <p:extLst>
      <p:ext uri="{BB962C8B-B14F-4D97-AF65-F5344CB8AC3E}">
        <p14:creationId xmlns:p14="http://schemas.microsoft.com/office/powerpoint/2010/main" val="87507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F1756B-98F5-1447-BA8C-14974E48AE50}"/>
              </a:ext>
            </a:extLst>
          </p:cNvPr>
          <p:cNvSpPr>
            <a:spLocks noGrp="1"/>
          </p:cNvSpPr>
          <p:nvPr>
            <p:ph type="ftr" sz="quarter" idx="11"/>
          </p:nvPr>
        </p:nvSpPr>
        <p:spPr/>
        <p:txBody>
          <a:bodyPr/>
          <a:lstStyle/>
          <a:p>
            <a:r>
              <a:rPr lang="es-ES_tradnl" b="1" dirty="0"/>
              <a:t>LEARNING HEROES: </a:t>
            </a:r>
            <a:r>
              <a:rPr lang="es-ES_tradnl" dirty="0"/>
              <a:t>LOS PADRES EN NUEVA JERSEY</a:t>
            </a:r>
          </a:p>
        </p:txBody>
      </p:sp>
      <p:sp>
        <p:nvSpPr>
          <p:cNvPr id="5" name="Slide Number Placeholder 4">
            <a:extLst>
              <a:ext uri="{FF2B5EF4-FFF2-40B4-BE49-F238E27FC236}">
                <a16:creationId xmlns:a16="http://schemas.microsoft.com/office/drawing/2014/main" id="{91C42396-F1B0-1B47-A3CE-DCCC5AC1F0B3}"/>
              </a:ext>
            </a:extLst>
          </p:cNvPr>
          <p:cNvSpPr>
            <a:spLocks noGrp="1"/>
          </p:cNvSpPr>
          <p:nvPr>
            <p:ph type="sldNum" sz="quarter" idx="12"/>
          </p:nvPr>
        </p:nvSpPr>
        <p:spPr/>
        <p:txBody>
          <a:bodyPr/>
          <a:lstStyle/>
          <a:p>
            <a:fld id="{24516266-9EFC-AA48-A7FA-65B041A20E18}" type="slidenum">
              <a:rPr lang="en-US" smtClean="0"/>
              <a:pPr/>
              <a:t>7</a:t>
            </a:fld>
            <a:endParaRPr lang="en-US"/>
          </a:p>
        </p:txBody>
      </p:sp>
      <p:cxnSp>
        <p:nvCxnSpPr>
          <p:cNvPr id="9" name="Straight Connector 8">
            <a:extLst>
              <a:ext uri="{FF2B5EF4-FFF2-40B4-BE49-F238E27FC236}">
                <a16:creationId xmlns:a16="http://schemas.microsoft.com/office/drawing/2014/main" id="{85FE26DD-6773-7C42-B299-D520685F7A92}"/>
              </a:ext>
            </a:extLst>
          </p:cNvPr>
          <p:cNvCxnSpPr>
            <a:cxnSpLocks/>
          </p:cNvCxnSpPr>
          <p:nvPr/>
        </p:nvCxnSpPr>
        <p:spPr>
          <a:xfrm>
            <a:off x="5667269" y="1139616"/>
            <a:ext cx="857462" cy="0"/>
          </a:xfrm>
          <a:prstGeom prst="line">
            <a:avLst/>
          </a:prstGeom>
          <a:ln w="12700">
            <a:solidFill>
              <a:srgbClr val="4D4D4D"/>
            </a:solidFill>
          </a:ln>
          <a:effectLst/>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E8FE8C01-CE77-654D-B871-F42432AF1E60}"/>
              </a:ext>
            </a:extLst>
          </p:cNvPr>
          <p:cNvSpPr txBox="1">
            <a:spLocks/>
          </p:cNvSpPr>
          <p:nvPr/>
        </p:nvSpPr>
        <p:spPr>
          <a:xfrm>
            <a:off x="308919" y="289310"/>
            <a:ext cx="11674238" cy="7589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114470"/>
                </a:solidFill>
                <a:latin typeface="Arial" panose="020B0604020202020204" pitchFamily="34" charset="0"/>
                <a:ea typeface="+mj-ea"/>
                <a:cs typeface="Arial" panose="020B0604020202020204" pitchFamily="34" charset="0"/>
              </a:defRPr>
            </a:lvl1pPr>
          </a:lstStyle>
          <a:p>
            <a:r>
              <a:rPr lang="es-ES_tradnl" dirty="0"/>
              <a:t>Metodología</a:t>
            </a:r>
          </a:p>
        </p:txBody>
      </p:sp>
      <p:sp>
        <p:nvSpPr>
          <p:cNvPr id="14" name="object 4">
            <a:extLst>
              <a:ext uri="{FF2B5EF4-FFF2-40B4-BE49-F238E27FC236}">
                <a16:creationId xmlns:a16="http://schemas.microsoft.com/office/drawing/2014/main" id="{369377D5-74CA-5545-BC2A-3BA1C15F74BD}"/>
              </a:ext>
            </a:extLst>
          </p:cNvPr>
          <p:cNvSpPr txBox="1"/>
          <p:nvPr/>
        </p:nvSpPr>
        <p:spPr>
          <a:xfrm>
            <a:off x="838200" y="1411151"/>
            <a:ext cx="10515600" cy="4084367"/>
          </a:xfrm>
          <a:prstGeom prst="rect">
            <a:avLst/>
          </a:prstGeom>
        </p:spPr>
        <p:txBody>
          <a:bodyPr vert="horz" wrap="square" lIns="0" tIns="4235" rIns="0" bIns="0" rtlCol="0">
            <a:noAutofit/>
          </a:bodyPr>
          <a:lstStyle/>
          <a:p>
            <a:pPr marL="284934" marR="3081" lvl="0" indent="-277233">
              <a:lnSpc>
                <a:spcPct val="102000"/>
              </a:lnSpc>
              <a:spcBef>
                <a:spcPts val="33"/>
              </a:spcBef>
              <a:buBlip>
                <a:blip r:embed="rId3"/>
              </a:buBlip>
              <a:defRPr/>
            </a:pPr>
            <a:r>
              <a:rPr lang="es-ES_tradnl" sz="2000" b="1" spc="6" dirty="0">
                <a:solidFill>
                  <a:srgbClr val="134471"/>
                </a:solidFill>
                <a:latin typeface="Arial" panose="020B0604020202020204" pitchFamily="34" charset="0"/>
                <a:cs typeface="Arial" panose="020B0604020202020204" pitchFamily="34" charset="0"/>
              </a:rPr>
              <a:t>Grupos de enfoque (17 y 18 de junio de 2020)</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4 grupos virtuales de padres</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Combinación de padres del norte, sur y centro de Nueva Jersey</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Grupo 1: Padres de estudiantes de 3.° a 5.° grado</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Grupo 2: Padres de estudiantes de 6.° a 8.° grado</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Grupo 3: Padres de estudiantes de 9.° a 12.° grado</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Grupo 4: Padres con bajos ingresos de estudiantes de 3.° a 8.° grado</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Todos los grupos incluyen a padres de distintas razas/origen étnico</a:t>
            </a:r>
          </a:p>
          <a:p>
            <a:pPr marL="464901" marR="3081" lvl="1">
              <a:lnSpc>
                <a:spcPct val="102000"/>
              </a:lnSpc>
              <a:spcBef>
                <a:spcPts val="33"/>
              </a:spcBef>
              <a:defRPr/>
            </a:pPr>
            <a:endParaRPr lang="es-ES_tradnl" sz="2000" spc="6" dirty="0">
              <a:solidFill>
                <a:srgbClr val="1F497D"/>
              </a:solidFill>
              <a:latin typeface="Arial" panose="020B0604020202020204" pitchFamily="34" charset="0"/>
              <a:cs typeface="Arial" panose="020B0604020202020204" pitchFamily="34" charset="0"/>
            </a:endParaRPr>
          </a:p>
          <a:p>
            <a:pPr marL="284934" marR="3081" lvl="0" indent="-277233">
              <a:lnSpc>
                <a:spcPct val="102000"/>
              </a:lnSpc>
              <a:spcBef>
                <a:spcPts val="33"/>
              </a:spcBef>
              <a:buBlip>
                <a:blip r:embed="rId3"/>
              </a:buBlip>
              <a:defRPr/>
            </a:pPr>
            <a:r>
              <a:rPr lang="es-ES_tradnl" sz="2000" b="1" spc="6" dirty="0">
                <a:solidFill>
                  <a:srgbClr val="134471"/>
                </a:solidFill>
                <a:latin typeface="Arial" panose="020B0604020202020204" pitchFamily="34" charset="0"/>
                <a:cs typeface="Arial" panose="020B0604020202020204" pitchFamily="34" charset="0"/>
              </a:rPr>
              <a:t>Encuesta (entre el 24 de julio y el 2 de agosto de 2020)</a:t>
            </a:r>
          </a:p>
          <a:p>
            <a:pPr marL="807801" marR="3081" lvl="1" indent="-342900">
              <a:lnSpc>
                <a:spcPct val="102000"/>
              </a:lnSpc>
              <a:spcBef>
                <a:spcPts val="33"/>
              </a:spcBef>
              <a:buFont typeface="Symbol" panose="05050102010706020507" pitchFamily="18" charset="2"/>
              <a:buChar char="·"/>
              <a:defRPr/>
            </a:pPr>
            <a:r>
              <a:rPr lang="es-ES_tradnl" sz="2000" i="1" spc="6" dirty="0" err="1">
                <a:solidFill>
                  <a:srgbClr val="1F497D"/>
                </a:solidFill>
                <a:latin typeface="Arial" panose="020B0604020202020204" pitchFamily="34" charset="0"/>
                <a:cs typeface="Arial" panose="020B0604020202020204" pitchFamily="34" charset="0"/>
              </a:rPr>
              <a:t>n</a:t>
            </a:r>
            <a:r>
              <a:rPr lang="es-ES_tradnl" sz="2000" spc="6" dirty="0">
                <a:solidFill>
                  <a:srgbClr val="1F497D"/>
                </a:solidFill>
                <a:latin typeface="Arial" panose="020B0604020202020204" pitchFamily="34" charset="0"/>
                <a:cs typeface="Arial" panose="020B0604020202020204" pitchFamily="34" charset="0"/>
              </a:rPr>
              <a:t>=500, con un </a:t>
            </a:r>
            <a:r>
              <a:rPr lang="es-ES_tradnl" sz="2000" spc="6" dirty="0" err="1">
                <a:solidFill>
                  <a:srgbClr val="1F497D"/>
                </a:solidFill>
                <a:latin typeface="Arial" panose="020B0604020202020204" pitchFamily="34" charset="0"/>
                <a:cs typeface="Arial" panose="020B0604020202020204" pitchFamily="34" charset="0"/>
              </a:rPr>
              <a:t>sobremuestreo</a:t>
            </a:r>
            <a:r>
              <a:rPr lang="es-ES_tradnl" sz="2000" spc="6" dirty="0">
                <a:solidFill>
                  <a:srgbClr val="1F497D"/>
                </a:solidFill>
                <a:latin typeface="Arial" panose="020B0604020202020204" pitchFamily="34" charset="0"/>
                <a:cs typeface="Arial" panose="020B0604020202020204" pitchFamily="34" charset="0"/>
              </a:rPr>
              <a:t> de padres afroamericanos e hispanos </a:t>
            </a:r>
          </a:p>
          <a:p>
            <a:pPr marL="807801" marR="3081" lvl="1" indent="-342900">
              <a:lnSpc>
                <a:spcPct val="102000"/>
              </a:lnSpc>
              <a:spcBef>
                <a:spcPts val="33"/>
              </a:spcBef>
              <a:buFont typeface="Symbol" panose="05050102010706020507" pitchFamily="18" charset="2"/>
              <a:buChar char="·"/>
              <a:defRPr/>
            </a:pPr>
            <a:r>
              <a:rPr lang="es-ES_tradnl" sz="2000" spc="6" dirty="0">
                <a:solidFill>
                  <a:srgbClr val="1F497D"/>
                </a:solidFill>
                <a:latin typeface="Arial" panose="020B0604020202020204" pitchFamily="34" charset="0"/>
                <a:cs typeface="Arial" panose="020B0604020202020204" pitchFamily="34" charset="0"/>
              </a:rPr>
              <a:t>Realizada en línea, en inglés y en español</a:t>
            </a:r>
            <a:endParaRPr lang="es-ES_tradnl" sz="1600" b="1" spc="6" dirty="0">
              <a:solidFill>
                <a:srgbClr val="13447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035F267-3512-0849-939E-CBADAA9459EA}"/>
              </a:ext>
            </a:extLst>
          </p:cNvPr>
          <p:cNvSpPr txBox="1"/>
          <p:nvPr/>
        </p:nvSpPr>
        <p:spPr>
          <a:xfrm>
            <a:off x="837110" y="5408302"/>
            <a:ext cx="10109564" cy="1010533"/>
          </a:xfrm>
          <a:prstGeom prst="rect">
            <a:avLst/>
          </a:prstGeom>
          <a:noFill/>
        </p:spPr>
        <p:txBody>
          <a:bodyPr wrap="square">
            <a:noAutofit/>
          </a:bodyPr>
          <a:lstStyle/>
          <a:p>
            <a:pPr>
              <a:spcBef>
                <a:spcPts val="1400"/>
              </a:spcBef>
              <a:buClr>
                <a:schemeClr val="accent1"/>
              </a:buClr>
            </a:pPr>
            <a:r>
              <a:rPr lang="es-ES_tradnl" sz="1600" dirty="0"/>
              <a:t>En este informe, los colores </a:t>
            </a:r>
            <a:r>
              <a:rPr lang="es-ES_tradnl" sz="1600" b="1" dirty="0">
                <a:solidFill>
                  <a:schemeClr val="accent1"/>
                </a:solidFill>
              </a:rPr>
              <a:t>azul</a:t>
            </a:r>
            <a:r>
              <a:rPr lang="es-ES_tradnl" sz="1600" dirty="0"/>
              <a:t> y </a:t>
            </a:r>
            <a:r>
              <a:rPr lang="es-ES_tradnl" sz="1600" b="1" dirty="0">
                <a:solidFill>
                  <a:schemeClr val="accent2"/>
                </a:solidFill>
              </a:rPr>
              <a:t>rojo</a:t>
            </a:r>
            <a:r>
              <a:rPr lang="es-ES_tradnl" sz="1600" dirty="0"/>
              <a:t> indican diferencias estadísticamente </a:t>
            </a:r>
            <a:r>
              <a:rPr lang="es-ES_tradnl" sz="1600" b="1" dirty="0">
                <a:solidFill>
                  <a:schemeClr val="accent1"/>
                </a:solidFill>
              </a:rPr>
              <a:t>más altas </a:t>
            </a:r>
            <a:r>
              <a:rPr lang="es-ES_tradnl" sz="1600" dirty="0"/>
              <a:t>y </a:t>
            </a:r>
            <a:r>
              <a:rPr lang="es-ES_tradnl" sz="1600" b="1" dirty="0">
                <a:solidFill>
                  <a:schemeClr val="accent2"/>
                </a:solidFill>
              </a:rPr>
              <a:t>más bajas</a:t>
            </a:r>
            <a:r>
              <a:rPr lang="es-ES_tradnl" sz="1600" dirty="0"/>
              <a:t>.</a:t>
            </a:r>
          </a:p>
          <a:p>
            <a:pPr>
              <a:spcBef>
                <a:spcPts val="1400"/>
              </a:spcBef>
              <a:buClr>
                <a:schemeClr val="accent1"/>
              </a:buClr>
            </a:pPr>
            <a:r>
              <a:rPr lang="es-ES_tradnl" sz="1600" dirty="0"/>
              <a:t>El </a:t>
            </a:r>
            <a:r>
              <a:rPr lang="es-ES_tradnl" sz="1600" b="1" dirty="0">
                <a:solidFill>
                  <a:srgbClr val="FFC72C"/>
                </a:solidFill>
              </a:rPr>
              <a:t>texto en amarillo </a:t>
            </a:r>
            <a:r>
              <a:rPr lang="es-ES_tradnl" sz="1600" dirty="0"/>
              <a:t>muestra los resultados de una encuesta nacional de padres recientemente </a:t>
            </a:r>
            <a:br>
              <a:rPr lang="es-ES_tradnl" sz="1600" dirty="0"/>
            </a:br>
            <a:r>
              <a:rPr lang="es-ES_tradnl" sz="1600" dirty="0"/>
              <a:t>realizada por </a:t>
            </a:r>
            <a:r>
              <a:rPr lang="es-ES_tradnl" sz="1600" dirty="0" err="1"/>
              <a:t>Learning</a:t>
            </a:r>
            <a:r>
              <a:rPr lang="es-ES_tradnl" sz="1600" dirty="0"/>
              <a:t> </a:t>
            </a:r>
            <a:r>
              <a:rPr lang="es-ES_tradnl" sz="1600" dirty="0" err="1"/>
              <a:t>Heroes</a:t>
            </a:r>
            <a:r>
              <a:rPr lang="es-ES_tradnl" sz="1600" dirty="0"/>
              <a:t> (entre el 4 de abril y el 6 de mayo de 2020).</a:t>
            </a:r>
          </a:p>
        </p:txBody>
      </p:sp>
      <p:sp>
        <p:nvSpPr>
          <p:cNvPr id="10" name="object 9">
            <a:extLst>
              <a:ext uri="{FF2B5EF4-FFF2-40B4-BE49-F238E27FC236}">
                <a16:creationId xmlns:a16="http://schemas.microsoft.com/office/drawing/2014/main" id="{6F8D3740-D074-1145-BA17-5CDA8B42F1F5}"/>
              </a:ext>
            </a:extLst>
          </p:cNvPr>
          <p:cNvSpPr/>
          <p:nvPr/>
        </p:nvSpPr>
        <p:spPr>
          <a:xfrm>
            <a:off x="9092837" y="1296851"/>
            <a:ext cx="2303725" cy="163671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5930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2487-4CF7-EE47-A8F5-B0C3BC2C54B9}"/>
              </a:ext>
            </a:extLst>
          </p:cNvPr>
          <p:cNvSpPr>
            <a:spLocks noGrp="1"/>
          </p:cNvSpPr>
          <p:nvPr>
            <p:ph type="title"/>
          </p:nvPr>
        </p:nvSpPr>
        <p:spPr/>
        <p:txBody>
          <a:bodyPr/>
          <a:lstStyle/>
          <a:p>
            <a:r>
              <a:rPr lang="es-ES_tradnl" dirty="0"/>
              <a:t>Conclusiones</a:t>
            </a:r>
          </a:p>
        </p:txBody>
      </p:sp>
      <p:sp>
        <p:nvSpPr>
          <p:cNvPr id="4" name="Footer Placeholder 3">
            <a:extLst>
              <a:ext uri="{FF2B5EF4-FFF2-40B4-BE49-F238E27FC236}">
                <a16:creationId xmlns:a16="http://schemas.microsoft.com/office/drawing/2014/main" id="{C204217B-EDDA-9F4C-997A-40250C6B3FF8}"/>
              </a:ext>
            </a:extLst>
          </p:cNvPr>
          <p:cNvSpPr>
            <a:spLocks noGrp="1"/>
          </p:cNvSpPr>
          <p:nvPr>
            <p:ph type="ftr" sz="quarter" idx="11"/>
          </p:nvPr>
        </p:nvSpPr>
        <p:spPr/>
        <p:txBody>
          <a:bodyPr/>
          <a:lstStyle/>
          <a:p>
            <a:r>
              <a:rPr lang="en-US" b="1" dirty="0"/>
              <a:t>LEARNING HEROES: </a:t>
            </a:r>
            <a:r>
              <a:rPr lang="en-US" dirty="0"/>
              <a:t>LOS PADRES EN NUEVA JERSEY</a:t>
            </a:r>
          </a:p>
        </p:txBody>
      </p:sp>
      <p:sp>
        <p:nvSpPr>
          <p:cNvPr id="5" name="Slide Number Placeholder 4">
            <a:extLst>
              <a:ext uri="{FF2B5EF4-FFF2-40B4-BE49-F238E27FC236}">
                <a16:creationId xmlns:a16="http://schemas.microsoft.com/office/drawing/2014/main" id="{9FEF172F-6D37-744F-8AD3-965E34A8CB25}"/>
              </a:ext>
            </a:extLst>
          </p:cNvPr>
          <p:cNvSpPr>
            <a:spLocks noGrp="1"/>
          </p:cNvSpPr>
          <p:nvPr>
            <p:ph type="sldNum" sz="quarter" idx="12"/>
          </p:nvPr>
        </p:nvSpPr>
        <p:spPr/>
        <p:txBody>
          <a:bodyPr/>
          <a:lstStyle/>
          <a:p>
            <a:fld id="{24516266-9EFC-AA48-A7FA-65B041A20E18}" type="slidenum">
              <a:rPr lang="en-US" smtClean="0"/>
              <a:pPr/>
              <a:t>8</a:t>
            </a:fld>
            <a:endParaRPr lang="en-US" dirty="0"/>
          </a:p>
        </p:txBody>
      </p:sp>
      <p:grpSp>
        <p:nvGrpSpPr>
          <p:cNvPr id="6" name="Group">
            <a:extLst>
              <a:ext uri="{FF2B5EF4-FFF2-40B4-BE49-F238E27FC236}">
                <a16:creationId xmlns:a16="http://schemas.microsoft.com/office/drawing/2014/main" id="{F0399992-A915-9745-9D56-79F08F4486A6}"/>
              </a:ext>
            </a:extLst>
          </p:cNvPr>
          <p:cNvGrpSpPr/>
          <p:nvPr/>
        </p:nvGrpSpPr>
        <p:grpSpPr>
          <a:xfrm>
            <a:off x="609274" y="1611304"/>
            <a:ext cx="3357675" cy="4562379"/>
            <a:chOff x="0" y="0"/>
            <a:chExt cx="8001001" cy="12993574"/>
          </a:xfrm>
        </p:grpSpPr>
        <p:sp>
          <p:nvSpPr>
            <p:cNvPr id="7" name="Shape">
              <a:extLst>
                <a:ext uri="{FF2B5EF4-FFF2-40B4-BE49-F238E27FC236}">
                  <a16:creationId xmlns:a16="http://schemas.microsoft.com/office/drawing/2014/main" id="{1CE1BA02-AD3E-584D-8B55-C3A3FE28077F}"/>
                </a:ext>
              </a:extLst>
            </p:cNvPr>
            <p:cNvSpPr/>
            <p:nvPr/>
          </p:nvSpPr>
          <p:spPr>
            <a:xfrm rot="10800000">
              <a:off x="171295" y="339721"/>
              <a:ext cx="7829706" cy="12653853"/>
            </a:xfrm>
            <a:custGeom>
              <a:avLst/>
              <a:gdLst/>
              <a:ahLst/>
              <a:cxnLst>
                <a:cxn ang="0">
                  <a:pos x="wd2" y="hd2"/>
                </a:cxn>
                <a:cxn ang="5400000">
                  <a:pos x="wd2" y="hd2"/>
                </a:cxn>
                <a:cxn ang="10800000">
                  <a:pos x="wd2" y="hd2"/>
                </a:cxn>
                <a:cxn ang="16200000">
                  <a:pos x="wd2" y="hd2"/>
                </a:cxn>
              </a:cxnLst>
              <a:rect l="0" t="0" r="r" b="b"/>
              <a:pathLst>
                <a:path w="21600" h="21595" extrusionOk="0">
                  <a:moveTo>
                    <a:pt x="228"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8" y="20836"/>
                  </a:lnTo>
                  <a:cubicBezTo>
                    <a:pt x="101" y="20831"/>
                    <a:pt x="0" y="20659"/>
                    <a:pt x="0" y="20448"/>
                  </a:cubicBezTo>
                  <a:lnTo>
                    <a:pt x="0" y="1147"/>
                  </a:lnTo>
                  <a:cubicBezTo>
                    <a:pt x="0" y="936"/>
                    <a:pt x="101" y="763"/>
                    <a:pt x="228" y="759"/>
                  </a:cubicBezTo>
                  <a:close/>
                </a:path>
              </a:pathLst>
            </a:custGeom>
            <a:solidFill>
              <a:srgbClr val="4D4D4D">
                <a:alpha val="544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 name="Shape">
              <a:extLst>
                <a:ext uri="{FF2B5EF4-FFF2-40B4-BE49-F238E27FC236}">
                  <a16:creationId xmlns:a16="http://schemas.microsoft.com/office/drawing/2014/main" id="{A558B4BE-8948-234B-B178-EB63825146C3}"/>
                </a:ext>
              </a:extLst>
            </p:cNvPr>
            <p:cNvSpPr/>
            <p:nvPr/>
          </p:nvSpPr>
          <p:spPr>
            <a:xfrm rot="10800000">
              <a:off x="-1" y="-1"/>
              <a:ext cx="7821797" cy="12628030"/>
            </a:xfrm>
            <a:custGeom>
              <a:avLst/>
              <a:gdLst/>
              <a:ahLst/>
              <a:cxnLst>
                <a:cxn ang="0">
                  <a:pos x="wd2" y="hd2"/>
                </a:cxn>
                <a:cxn ang="5400000">
                  <a:pos x="wd2" y="hd2"/>
                </a:cxn>
                <a:cxn ang="10800000">
                  <a:pos x="wd2" y="hd2"/>
                </a:cxn>
                <a:cxn ang="16200000">
                  <a:pos x="wd2" y="hd2"/>
                </a:cxn>
              </a:cxnLst>
              <a:rect l="0" t="0" r="r" b="b"/>
              <a:pathLst>
                <a:path w="21600" h="21595" extrusionOk="0">
                  <a:moveTo>
                    <a:pt x="227"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7" y="20836"/>
                  </a:lnTo>
                  <a:cubicBezTo>
                    <a:pt x="101" y="20831"/>
                    <a:pt x="0" y="20659"/>
                    <a:pt x="0" y="20448"/>
                  </a:cubicBezTo>
                  <a:lnTo>
                    <a:pt x="0" y="1147"/>
                  </a:lnTo>
                  <a:cubicBezTo>
                    <a:pt x="0" y="936"/>
                    <a:pt x="101" y="763"/>
                    <a:pt x="227" y="759"/>
                  </a:cubicBezTo>
                  <a:close/>
                </a:path>
              </a:pathLst>
            </a:custGeom>
            <a:solidFill>
              <a:srgbClr val="FFFFFF"/>
            </a:solidFill>
            <a:ln w="9525" cap="flat">
              <a:solidFill>
                <a:srgbClr val="E6E6E6"/>
              </a:solidFill>
              <a:prstDash val="solid"/>
              <a:bevel/>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pSp>
      <p:sp>
        <p:nvSpPr>
          <p:cNvPr id="9" name="1">
            <a:extLst>
              <a:ext uri="{FF2B5EF4-FFF2-40B4-BE49-F238E27FC236}">
                <a16:creationId xmlns:a16="http://schemas.microsoft.com/office/drawing/2014/main" id="{BDD3C393-018B-7140-9718-39493809F115}"/>
              </a:ext>
            </a:extLst>
          </p:cNvPr>
          <p:cNvSpPr/>
          <p:nvPr/>
        </p:nvSpPr>
        <p:spPr>
          <a:xfrm>
            <a:off x="434821" y="1419133"/>
            <a:ext cx="474242" cy="474242"/>
          </a:xfrm>
          <a:prstGeom prst="ellipse">
            <a:avLst/>
          </a:prstGeom>
          <a:solidFill>
            <a:srgbClr val="00BB31"/>
          </a:solidFill>
          <a:ln w="3175"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lvl1pPr defTabSz="821531">
              <a:defRPr sz="5900">
                <a:solidFill>
                  <a:srgbClr val="FFFFFF"/>
                </a:solidFill>
                <a:latin typeface="Rubik"/>
                <a:ea typeface="Rubik"/>
                <a:cs typeface="Rubik"/>
                <a:sym typeface="Rubik"/>
              </a:defRPr>
            </a:lvl1pPr>
          </a:lstStyle>
          <a:p>
            <a:endParaRPr sz="3600" b="1" dirty="0"/>
          </a:p>
        </p:txBody>
      </p:sp>
      <p:sp>
        <p:nvSpPr>
          <p:cNvPr id="10" name="5-Point Star 9">
            <a:extLst>
              <a:ext uri="{FF2B5EF4-FFF2-40B4-BE49-F238E27FC236}">
                <a16:creationId xmlns:a16="http://schemas.microsoft.com/office/drawing/2014/main" id="{8680069D-C065-7042-BB2B-5636FA24F9BE}"/>
              </a:ext>
            </a:extLst>
          </p:cNvPr>
          <p:cNvSpPr/>
          <p:nvPr/>
        </p:nvSpPr>
        <p:spPr>
          <a:xfrm>
            <a:off x="521077" y="1489673"/>
            <a:ext cx="299789" cy="299789"/>
          </a:xfrm>
          <a:prstGeom prst="star5">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11" name="Group">
            <a:extLst>
              <a:ext uri="{FF2B5EF4-FFF2-40B4-BE49-F238E27FC236}">
                <a16:creationId xmlns:a16="http://schemas.microsoft.com/office/drawing/2014/main" id="{AD3B9C88-1903-4C42-B0D2-3D2421A1C7A6}"/>
              </a:ext>
            </a:extLst>
          </p:cNvPr>
          <p:cNvGrpSpPr/>
          <p:nvPr/>
        </p:nvGrpSpPr>
        <p:grpSpPr>
          <a:xfrm>
            <a:off x="4417162" y="1591272"/>
            <a:ext cx="3357675" cy="4562379"/>
            <a:chOff x="0" y="0"/>
            <a:chExt cx="8001001" cy="12993574"/>
          </a:xfrm>
        </p:grpSpPr>
        <p:sp>
          <p:nvSpPr>
            <p:cNvPr id="12" name="Shape">
              <a:extLst>
                <a:ext uri="{FF2B5EF4-FFF2-40B4-BE49-F238E27FC236}">
                  <a16:creationId xmlns:a16="http://schemas.microsoft.com/office/drawing/2014/main" id="{E62F81CD-B5CA-484B-A0C7-B2D564C7F649}"/>
                </a:ext>
              </a:extLst>
            </p:cNvPr>
            <p:cNvSpPr/>
            <p:nvPr/>
          </p:nvSpPr>
          <p:spPr>
            <a:xfrm rot="10800000">
              <a:off x="171295" y="339721"/>
              <a:ext cx="7829706" cy="12653853"/>
            </a:xfrm>
            <a:custGeom>
              <a:avLst/>
              <a:gdLst/>
              <a:ahLst/>
              <a:cxnLst>
                <a:cxn ang="0">
                  <a:pos x="wd2" y="hd2"/>
                </a:cxn>
                <a:cxn ang="5400000">
                  <a:pos x="wd2" y="hd2"/>
                </a:cxn>
                <a:cxn ang="10800000">
                  <a:pos x="wd2" y="hd2"/>
                </a:cxn>
                <a:cxn ang="16200000">
                  <a:pos x="wd2" y="hd2"/>
                </a:cxn>
              </a:cxnLst>
              <a:rect l="0" t="0" r="r" b="b"/>
              <a:pathLst>
                <a:path w="21600" h="21595" extrusionOk="0">
                  <a:moveTo>
                    <a:pt x="228"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8" y="20836"/>
                  </a:lnTo>
                  <a:cubicBezTo>
                    <a:pt x="101" y="20831"/>
                    <a:pt x="0" y="20659"/>
                    <a:pt x="0" y="20448"/>
                  </a:cubicBezTo>
                  <a:lnTo>
                    <a:pt x="0" y="1147"/>
                  </a:lnTo>
                  <a:cubicBezTo>
                    <a:pt x="0" y="936"/>
                    <a:pt x="101" y="763"/>
                    <a:pt x="228" y="759"/>
                  </a:cubicBezTo>
                  <a:close/>
                </a:path>
              </a:pathLst>
            </a:custGeom>
            <a:solidFill>
              <a:srgbClr val="4D4D4D">
                <a:alpha val="544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 name="Shape">
              <a:extLst>
                <a:ext uri="{FF2B5EF4-FFF2-40B4-BE49-F238E27FC236}">
                  <a16:creationId xmlns:a16="http://schemas.microsoft.com/office/drawing/2014/main" id="{0C0D645C-CD8A-734D-B9D3-0AD92AA417AD}"/>
                </a:ext>
              </a:extLst>
            </p:cNvPr>
            <p:cNvSpPr/>
            <p:nvPr/>
          </p:nvSpPr>
          <p:spPr>
            <a:xfrm rot="10800000">
              <a:off x="-1" y="-1"/>
              <a:ext cx="7821797" cy="12628030"/>
            </a:xfrm>
            <a:custGeom>
              <a:avLst/>
              <a:gdLst/>
              <a:ahLst/>
              <a:cxnLst>
                <a:cxn ang="0">
                  <a:pos x="wd2" y="hd2"/>
                </a:cxn>
                <a:cxn ang="5400000">
                  <a:pos x="wd2" y="hd2"/>
                </a:cxn>
                <a:cxn ang="10800000">
                  <a:pos x="wd2" y="hd2"/>
                </a:cxn>
                <a:cxn ang="16200000">
                  <a:pos x="wd2" y="hd2"/>
                </a:cxn>
              </a:cxnLst>
              <a:rect l="0" t="0" r="r" b="b"/>
              <a:pathLst>
                <a:path w="21600" h="21595" extrusionOk="0">
                  <a:moveTo>
                    <a:pt x="227"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7" y="20836"/>
                  </a:lnTo>
                  <a:cubicBezTo>
                    <a:pt x="101" y="20831"/>
                    <a:pt x="0" y="20659"/>
                    <a:pt x="0" y="20448"/>
                  </a:cubicBezTo>
                  <a:lnTo>
                    <a:pt x="0" y="1147"/>
                  </a:lnTo>
                  <a:cubicBezTo>
                    <a:pt x="0" y="936"/>
                    <a:pt x="101" y="763"/>
                    <a:pt x="227" y="759"/>
                  </a:cubicBezTo>
                  <a:close/>
                </a:path>
              </a:pathLst>
            </a:custGeom>
            <a:solidFill>
              <a:srgbClr val="FFFFFF"/>
            </a:solidFill>
            <a:ln w="9525" cap="flat">
              <a:solidFill>
                <a:srgbClr val="E6E6E6"/>
              </a:solidFill>
              <a:prstDash val="solid"/>
              <a:bevel/>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pSp>
      <p:grpSp>
        <p:nvGrpSpPr>
          <p:cNvPr id="14" name="Group">
            <a:extLst>
              <a:ext uri="{FF2B5EF4-FFF2-40B4-BE49-F238E27FC236}">
                <a16:creationId xmlns:a16="http://schemas.microsoft.com/office/drawing/2014/main" id="{F7DFBCD9-6095-CE42-9DF5-35830D823369}"/>
              </a:ext>
            </a:extLst>
          </p:cNvPr>
          <p:cNvGrpSpPr/>
          <p:nvPr/>
        </p:nvGrpSpPr>
        <p:grpSpPr>
          <a:xfrm>
            <a:off x="8296934" y="1611304"/>
            <a:ext cx="3357675" cy="4562379"/>
            <a:chOff x="0" y="0"/>
            <a:chExt cx="8001001" cy="12993574"/>
          </a:xfrm>
        </p:grpSpPr>
        <p:sp>
          <p:nvSpPr>
            <p:cNvPr id="15" name="Shape">
              <a:extLst>
                <a:ext uri="{FF2B5EF4-FFF2-40B4-BE49-F238E27FC236}">
                  <a16:creationId xmlns:a16="http://schemas.microsoft.com/office/drawing/2014/main" id="{FC941BE6-7CF8-C745-ADB1-2A0DC1FF61A9}"/>
                </a:ext>
              </a:extLst>
            </p:cNvPr>
            <p:cNvSpPr/>
            <p:nvPr/>
          </p:nvSpPr>
          <p:spPr>
            <a:xfrm rot="10800000">
              <a:off x="171295" y="339721"/>
              <a:ext cx="7829706" cy="12653853"/>
            </a:xfrm>
            <a:custGeom>
              <a:avLst/>
              <a:gdLst/>
              <a:ahLst/>
              <a:cxnLst>
                <a:cxn ang="0">
                  <a:pos x="wd2" y="hd2"/>
                </a:cxn>
                <a:cxn ang="5400000">
                  <a:pos x="wd2" y="hd2"/>
                </a:cxn>
                <a:cxn ang="10800000">
                  <a:pos x="wd2" y="hd2"/>
                </a:cxn>
                <a:cxn ang="16200000">
                  <a:pos x="wd2" y="hd2"/>
                </a:cxn>
              </a:cxnLst>
              <a:rect l="0" t="0" r="r" b="b"/>
              <a:pathLst>
                <a:path w="21600" h="21595" extrusionOk="0">
                  <a:moveTo>
                    <a:pt x="228"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8" y="20836"/>
                  </a:lnTo>
                  <a:cubicBezTo>
                    <a:pt x="101" y="20831"/>
                    <a:pt x="0" y="20659"/>
                    <a:pt x="0" y="20448"/>
                  </a:cubicBezTo>
                  <a:lnTo>
                    <a:pt x="0" y="1147"/>
                  </a:lnTo>
                  <a:cubicBezTo>
                    <a:pt x="0" y="936"/>
                    <a:pt x="101" y="763"/>
                    <a:pt x="228" y="759"/>
                  </a:cubicBezTo>
                  <a:close/>
                </a:path>
              </a:pathLst>
            </a:custGeom>
            <a:solidFill>
              <a:srgbClr val="4D4D4D">
                <a:alpha val="544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Shape">
              <a:extLst>
                <a:ext uri="{FF2B5EF4-FFF2-40B4-BE49-F238E27FC236}">
                  <a16:creationId xmlns:a16="http://schemas.microsoft.com/office/drawing/2014/main" id="{FAA15CE9-1C5B-6047-8254-12F7E882D6EE}"/>
                </a:ext>
              </a:extLst>
            </p:cNvPr>
            <p:cNvSpPr/>
            <p:nvPr/>
          </p:nvSpPr>
          <p:spPr>
            <a:xfrm rot="10800000">
              <a:off x="-1" y="-1"/>
              <a:ext cx="7821797" cy="12628030"/>
            </a:xfrm>
            <a:custGeom>
              <a:avLst/>
              <a:gdLst/>
              <a:ahLst/>
              <a:cxnLst>
                <a:cxn ang="0">
                  <a:pos x="wd2" y="hd2"/>
                </a:cxn>
                <a:cxn ang="5400000">
                  <a:pos x="wd2" y="hd2"/>
                </a:cxn>
                <a:cxn ang="10800000">
                  <a:pos x="wd2" y="hd2"/>
                </a:cxn>
                <a:cxn ang="16200000">
                  <a:pos x="wd2" y="hd2"/>
                </a:cxn>
              </a:cxnLst>
              <a:rect l="0" t="0" r="r" b="b"/>
              <a:pathLst>
                <a:path w="21600" h="21595" extrusionOk="0">
                  <a:moveTo>
                    <a:pt x="227" y="759"/>
                  </a:moveTo>
                  <a:lnTo>
                    <a:pt x="21362" y="0"/>
                  </a:lnTo>
                  <a:cubicBezTo>
                    <a:pt x="21491" y="-5"/>
                    <a:pt x="21597" y="165"/>
                    <a:pt x="21600" y="379"/>
                  </a:cubicBezTo>
                  <a:cubicBezTo>
                    <a:pt x="21600" y="382"/>
                    <a:pt x="21600" y="384"/>
                    <a:pt x="21600" y="387"/>
                  </a:cubicBezTo>
                  <a:lnTo>
                    <a:pt x="21600" y="21207"/>
                  </a:lnTo>
                  <a:cubicBezTo>
                    <a:pt x="21600" y="21421"/>
                    <a:pt x="21496" y="21595"/>
                    <a:pt x="21367" y="21595"/>
                  </a:cubicBezTo>
                  <a:cubicBezTo>
                    <a:pt x="21366" y="21595"/>
                    <a:pt x="21364" y="21595"/>
                    <a:pt x="21362" y="21595"/>
                  </a:cubicBezTo>
                  <a:lnTo>
                    <a:pt x="227" y="20836"/>
                  </a:lnTo>
                  <a:cubicBezTo>
                    <a:pt x="101" y="20831"/>
                    <a:pt x="0" y="20659"/>
                    <a:pt x="0" y="20448"/>
                  </a:cubicBezTo>
                  <a:lnTo>
                    <a:pt x="0" y="1147"/>
                  </a:lnTo>
                  <a:cubicBezTo>
                    <a:pt x="0" y="936"/>
                    <a:pt x="101" y="763"/>
                    <a:pt x="227" y="759"/>
                  </a:cubicBezTo>
                  <a:close/>
                </a:path>
              </a:pathLst>
            </a:custGeom>
            <a:solidFill>
              <a:srgbClr val="FFFFFF"/>
            </a:solidFill>
            <a:ln w="9525" cap="flat">
              <a:solidFill>
                <a:srgbClr val="E6E6E6"/>
              </a:solidFill>
              <a:prstDash val="solid"/>
              <a:bevel/>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p>
          </p:txBody>
        </p:sp>
      </p:grpSp>
      <p:sp>
        <p:nvSpPr>
          <p:cNvPr id="17" name="1">
            <a:extLst>
              <a:ext uri="{FF2B5EF4-FFF2-40B4-BE49-F238E27FC236}">
                <a16:creationId xmlns:a16="http://schemas.microsoft.com/office/drawing/2014/main" id="{64112951-DC51-CD41-9E8B-F678DF5F6B49}"/>
              </a:ext>
            </a:extLst>
          </p:cNvPr>
          <p:cNvSpPr/>
          <p:nvPr/>
        </p:nvSpPr>
        <p:spPr>
          <a:xfrm>
            <a:off x="4272211" y="1386597"/>
            <a:ext cx="474242" cy="474242"/>
          </a:xfrm>
          <a:prstGeom prst="ellipse">
            <a:avLst/>
          </a:prstGeom>
          <a:solidFill>
            <a:srgbClr val="FF7500"/>
          </a:solidFill>
          <a:ln w="3175"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lvl1pPr defTabSz="821531">
              <a:defRPr sz="5900">
                <a:solidFill>
                  <a:srgbClr val="FFFFFF"/>
                </a:solidFill>
                <a:latin typeface="Rubik"/>
                <a:ea typeface="Rubik"/>
                <a:cs typeface="Rubik"/>
                <a:sym typeface="Rubik"/>
              </a:defRPr>
            </a:lvl1pPr>
          </a:lstStyle>
          <a:p>
            <a:endParaRPr sz="3600" b="1" dirty="0"/>
          </a:p>
        </p:txBody>
      </p:sp>
      <p:sp>
        <p:nvSpPr>
          <p:cNvPr id="18" name="5-Point Star 17">
            <a:extLst>
              <a:ext uri="{FF2B5EF4-FFF2-40B4-BE49-F238E27FC236}">
                <a16:creationId xmlns:a16="http://schemas.microsoft.com/office/drawing/2014/main" id="{A24EC2F7-63B8-8A49-8B2E-1CFDF14B3B58}"/>
              </a:ext>
            </a:extLst>
          </p:cNvPr>
          <p:cNvSpPr/>
          <p:nvPr/>
        </p:nvSpPr>
        <p:spPr>
          <a:xfrm>
            <a:off x="4358467" y="1457137"/>
            <a:ext cx="299789" cy="299789"/>
          </a:xfrm>
          <a:prstGeom prst="star5">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1">
            <a:extLst>
              <a:ext uri="{FF2B5EF4-FFF2-40B4-BE49-F238E27FC236}">
                <a16:creationId xmlns:a16="http://schemas.microsoft.com/office/drawing/2014/main" id="{D3CC7783-A9F0-4A49-944B-3D65FD8E01E1}"/>
              </a:ext>
            </a:extLst>
          </p:cNvPr>
          <p:cNvSpPr/>
          <p:nvPr/>
        </p:nvSpPr>
        <p:spPr>
          <a:xfrm>
            <a:off x="8132668" y="1419133"/>
            <a:ext cx="474242" cy="474242"/>
          </a:xfrm>
          <a:prstGeom prst="ellipse">
            <a:avLst/>
          </a:prstGeom>
          <a:solidFill>
            <a:srgbClr val="E93CAC"/>
          </a:solidFill>
          <a:ln w="3175"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lvl1pPr defTabSz="821531">
              <a:defRPr sz="5900">
                <a:solidFill>
                  <a:srgbClr val="FFFFFF"/>
                </a:solidFill>
                <a:latin typeface="Rubik"/>
                <a:ea typeface="Rubik"/>
                <a:cs typeface="Rubik"/>
                <a:sym typeface="Rubik"/>
              </a:defRPr>
            </a:lvl1pPr>
          </a:lstStyle>
          <a:p>
            <a:endParaRPr sz="3600" b="1" dirty="0"/>
          </a:p>
        </p:txBody>
      </p:sp>
      <p:sp>
        <p:nvSpPr>
          <p:cNvPr id="20" name="5-Point Star 19">
            <a:extLst>
              <a:ext uri="{FF2B5EF4-FFF2-40B4-BE49-F238E27FC236}">
                <a16:creationId xmlns:a16="http://schemas.microsoft.com/office/drawing/2014/main" id="{3B91AFB8-94FA-1847-A91B-FEAB75EBC980}"/>
              </a:ext>
            </a:extLst>
          </p:cNvPr>
          <p:cNvSpPr/>
          <p:nvPr/>
        </p:nvSpPr>
        <p:spPr>
          <a:xfrm>
            <a:off x="8218924" y="1489673"/>
            <a:ext cx="299789" cy="299789"/>
          </a:xfrm>
          <a:prstGeom prst="star5">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21" name="Straight Connector 20">
            <a:extLst>
              <a:ext uri="{FF2B5EF4-FFF2-40B4-BE49-F238E27FC236}">
                <a16:creationId xmlns:a16="http://schemas.microsoft.com/office/drawing/2014/main" id="{C0CCF96F-5718-4B45-A9E9-F944C0555106}"/>
              </a:ext>
            </a:extLst>
          </p:cNvPr>
          <p:cNvCxnSpPr>
            <a:cxnSpLocks/>
          </p:cNvCxnSpPr>
          <p:nvPr/>
        </p:nvCxnSpPr>
        <p:spPr>
          <a:xfrm>
            <a:off x="5667269" y="1203116"/>
            <a:ext cx="857462" cy="0"/>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FB175D-3273-A042-B5B9-5EA267337F07}"/>
              </a:ext>
            </a:extLst>
          </p:cNvPr>
          <p:cNvSpPr/>
          <p:nvPr/>
        </p:nvSpPr>
        <p:spPr>
          <a:xfrm>
            <a:off x="867898" y="1989333"/>
            <a:ext cx="3023847" cy="3539430"/>
          </a:xfrm>
          <a:prstGeom prst="rect">
            <a:avLst/>
          </a:prstGeom>
        </p:spPr>
        <p:txBody>
          <a:bodyPr wrap="square">
            <a:spAutoFit/>
          </a:bodyPr>
          <a:lstStyle/>
          <a:p>
            <a:pPr>
              <a:defRPr/>
            </a:pPr>
            <a:r>
              <a:rPr lang="es-ES_tradnl" sz="1600" b="1" dirty="0">
                <a:solidFill>
                  <a:schemeClr val="accent1"/>
                </a:solidFill>
                <a:cs typeface="Arial" panose="020B0604020202020204" pitchFamily="34" charset="0"/>
                <a:sym typeface="Helvetica"/>
              </a:rPr>
              <a:t>Después del aprendizaje </a:t>
            </a:r>
            <a:br>
              <a:rPr lang="es-ES_tradnl" sz="1600" b="1" dirty="0">
                <a:solidFill>
                  <a:schemeClr val="accent1"/>
                </a:solidFill>
                <a:cs typeface="Arial" panose="020B0604020202020204" pitchFamily="34" charset="0"/>
                <a:sym typeface="Helvetica"/>
              </a:rPr>
            </a:br>
            <a:r>
              <a:rPr lang="es-ES_tradnl" sz="1600" b="1" dirty="0">
                <a:solidFill>
                  <a:schemeClr val="accent1"/>
                </a:solidFill>
                <a:cs typeface="Arial" panose="020B0604020202020204" pitchFamily="34" charset="0"/>
                <a:sym typeface="Helvetica"/>
              </a:rPr>
              <a:t>a distancia, en el que se involucraron mucho más en la educación de sus hijos, </a:t>
            </a:r>
            <a:br>
              <a:rPr lang="es-ES_tradnl" sz="1600" b="1" dirty="0">
                <a:solidFill>
                  <a:schemeClr val="accent1"/>
                </a:solidFill>
                <a:cs typeface="Arial" panose="020B0604020202020204" pitchFamily="34" charset="0"/>
                <a:sym typeface="Helvetica"/>
              </a:rPr>
            </a:br>
            <a:r>
              <a:rPr lang="es-ES_tradnl" sz="1600" b="1" dirty="0">
                <a:solidFill>
                  <a:schemeClr val="accent1"/>
                </a:solidFill>
                <a:cs typeface="Arial" panose="020B0604020202020204" pitchFamily="34" charset="0"/>
                <a:sym typeface="Helvetica"/>
              </a:rPr>
              <a:t>los padres siguen teniendo una percepción exagerada de los logros de sus hijos</a:t>
            </a:r>
          </a:p>
          <a:p>
            <a:pPr>
              <a:defRPr/>
            </a:pPr>
            <a:endParaRPr lang="en-US" sz="1600" dirty="0">
              <a:solidFill>
                <a:srgbClr val="134471"/>
              </a:solidFill>
              <a:cs typeface="Arial" panose="020B0604020202020204" pitchFamily="34" charset="0"/>
              <a:sym typeface="Helvetica"/>
            </a:endParaRPr>
          </a:p>
          <a:p>
            <a:pPr>
              <a:defRPr/>
            </a:pPr>
            <a:r>
              <a:rPr lang="es-ES_tradnl" sz="1600" dirty="0">
                <a:solidFill>
                  <a:srgbClr val="134471"/>
                </a:solidFill>
                <a:cs typeface="Arial" panose="020B0604020202020204" pitchFamily="34" charset="0"/>
                <a:sym typeface="Helvetica"/>
              </a:rPr>
              <a:t>El aumento en la participación de los padres en la educación de sus hijos no se tradujo en una percepción más realista </a:t>
            </a:r>
            <a:br>
              <a:rPr lang="es-ES_tradnl" sz="1600" dirty="0">
                <a:solidFill>
                  <a:srgbClr val="134471"/>
                </a:solidFill>
                <a:cs typeface="Arial" panose="020B0604020202020204" pitchFamily="34" charset="0"/>
                <a:sym typeface="Helvetica"/>
              </a:rPr>
            </a:br>
            <a:r>
              <a:rPr lang="es-ES_tradnl" sz="1600" dirty="0">
                <a:solidFill>
                  <a:srgbClr val="134471"/>
                </a:solidFill>
                <a:cs typeface="Arial" panose="020B0604020202020204" pitchFamily="34" charset="0"/>
                <a:sym typeface="Helvetica"/>
              </a:rPr>
              <a:t>de si sus hijos están en o por encima del nivel de grado.</a:t>
            </a:r>
          </a:p>
        </p:txBody>
      </p:sp>
      <p:sp>
        <p:nvSpPr>
          <p:cNvPr id="24" name="Rectangle 23">
            <a:extLst>
              <a:ext uri="{FF2B5EF4-FFF2-40B4-BE49-F238E27FC236}">
                <a16:creationId xmlns:a16="http://schemas.microsoft.com/office/drawing/2014/main" id="{8E95B4FF-D394-1440-8522-533499B794BF}"/>
              </a:ext>
            </a:extLst>
          </p:cNvPr>
          <p:cNvSpPr/>
          <p:nvPr/>
        </p:nvSpPr>
        <p:spPr>
          <a:xfrm>
            <a:off x="4658256" y="2003728"/>
            <a:ext cx="2910944" cy="3785652"/>
          </a:xfrm>
          <a:prstGeom prst="rect">
            <a:avLst/>
          </a:prstGeom>
        </p:spPr>
        <p:txBody>
          <a:bodyPr wrap="square">
            <a:spAutoFit/>
          </a:bodyPr>
          <a:lstStyle/>
          <a:p>
            <a:pPr>
              <a:defRPr/>
            </a:pPr>
            <a:r>
              <a:rPr lang="es-ES_tradnl" sz="1600" b="1" dirty="0">
                <a:solidFill>
                  <a:schemeClr val="accent1"/>
                </a:solidFill>
                <a:cs typeface="Arial" panose="020B0604020202020204" pitchFamily="34" charset="0"/>
                <a:sym typeface="Helvetica"/>
              </a:rPr>
              <a:t>En medio de un mar </a:t>
            </a:r>
            <a:br>
              <a:rPr lang="es-ES_tradnl" sz="1600" b="1" dirty="0">
                <a:solidFill>
                  <a:schemeClr val="accent1"/>
                </a:solidFill>
                <a:cs typeface="Arial" panose="020B0604020202020204" pitchFamily="34" charset="0"/>
                <a:sym typeface="Helvetica"/>
              </a:rPr>
            </a:br>
            <a:r>
              <a:rPr lang="es-ES_tradnl" sz="1600" b="1" dirty="0">
                <a:solidFill>
                  <a:schemeClr val="accent1"/>
                </a:solidFill>
                <a:cs typeface="Arial" panose="020B0604020202020204" pitchFamily="34" charset="0"/>
                <a:sym typeface="Helvetica"/>
              </a:rPr>
              <a:t>de preocupaciones y temores, la seguridad </a:t>
            </a:r>
            <a:br>
              <a:rPr lang="es-ES_tradnl" sz="1600" b="1" dirty="0">
                <a:solidFill>
                  <a:schemeClr val="accent1"/>
                </a:solidFill>
                <a:cs typeface="Arial" panose="020B0604020202020204" pitchFamily="34" charset="0"/>
                <a:sym typeface="Helvetica"/>
              </a:rPr>
            </a:br>
            <a:r>
              <a:rPr lang="es-ES_tradnl" sz="1600" b="1" dirty="0">
                <a:solidFill>
                  <a:schemeClr val="accent1"/>
                </a:solidFill>
                <a:cs typeface="Arial" panose="020B0604020202020204" pitchFamily="34" charset="0"/>
                <a:sym typeface="Helvetica"/>
              </a:rPr>
              <a:t>es primordial</a:t>
            </a:r>
          </a:p>
          <a:p>
            <a:pPr>
              <a:defRPr/>
            </a:pPr>
            <a:endParaRPr lang="en-US" sz="1600" dirty="0">
              <a:solidFill>
                <a:srgbClr val="134471"/>
              </a:solidFill>
              <a:cs typeface="Arial" panose="020B0604020202020204" pitchFamily="34" charset="0"/>
              <a:sym typeface="Helvetica"/>
            </a:endParaRPr>
          </a:p>
          <a:p>
            <a:pPr>
              <a:defRPr/>
            </a:pPr>
            <a:r>
              <a:rPr lang="es-ES_tradnl" sz="1600" dirty="0">
                <a:solidFill>
                  <a:srgbClr val="134471"/>
                </a:solidFill>
                <a:cs typeface="Arial" panose="020B0604020202020204" pitchFamily="34" charset="0"/>
                <a:sym typeface="Helvetica"/>
              </a:rPr>
              <a:t>Los padres están enfocados en la seguridad y en </a:t>
            </a:r>
            <a:br>
              <a:rPr lang="es-ES_tradnl" sz="1600" dirty="0">
                <a:solidFill>
                  <a:srgbClr val="134471"/>
                </a:solidFill>
                <a:cs typeface="Arial" panose="020B0604020202020204" pitchFamily="34" charset="0"/>
                <a:sym typeface="Helvetica"/>
              </a:rPr>
            </a:br>
            <a:r>
              <a:rPr lang="es-ES_tradnl" sz="1600" dirty="0">
                <a:solidFill>
                  <a:srgbClr val="134471"/>
                </a:solidFill>
                <a:cs typeface="Arial" panose="020B0604020202020204" pitchFamily="34" charset="0"/>
                <a:sym typeface="Helvetica"/>
              </a:rPr>
              <a:t>si la escuela de sus hijos puede abrir de manera segura </a:t>
            </a:r>
            <a:br>
              <a:rPr lang="es-ES_tradnl" sz="1600" dirty="0">
                <a:solidFill>
                  <a:srgbClr val="134471"/>
                </a:solidFill>
                <a:cs typeface="Arial" panose="020B0604020202020204" pitchFamily="34" charset="0"/>
                <a:sym typeface="Helvetica"/>
              </a:rPr>
            </a:br>
            <a:r>
              <a:rPr lang="es-ES_tradnl" sz="1600" dirty="0">
                <a:solidFill>
                  <a:srgbClr val="134471"/>
                </a:solidFill>
                <a:cs typeface="Arial" panose="020B0604020202020204" pitchFamily="34" charset="0"/>
                <a:sym typeface="Helvetica"/>
              </a:rPr>
              <a:t>el próximo año. La parte académica no les preocupa tanto, en parte, porque </a:t>
            </a:r>
            <a:br>
              <a:rPr lang="es-ES_tradnl" sz="1600" dirty="0">
                <a:solidFill>
                  <a:srgbClr val="134471"/>
                </a:solidFill>
                <a:cs typeface="Arial" panose="020B0604020202020204" pitchFamily="34" charset="0"/>
                <a:sym typeface="Helvetica"/>
              </a:rPr>
            </a:br>
            <a:r>
              <a:rPr lang="es-ES_tradnl" sz="1600" dirty="0">
                <a:solidFill>
                  <a:srgbClr val="134471"/>
                </a:solidFill>
                <a:cs typeface="Arial" panose="020B0604020202020204" pitchFamily="34" charset="0"/>
                <a:sym typeface="Helvetica"/>
              </a:rPr>
              <a:t>creen que sus hijos tuvieron un buen rendimiento en </a:t>
            </a:r>
            <a:br>
              <a:rPr lang="es-ES_tradnl" sz="1600" dirty="0">
                <a:solidFill>
                  <a:srgbClr val="134471"/>
                </a:solidFill>
                <a:cs typeface="Arial" panose="020B0604020202020204" pitchFamily="34" charset="0"/>
                <a:sym typeface="Helvetica"/>
              </a:rPr>
            </a:br>
            <a:r>
              <a:rPr lang="es-ES_tradnl" sz="1600" dirty="0">
                <a:solidFill>
                  <a:srgbClr val="134471"/>
                </a:solidFill>
                <a:cs typeface="Arial" panose="020B0604020202020204" pitchFamily="34" charset="0"/>
                <a:sym typeface="Helvetica"/>
              </a:rPr>
              <a:t>la primavera pasada.</a:t>
            </a:r>
          </a:p>
        </p:txBody>
      </p:sp>
      <p:sp>
        <p:nvSpPr>
          <p:cNvPr id="28" name="Rectangle 27">
            <a:extLst>
              <a:ext uri="{FF2B5EF4-FFF2-40B4-BE49-F238E27FC236}">
                <a16:creationId xmlns:a16="http://schemas.microsoft.com/office/drawing/2014/main" id="{6D1FC4BE-6378-214D-8FB7-FFC0E17C4D74}"/>
              </a:ext>
            </a:extLst>
          </p:cNvPr>
          <p:cNvSpPr/>
          <p:nvPr/>
        </p:nvSpPr>
        <p:spPr>
          <a:xfrm>
            <a:off x="8535111" y="2007685"/>
            <a:ext cx="2689937" cy="3816429"/>
          </a:xfrm>
          <a:prstGeom prst="rect">
            <a:avLst/>
          </a:prstGeom>
        </p:spPr>
        <p:txBody>
          <a:bodyPr wrap="square">
            <a:spAutoFit/>
          </a:bodyPr>
          <a:lstStyle/>
          <a:p>
            <a:pPr>
              <a:defRPr/>
            </a:pPr>
            <a:r>
              <a:rPr lang="es-ES_tradnl" sz="1600" b="1" dirty="0">
                <a:solidFill>
                  <a:schemeClr val="accent1"/>
                </a:solidFill>
                <a:cs typeface="Arial" panose="020B0604020202020204" pitchFamily="34" charset="0"/>
                <a:sym typeface="Helvetica"/>
              </a:rPr>
              <a:t>Los padres concedieron a las escuelas </a:t>
            </a:r>
            <a:br>
              <a:rPr lang="es-ES_tradnl" sz="1600" b="1" dirty="0">
                <a:solidFill>
                  <a:schemeClr val="accent1"/>
                </a:solidFill>
                <a:cs typeface="Arial" panose="020B0604020202020204" pitchFamily="34" charset="0"/>
                <a:sym typeface="Helvetica"/>
              </a:rPr>
            </a:br>
            <a:r>
              <a:rPr lang="es-ES_tradnl" sz="1600" b="1" dirty="0">
                <a:solidFill>
                  <a:schemeClr val="accent1"/>
                </a:solidFill>
                <a:cs typeface="Arial" panose="020B0604020202020204" pitchFamily="34" charset="0"/>
                <a:sym typeface="Helvetica"/>
              </a:rPr>
              <a:t>el beneficio de la duda </a:t>
            </a:r>
            <a:br>
              <a:rPr lang="es-ES_tradnl" sz="1600" b="1" dirty="0">
                <a:solidFill>
                  <a:schemeClr val="accent1"/>
                </a:solidFill>
                <a:cs typeface="Arial" panose="020B0604020202020204" pitchFamily="34" charset="0"/>
                <a:sym typeface="Helvetica"/>
              </a:rPr>
            </a:br>
            <a:r>
              <a:rPr lang="es-ES_tradnl" sz="1600" b="1" dirty="0">
                <a:solidFill>
                  <a:schemeClr val="accent1"/>
                </a:solidFill>
                <a:cs typeface="Arial" panose="020B0604020202020204" pitchFamily="34" charset="0"/>
                <a:sym typeface="Helvetica"/>
              </a:rPr>
              <a:t>la primavera pasada, </a:t>
            </a:r>
            <a:br>
              <a:rPr lang="es-ES_tradnl" sz="1600" b="1" dirty="0">
                <a:solidFill>
                  <a:schemeClr val="accent1"/>
                </a:solidFill>
                <a:cs typeface="Arial" panose="020B0604020202020204" pitchFamily="34" charset="0"/>
                <a:sym typeface="Helvetica"/>
              </a:rPr>
            </a:br>
            <a:r>
              <a:rPr lang="es-ES_tradnl" sz="1600" b="1" dirty="0">
                <a:solidFill>
                  <a:schemeClr val="accent1"/>
                </a:solidFill>
                <a:cs typeface="Arial" panose="020B0604020202020204" pitchFamily="34" charset="0"/>
                <a:sym typeface="Helvetica"/>
              </a:rPr>
              <a:t>pero esperan (mucho) más este otoño</a:t>
            </a:r>
          </a:p>
          <a:p>
            <a:pPr>
              <a:defRPr/>
            </a:pPr>
            <a:endParaRPr lang="es-ES_tradnl" sz="1600" dirty="0">
              <a:solidFill>
                <a:srgbClr val="134471"/>
              </a:solidFill>
              <a:cs typeface="Arial" panose="020B0604020202020204" pitchFamily="34" charset="0"/>
              <a:sym typeface="Helvetica"/>
            </a:endParaRPr>
          </a:p>
          <a:p>
            <a:pPr>
              <a:defRPr/>
            </a:pPr>
            <a:r>
              <a:rPr lang="es-ES_tradnl" sz="1600" dirty="0">
                <a:solidFill>
                  <a:srgbClr val="134471"/>
                </a:solidFill>
                <a:cs typeface="Arial" panose="020B0604020202020204" pitchFamily="34" charset="0"/>
                <a:sym typeface="Helvetica"/>
              </a:rPr>
              <a:t>Entre las principales expectativas de los padres están la facilidad de acceso en línea, una enseñanza más efectiva y atractiva, </a:t>
            </a:r>
            <a:br>
              <a:rPr lang="es-ES_tradnl" sz="1600" dirty="0">
                <a:solidFill>
                  <a:srgbClr val="134471"/>
                </a:solidFill>
                <a:cs typeface="Arial" panose="020B0604020202020204" pitchFamily="34" charset="0"/>
                <a:sym typeface="Helvetica"/>
              </a:rPr>
            </a:br>
            <a:r>
              <a:rPr lang="es-ES_tradnl" sz="1600" dirty="0">
                <a:solidFill>
                  <a:srgbClr val="134471"/>
                </a:solidFill>
                <a:cs typeface="Arial" panose="020B0604020202020204" pitchFamily="34" charset="0"/>
                <a:sym typeface="Helvetica"/>
              </a:rPr>
              <a:t>y oportunidades para </a:t>
            </a:r>
            <a:br>
              <a:rPr lang="es-ES_tradnl" sz="1600" dirty="0">
                <a:solidFill>
                  <a:srgbClr val="134471"/>
                </a:solidFill>
                <a:cs typeface="Arial" panose="020B0604020202020204" pitchFamily="34" charset="0"/>
                <a:sym typeface="Helvetica"/>
              </a:rPr>
            </a:br>
            <a:r>
              <a:rPr lang="es-ES_tradnl" sz="1600" dirty="0">
                <a:solidFill>
                  <a:srgbClr val="134471"/>
                </a:solidFill>
                <a:cs typeface="Arial" panose="020B0604020202020204" pitchFamily="34" charset="0"/>
                <a:sym typeface="Helvetica"/>
              </a:rPr>
              <a:t>la participación familiar.</a:t>
            </a:r>
          </a:p>
          <a:p>
            <a:pPr algn="ctr">
              <a:defRPr/>
            </a:pPr>
            <a:endParaRPr lang="en-US" dirty="0">
              <a:solidFill>
                <a:srgbClr val="134471"/>
              </a:solidFill>
              <a:cs typeface="Arial" panose="020B0604020202020204" pitchFamily="34" charset="0"/>
              <a:sym typeface="Helvetica"/>
            </a:endParaRPr>
          </a:p>
        </p:txBody>
      </p:sp>
    </p:spTree>
    <p:extLst>
      <p:ext uri="{BB962C8B-B14F-4D97-AF65-F5344CB8AC3E}">
        <p14:creationId xmlns:p14="http://schemas.microsoft.com/office/powerpoint/2010/main" val="64802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8722-D79C-E942-9524-2AA69FF26814}"/>
              </a:ext>
            </a:extLst>
          </p:cNvPr>
          <p:cNvSpPr>
            <a:spLocks noGrp="1"/>
          </p:cNvSpPr>
          <p:nvPr>
            <p:ph type="ctrTitle"/>
          </p:nvPr>
        </p:nvSpPr>
        <p:spPr>
          <a:xfrm>
            <a:off x="834484" y="2290353"/>
            <a:ext cx="8874595" cy="1271861"/>
          </a:xfrm>
        </p:spPr>
        <p:txBody>
          <a:bodyPr/>
          <a:lstStyle/>
          <a:p>
            <a:r>
              <a:rPr lang="es-ES_tradnl" dirty="0"/>
              <a:t>La mentalidad </a:t>
            </a:r>
            <a:br>
              <a:rPr lang="es-ES_tradnl" dirty="0"/>
            </a:br>
            <a:r>
              <a:rPr lang="es-ES_tradnl" dirty="0"/>
              <a:t>de los padres</a:t>
            </a:r>
          </a:p>
        </p:txBody>
      </p:sp>
      <p:pic>
        <p:nvPicPr>
          <p:cNvPr id="6" name="Picture 5">
            <a:extLst>
              <a:ext uri="{FF2B5EF4-FFF2-40B4-BE49-F238E27FC236}">
                <a16:creationId xmlns:a16="http://schemas.microsoft.com/office/drawing/2014/main" id="{50794651-D255-5E4F-9D71-776D4B339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880" y="3429000"/>
            <a:ext cx="5630145" cy="2546909"/>
          </a:xfrm>
          <a:prstGeom prst="rect">
            <a:avLst/>
          </a:prstGeom>
        </p:spPr>
      </p:pic>
    </p:spTree>
    <p:extLst>
      <p:ext uri="{BB962C8B-B14F-4D97-AF65-F5344CB8AC3E}">
        <p14:creationId xmlns:p14="http://schemas.microsoft.com/office/powerpoint/2010/main" val="256207667"/>
      </p:ext>
    </p:extLst>
  </p:cSld>
  <p:clrMapOvr>
    <a:masterClrMapping/>
  </p:clrMapOvr>
</p:sld>
</file>

<file path=ppt/theme/theme1.xml><?xml version="1.0" encoding="utf-8"?>
<a:theme xmlns:a="http://schemas.openxmlformats.org/drawingml/2006/main" name="Office Theme">
  <a:themeElements>
    <a:clrScheme name="NEW Learning Heroes">
      <a:dk1>
        <a:srgbClr val="2B3C46"/>
      </a:dk1>
      <a:lt1>
        <a:srgbClr val="FFFFFF"/>
      </a:lt1>
      <a:dk2>
        <a:srgbClr val="114470"/>
      </a:dk2>
      <a:lt2>
        <a:srgbClr val="E7E6E6"/>
      </a:lt2>
      <a:accent1>
        <a:srgbClr val="167BBF"/>
      </a:accent1>
      <a:accent2>
        <a:srgbClr val="EC4242"/>
      </a:accent2>
      <a:accent3>
        <a:srgbClr val="00BA30"/>
      </a:accent3>
      <a:accent4>
        <a:srgbClr val="FFC72B"/>
      </a:accent4>
      <a:accent5>
        <a:srgbClr val="6CABE4"/>
      </a:accent5>
      <a:accent6>
        <a:srgbClr val="FF7400"/>
      </a:accent6>
      <a:hlink>
        <a:srgbClr val="A8100D"/>
      </a:hlink>
      <a:folHlink>
        <a:srgbClr val="EC42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7569</Words>
  <Application>Microsoft Macintosh PowerPoint</Application>
  <PresentationFormat>Widescreen</PresentationFormat>
  <Paragraphs>768</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Gill Sans</vt:lpstr>
      <vt:lpstr>Helvetica Neue Light</vt:lpstr>
      <vt:lpstr>Proxima Nova Rg</vt:lpstr>
      <vt:lpstr>Proxima Nova Semibold</vt:lpstr>
      <vt:lpstr>Rubik</vt:lpstr>
      <vt:lpstr>STIXGeneral-Regular</vt:lpstr>
      <vt:lpstr>Symbol</vt:lpstr>
      <vt:lpstr>Office Theme</vt:lpstr>
      <vt:lpstr>Los padres en Nueva Jersey: MOTIVADOS A PARTICIPAR</vt:lpstr>
      <vt:lpstr>Agenda</vt:lpstr>
      <vt:lpstr>PowerPoint Presentation</vt:lpstr>
      <vt:lpstr>PowerPoint Presentation</vt:lpstr>
      <vt:lpstr>Socios del proyecto</vt:lpstr>
      <vt:lpstr>La investigación de NJ:  Hallazgos y discusión</vt:lpstr>
      <vt:lpstr>PowerPoint Presentation</vt:lpstr>
      <vt:lpstr>Conclusiones</vt:lpstr>
      <vt:lpstr>La mentalidad  de los padres</vt:lpstr>
      <vt:lpstr>Aunque COVID causa ansiedad y preocupación,  los padres también están esperanzados y agradecidos</vt:lpstr>
      <vt:lpstr>Las principales preocupaciones son la seguridad y  el impacto social y educativo de COVID en sus hijos </vt:lpstr>
      <vt:lpstr>La desconexión: más del 90 % de los padres de NJ creen que sus hijos están en o sobre el nivel de grado</vt:lpstr>
      <vt:lpstr>Las aspiraciones de los padres para sus hijos  siguen altas, incluso en estos tiempos</vt:lpstr>
      <vt:lpstr>La mayoría de los padres están seguros de conocer  la situación académica de sus hijos  </vt:lpstr>
      <vt:lpstr>Los padres están menos seguros de que sus hijos estén bien preparados para el siguiente grado  </vt:lpstr>
      <vt:lpstr>El aprendizaje a distancia:                              una mirada hacia atrás</vt:lpstr>
      <vt:lpstr> Las experiencias de padres (e hijos) durante el aprendizaje remoto fueron mixtas y cambiaban según avanzaba la crisis</vt:lpstr>
      <vt:lpstr>Aunque la educación a distancia fue mejor de  lo que los padres esperaban, también fue un reto  </vt:lpstr>
      <vt:lpstr>Cuatro de cada 10 padres indican que su hijo no pudo completar todo lo requerido la primavera pasada</vt:lpstr>
      <vt:lpstr>Alfabetización digital y confusión sobre las lecciones fueron las principales barreras a la participación </vt:lpstr>
      <vt:lpstr> Casi la mitad cree que sus hijos aprendieron la mayor parte o todo  lo que se aprende en un año normal, pero aún les preocupa el otoño</vt:lpstr>
      <vt:lpstr>La mayoría cree que las calificaciones reflejaron  la culminación y no el dominio de los contenidos </vt:lpstr>
      <vt:lpstr>Cerca de un tercio de los padres dicen que no tenían  la tecnología adecuada para el aprendizaje en casa</vt:lpstr>
      <vt:lpstr>Los padres que confiaron en la tecnología  del distrito esperan ayuda de nuevo este otoño</vt:lpstr>
      <vt:lpstr>La mayoría de los padres creen que todos los estudiantes estarán “en el mismo lugar” este otoño</vt:lpstr>
      <vt:lpstr>Padres motivados a participar este otoño</vt:lpstr>
      <vt:lpstr>Padres ven experiencia vivida en la primavera  como posible punto de partida para el otoño</vt:lpstr>
      <vt:lpstr>Los padres tienen mayores expectativas para el nuevo año escolar</vt:lpstr>
      <vt:lpstr>Los padres se sienten motivados a estar  más involucrados e informados este otoño</vt:lpstr>
      <vt:lpstr>Los padres reconocen el valor y la necesidad  de un punto de referencia para el otoño</vt:lpstr>
      <vt:lpstr> Más de la mitad de los padres creen necesaria  una prueba estatal la próxima primavera</vt:lpstr>
      <vt:lpstr>Los padres quieren contar con herramientas para colaborar con los maestros en la creación de un plan para sus hijos</vt:lpstr>
      <vt:lpstr>Plan de acción para padres y maestros</vt:lpstr>
      <vt:lpstr>Próximos pasos</vt:lpstr>
      <vt:lpstr>Próximos pasos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Kendra McHugh</dc:creator>
  <cp:lastModifiedBy>erica_gray@hcmstrategists.com</cp:lastModifiedBy>
  <cp:revision>163</cp:revision>
  <dcterms:created xsi:type="dcterms:W3CDTF">2020-09-25T12:08:55Z</dcterms:created>
  <dcterms:modified xsi:type="dcterms:W3CDTF">2020-09-30T20:48:55Z</dcterms:modified>
</cp:coreProperties>
</file>